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handoutMasterIdLst>
    <p:handoutMasterId r:id="rId29"/>
  </p:handoutMasterIdLst>
  <p:sldIdLst>
    <p:sldId id="379" r:id="rId3"/>
    <p:sldId id="349" r:id="rId4"/>
    <p:sldId id="405" r:id="rId5"/>
    <p:sldId id="406" r:id="rId6"/>
    <p:sldId id="368" r:id="rId8"/>
    <p:sldId id="324" r:id="rId9"/>
    <p:sldId id="352" r:id="rId10"/>
    <p:sldId id="353" r:id="rId11"/>
    <p:sldId id="369" r:id="rId12"/>
    <p:sldId id="373" r:id="rId13"/>
    <p:sldId id="374" r:id="rId14"/>
    <p:sldId id="375" r:id="rId15"/>
    <p:sldId id="407" r:id="rId16"/>
    <p:sldId id="359" r:id="rId17"/>
    <p:sldId id="376" r:id="rId18"/>
    <p:sldId id="408" r:id="rId19"/>
    <p:sldId id="360" r:id="rId20"/>
    <p:sldId id="362" r:id="rId21"/>
    <p:sldId id="363" r:id="rId22"/>
    <p:sldId id="370" r:id="rId23"/>
    <p:sldId id="366" r:id="rId24"/>
    <p:sldId id="371" r:id="rId25"/>
    <p:sldId id="372" r:id="rId26"/>
    <p:sldId id="287" r:id="rId27"/>
    <p:sldId id="290" r:id="rId28"/>
  </p:sldIdLst>
  <p:sldSz cx="12192000" cy="6858000"/>
  <p:notesSz cx="6858000" cy="9144000"/>
  <p:custDataLst>
    <p:tags r:id="rId34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2" userDrawn="1">
          <p15:clr>
            <a:srgbClr val="A4A3A4"/>
          </p15:clr>
        </p15:guide>
        <p15:guide id="2" pos="399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0" clrIdx="0"/>
  <p:cmAuthor id="2" name="作者" initials="A" lastIdx="0" clrIdx="1"/>
  <p:cmAuthor id="3" name="admin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521" autoAdjust="0"/>
    <p:restoredTop sz="94660"/>
  </p:normalViewPr>
  <p:slideViewPr>
    <p:cSldViewPr showGuides="1">
      <p:cViewPr>
        <p:scale>
          <a:sx n="75" d="100"/>
          <a:sy n="75" d="100"/>
        </p:scale>
        <p:origin x="-1704" y="-834"/>
      </p:cViewPr>
      <p:guideLst>
        <p:guide orient="horz" pos="2102"/>
        <p:guide pos="399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4" Type="http://schemas.openxmlformats.org/officeDocument/2006/relationships/tags" Target="tags/tag59.xml"/><Relationship Id="rId33" Type="http://schemas.openxmlformats.org/officeDocument/2006/relationships/commentAuthors" Target="commentAuthors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handoutMaster" Target="handoutMasters/handoutMaster1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页眉占位符 2355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sz="1200" strike="noStrike" noProof="1"/>
          </a:p>
        </p:txBody>
      </p:sp>
      <p:sp>
        <p:nvSpPr>
          <p:cNvPr id="23555" name="日期占位符 23554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algn="r" fontAlgn="base"/>
            <a:endParaRPr lang="zh-CN" altLang="en-US" sz="1200" strike="noStrike" noProof="1"/>
          </a:p>
        </p:txBody>
      </p:sp>
      <p:sp>
        <p:nvSpPr>
          <p:cNvPr id="35844" name="幻灯片图像占位符 23555"/>
          <p:cNvSpPr>
            <a:spLocks noGrp="1" noRot="1" noChangeAspect="1" noTextEdit="1"/>
          </p:cNvSpPr>
          <p:nvPr>
            <p:ph type="sldImg" idx="6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35845" name="文本占位符 23556"/>
          <p:cNvSpPr>
            <a:spLocks noGrp="1"/>
          </p:cNvSpPr>
          <p:nvPr>
            <p:ph type="body" sz="quarter" idx="7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3558" name="页脚占位符 23557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fontAlgn="base"/>
            <a:endParaRPr lang="zh-CN" sz="1200" strike="noStrike" noProof="1"/>
          </a:p>
        </p:txBody>
      </p:sp>
      <p:sp>
        <p:nvSpPr>
          <p:cNvPr id="23559" name="灯片编号占位符 23558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fontAlgn="base"/>
            <a:fld id="{9A0DB2DC-4C9A-4742-B13C-FB6460FD3503}" type="slidenum">
              <a:rPr lang="en-US" altLang="zh-CN" sz="1200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1CD010-A9A3-4117-BFBF-9C1583B3E142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4034" name="文本占位符 2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6082" name="文本占位符 2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6" Type="http://schemas.openxmlformats.org/officeDocument/2006/relationships/image" Target="../media/image1.png"/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7" Type="http://schemas.openxmlformats.org/officeDocument/2006/relationships/image" Target="../media/image1.png"/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7" Type="http://schemas.openxmlformats.org/officeDocument/2006/relationships/tags" Target="../tags/tag10.xml"/><Relationship Id="rId6" Type="http://schemas.openxmlformats.org/officeDocument/2006/relationships/tags" Target="../tags/tag9.xml"/><Relationship Id="rId5" Type="http://schemas.openxmlformats.org/officeDocument/2006/relationships/tags" Target="../tags/tag8.xml"/><Relationship Id="rId4" Type="http://schemas.openxmlformats.org/officeDocument/2006/relationships/tags" Target="../tags/tag7.xml"/><Relationship Id="rId3" Type="http://schemas.openxmlformats.org/officeDocument/2006/relationships/tags" Target="../tags/tag6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7" Type="http://schemas.openxmlformats.org/officeDocument/2006/relationships/tags" Target="../tags/tag15.xml"/><Relationship Id="rId6" Type="http://schemas.openxmlformats.org/officeDocument/2006/relationships/tags" Target="../tags/tag14.xml"/><Relationship Id="rId5" Type="http://schemas.openxmlformats.org/officeDocument/2006/relationships/tags" Target="../tags/tag13.xml"/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tags" Target="../tags/tag21.xml"/><Relationship Id="rId7" Type="http://schemas.openxmlformats.org/officeDocument/2006/relationships/tags" Target="../tags/tag20.xml"/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4" Type="http://schemas.openxmlformats.org/officeDocument/2006/relationships/tags" Target="../tags/tag17.xml"/><Relationship Id="rId3" Type="http://schemas.openxmlformats.org/officeDocument/2006/relationships/tags" Target="../tags/tag16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8.xml"/><Relationship Id="rId8" Type="http://schemas.openxmlformats.org/officeDocument/2006/relationships/tags" Target="../tags/tag27.xml"/><Relationship Id="rId7" Type="http://schemas.openxmlformats.org/officeDocument/2006/relationships/tags" Target="../tags/tag26.xml"/><Relationship Id="rId6" Type="http://schemas.openxmlformats.org/officeDocument/2006/relationships/tags" Target="../tags/tag25.xml"/><Relationship Id="rId5" Type="http://schemas.openxmlformats.org/officeDocument/2006/relationships/tags" Target="../tags/tag24.xml"/><Relationship Id="rId4" Type="http://schemas.openxmlformats.org/officeDocument/2006/relationships/tags" Target="../tags/tag23.xml"/><Relationship Id="rId3" Type="http://schemas.openxmlformats.org/officeDocument/2006/relationships/tags" Target="../tags/tag22.xml"/><Relationship Id="rId2" Type="http://schemas.openxmlformats.org/officeDocument/2006/relationships/image" Target="../media/image1.png"/><Relationship Id="rId10" Type="http://schemas.openxmlformats.org/officeDocument/2006/relationships/tags" Target="../tags/tag29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3" Type="http://schemas.openxmlformats.org/officeDocument/2006/relationships/tags" Target="../tags/tag30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tags" Target="../tags/tag42.xml"/><Relationship Id="rId7" Type="http://schemas.openxmlformats.org/officeDocument/2006/relationships/tags" Target="../tags/tag41.xml"/><Relationship Id="rId6" Type="http://schemas.openxmlformats.org/officeDocument/2006/relationships/tags" Target="../tags/tag40.xml"/><Relationship Id="rId5" Type="http://schemas.openxmlformats.org/officeDocument/2006/relationships/tags" Target="../tags/tag39.xml"/><Relationship Id="rId4" Type="http://schemas.openxmlformats.org/officeDocument/2006/relationships/tags" Target="../tags/tag38.xml"/><Relationship Id="rId3" Type="http://schemas.openxmlformats.org/officeDocument/2006/relationships/tags" Target="../tags/tag37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7" Type="http://schemas.openxmlformats.org/officeDocument/2006/relationships/image" Target="../media/image1.png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effectLst/>
                <a:ea typeface="黑体" panose="02010609060101010101" pitchFamily="49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uFillTx/>
                <a:ea typeface="黑体" panose="020106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单击此处编辑副标题</a:t>
            </a:r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defRPr u="none" strike="noStrike" kern="1200" cap="none" spc="150" normalizeH="0" baseline="0">
                <a:uFillTx/>
                <a:ea typeface="黑体" panose="02010609060101010101" pitchFamily="49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tabLst>
                <a:tab pos="1609725" algn="l"/>
              </a:tabLst>
              <a:defRPr u="none" strike="noStrike" kern="1200" cap="none" spc="150" normalizeH="0" baseline="0">
                <a:uFillTx/>
                <a:ea typeface="黑体" panose="02010609060101010101" pitchFamily="49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defRPr u="none" strike="noStrike" kern="1200" cap="none" spc="150" normalizeH="0" baseline="0">
                <a:uFillTx/>
                <a:ea typeface="黑体" panose="02010609060101010101" pitchFamily="49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defRPr u="none" strike="noStrike" kern="1200" cap="none" spc="150" normalizeH="0" baseline="0">
                <a:uFillTx/>
                <a:ea typeface="黑体" panose="02010609060101010101" pitchFamily="49" charset="-122"/>
              </a:defRPr>
            </a:lvl4pPr>
            <a:lvl5pPr marL="2057400" indent="-228600" eaLnBrk="1" fontAlgn="auto" latinLnBrk="0" hangingPunct="1">
              <a:lnSpc>
                <a:spcPct val="120000"/>
              </a:lnSpc>
              <a:defRPr u="none" strike="noStrike" kern="1200" cap="none" spc="150" normalizeH="0" baseline="0">
                <a:uFillTx/>
                <a:ea typeface="黑体" panose="020106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pic>
        <p:nvPicPr>
          <p:cNvPr id="12" name="图片 11" descr="顶部抬头绿色"/>
          <p:cNvPicPr>
            <a:picLocks noChangeAspect="1"/>
          </p:cNvPicPr>
          <p:nvPr userDrawn="1"/>
        </p:nvPicPr>
        <p:blipFill>
          <a:blip r:embed="rId6" cstate="email"/>
          <a:stretch>
            <a:fillRect/>
          </a:stretch>
        </p:blipFill>
        <p:spPr>
          <a:xfrm>
            <a:off x="0" y="194311"/>
            <a:ext cx="3261360" cy="542291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E7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>
                <a:effectLst/>
                <a:uFillTx/>
                <a:latin typeface="Arial" panose="020B0604020202020204" pitchFamily="34" charset="0"/>
                <a:ea typeface="黑体" panose="020106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pic>
        <p:nvPicPr>
          <p:cNvPr id="12" name="图片 11" descr="顶部抬头绿色"/>
          <p:cNvPicPr>
            <a:picLocks noChangeAspect="1"/>
          </p:cNvPicPr>
          <p:nvPr userDrawn="1"/>
        </p:nvPicPr>
        <p:blipFill>
          <a:blip r:embed="rId7" cstate="email"/>
          <a:stretch>
            <a:fillRect/>
          </a:stretch>
        </p:blipFill>
        <p:spPr>
          <a:xfrm>
            <a:off x="0" y="194311"/>
            <a:ext cx="3261360" cy="542291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顶部抬头橙色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187960"/>
            <a:ext cx="3261360" cy="542291"/>
          </a:xfrm>
          <a:prstGeom prst="rect">
            <a:avLst/>
          </a:prstGeom>
        </p:spPr>
      </p:pic>
      <p:pic>
        <p:nvPicPr>
          <p:cNvPr id="9" name="图片 8" descr="顶部抬头绿色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0" y="187960"/>
            <a:ext cx="3261360" cy="542291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400" y="608400"/>
            <a:ext cx="10969200" cy="705600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顶部抬头绿色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187960"/>
            <a:ext cx="3261360" cy="54229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>
                <a:uFillTx/>
                <a:latin typeface="Arial" panose="020B0604020202020204" pitchFamily="34" charset="0"/>
                <a:ea typeface="黑体" panose="020106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4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defRPr kumimoji="0" lang="zh-CN" altLang="en-US" sz="1800" b="0" i="0" u="none" strike="noStrike" kern="1200" cap="none" spc="150" normalizeH="0" baseline="0" noProof="1"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顶部抬头绿色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187960"/>
            <a:ext cx="3261360" cy="54229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effectLst/>
                <a:uFillTx/>
                <a:ea typeface="黑体" panose="02010609060101010101" pitchFamily="49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4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顶部抬头绿色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187960"/>
            <a:ext cx="3261360" cy="54229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>
                <a:uFillTx/>
                <a:latin typeface="Arial" panose="020B0604020202020204" pitchFamily="34" charset="0"/>
                <a:ea typeface="黑体" panose="020106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4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defRPr sz="1600" u="none" strike="noStrike" kern="1200" cap="none" spc="150" normalizeH="0" baseline="0"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tabLst>
                <a:tab pos="1609725" algn="l"/>
              </a:tabLst>
              <a:defRPr sz="1600" u="none" strike="noStrike" kern="1200" cap="none" spc="150" normalizeH="0" baseline="0"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defRPr sz="1600" u="none" strike="noStrike" kern="1200" cap="none" spc="150" normalizeH="0" baseline="0"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defRPr sz="1400" u="none" strike="noStrike" kern="1200" cap="none" spc="150" normalizeH="0" baseline="0"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latin typeface="Arial" panose="020B0604020202020204" pitchFamily="34" charset="0"/>
                <a:ea typeface="黑体" panose="020106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顶部抬头绿色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194311"/>
            <a:ext cx="3261360" cy="54229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>
                <a:uFillTx/>
                <a:latin typeface="Arial" panose="020B0604020202020204" pitchFamily="34" charset="0"/>
                <a:ea typeface="黑体" panose="020106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4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sz="2000" b="1" u="none" strike="noStrike" kern="1200" cap="none" spc="200" normalizeH="0" baseline="0">
                <a:uFillTx/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6"/>
            </p:custDataLst>
          </p:nvPr>
        </p:nvSpPr>
        <p:spPr>
          <a:xfrm>
            <a:off x="6235751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umimoji="0" lang="zh-CN" altLang="en-US" sz="2000" b="1" i="0" u="none" strike="noStrike" kern="1200" cap="none" spc="200" normalizeH="0" baseline="0" noProof="1"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7"/>
            </p:custDataLst>
          </p:nvPr>
        </p:nvSpPr>
        <p:spPr>
          <a:xfrm>
            <a:off x="6235751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顶部抬头绿色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194311"/>
            <a:ext cx="3261360" cy="54229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>
                <a:uFillTx/>
                <a:latin typeface="Arial" panose="020B0604020202020204" pitchFamily="34" charset="0"/>
                <a:ea typeface="黑体" panose="020106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顶部抬头绿色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194311"/>
            <a:ext cx="3261360" cy="542291"/>
          </a:xfrm>
          <a:prstGeom prst="rect">
            <a:avLst/>
          </a:prstGeom>
        </p:spPr>
      </p:pic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顶部抬头绿色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194311"/>
            <a:ext cx="3261360" cy="542291"/>
          </a:xfrm>
          <a:prstGeom prst="rect">
            <a:avLst/>
          </a:prstGeom>
        </p:spPr>
      </p:pic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608331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None/>
              <a:tabLst>
                <a:tab pos="1609725" algn="l"/>
              </a:tabLst>
              <a:defRPr u="none" strike="noStrike" kern="1200" cap="none" spc="150" normalizeH="0"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defRPr u="none" strike="noStrike" kern="1200" cap="none" spc="150" normalizeH="0"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608400" y="608400"/>
            <a:ext cx="10969200" cy="705600"/>
          </a:xfrm>
        </p:spPr>
        <p:txBody>
          <a:bodyPr/>
          <a:lstStyle>
            <a:lvl1pPr>
              <a:defRPr baseline="0">
                <a:ea typeface="黑体" panose="020106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2800" b="1" i="0" u="none" strike="noStrike" kern="1200" cap="none" spc="300" normalizeH="0" baseline="0" noProof="1">
                <a:uFillTx/>
                <a:latin typeface="Arial" panose="020B0604020202020204" pitchFamily="34" charset="0"/>
                <a:ea typeface="黑体" panose="020106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defRPr u="none" strike="noStrike" kern="1200" cap="none" spc="150" normalizeH="0" baseline="0">
                <a:uFillTx/>
                <a:ea typeface="黑体" panose="02010609060101010101" pitchFamily="49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tabLst>
                <a:tab pos="1609725" algn="l"/>
              </a:tabLst>
              <a:defRPr u="none" strike="noStrike" kern="1200" cap="none" spc="150" normalizeH="0" baseline="0">
                <a:uFillTx/>
                <a:ea typeface="黑体" panose="02010609060101010101" pitchFamily="49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defRPr u="none" strike="noStrike" kern="1200" cap="none" spc="150" normalizeH="0" baseline="0">
                <a:uFillTx/>
                <a:ea typeface="黑体" panose="02010609060101010101" pitchFamily="49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defRPr u="none" strike="noStrike" kern="1200" cap="none" spc="150" normalizeH="0" baseline="0">
                <a:uFillTx/>
                <a:ea typeface="黑体" panose="02010609060101010101" pitchFamily="49" charset="-122"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defRPr u="none" strike="noStrike" kern="1200" cap="none" spc="150" normalizeH="0" baseline="0">
                <a:uFillTx/>
                <a:ea typeface="黑体" panose="020106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12" name="图片 11" descr="顶部抬头绿色"/>
          <p:cNvPicPr>
            <a:picLocks noChangeAspect="1"/>
          </p:cNvPicPr>
          <p:nvPr userDrawn="1"/>
        </p:nvPicPr>
        <p:blipFill>
          <a:blip r:embed="rId7" cstate="email"/>
          <a:stretch>
            <a:fillRect/>
          </a:stretch>
        </p:blipFill>
        <p:spPr>
          <a:xfrm>
            <a:off x="0" y="194311"/>
            <a:ext cx="3261360" cy="542291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2" Type="http://schemas.openxmlformats.org/officeDocument/2006/relationships/theme" Target="../theme/theme1.xml"/><Relationship Id="rId51" Type="http://schemas.openxmlformats.org/officeDocument/2006/relationships/image" Target="file:///D:\qq&#25991;&#20214;\712321467\Image\C2C\Image2\%7b75232B38-A165-1FB7-499C-2E1C792CACB5%7d.png" TargetMode="External"/><Relationship Id="rId50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49" Type="http://schemas.openxmlformats.org/officeDocument/2006/relationships/image" Target="../media/image1.png"/><Relationship Id="rId48" Type="http://schemas.openxmlformats.org/officeDocument/2006/relationships/slideLayout" Target="../slideLayouts/slideLayout48.xml"/><Relationship Id="rId47" Type="http://schemas.openxmlformats.org/officeDocument/2006/relationships/slideLayout" Target="../slideLayouts/slideLayout47.xml"/><Relationship Id="rId46" Type="http://schemas.openxmlformats.org/officeDocument/2006/relationships/slideLayout" Target="../slideLayouts/slideLayout46.xml"/><Relationship Id="rId45" Type="http://schemas.openxmlformats.org/officeDocument/2006/relationships/slideLayout" Target="../slideLayouts/slideLayout45.xml"/><Relationship Id="rId44" Type="http://schemas.openxmlformats.org/officeDocument/2006/relationships/slideLayout" Target="../slideLayouts/slideLayout44.xml"/><Relationship Id="rId43" Type="http://schemas.openxmlformats.org/officeDocument/2006/relationships/slideLayout" Target="../slideLayouts/slideLayout43.xml"/><Relationship Id="rId42" Type="http://schemas.openxmlformats.org/officeDocument/2006/relationships/slideLayout" Target="../slideLayouts/slideLayout42.xml"/><Relationship Id="rId41" Type="http://schemas.openxmlformats.org/officeDocument/2006/relationships/slideLayout" Target="../slideLayouts/slideLayout41.xml"/><Relationship Id="rId4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.xml"/><Relationship Id="rId39" Type="http://schemas.openxmlformats.org/officeDocument/2006/relationships/slideLayout" Target="../slideLayouts/slideLayout39.xml"/><Relationship Id="rId38" Type="http://schemas.openxmlformats.org/officeDocument/2006/relationships/slideLayout" Target="../slideLayouts/slideLayout38.xml"/><Relationship Id="rId37" Type="http://schemas.openxmlformats.org/officeDocument/2006/relationships/slideLayout" Target="../slideLayouts/slideLayout37.xml"/><Relationship Id="rId36" Type="http://schemas.openxmlformats.org/officeDocument/2006/relationships/slideLayout" Target="../slideLayouts/slideLayout36.xml"/><Relationship Id="rId35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34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7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顶部抬头绿色"/>
          <p:cNvPicPr>
            <a:picLocks noChangeAspect="1"/>
          </p:cNvPicPr>
          <p:nvPr userDrawn="1"/>
        </p:nvPicPr>
        <p:blipFill>
          <a:blip r:embed="rId49" cstate="email"/>
          <a:stretch>
            <a:fillRect/>
          </a:stretch>
        </p:blipFill>
        <p:spPr>
          <a:xfrm>
            <a:off x="0" y="194311"/>
            <a:ext cx="3261360" cy="542291"/>
          </a:xfrm>
          <a:prstGeom prst="rect">
            <a:avLst/>
          </a:prstGeom>
        </p:spPr>
      </p:pic>
      <p:pic>
        <p:nvPicPr>
          <p:cNvPr id="13" name="图片 1073743875" descr="学科网 zxxk.com"/>
          <p:cNvPicPr>
            <a:picLocks noChangeAspect="1"/>
          </p:cNvPicPr>
          <p:nvPr/>
        </p:nvPicPr>
        <p:blipFill>
          <a:blip r:embed="rId50" r:link="rId51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7.xml"/><Relationship Id="rId1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2.png"/><Relationship Id="rId1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7" Type="http://schemas.openxmlformats.org/officeDocument/2006/relationships/image" Target="../media/image24.png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3" Type="http://schemas.openxmlformats.org/officeDocument/2006/relationships/image" Target="../media/image20.png"/><Relationship Id="rId2" Type="http://schemas.openxmlformats.org/officeDocument/2006/relationships/image" Target="../media/image19.GIF"/><Relationship Id="rId1" Type="http://schemas.openxmlformats.org/officeDocument/2006/relationships/image" Target="../media/image18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58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8257"/>
            <a:ext cx="3625851" cy="1322705"/>
          </a:xfrm>
          <a:prstGeom prst="rect">
            <a:avLst/>
          </a:prstGeom>
          <a:solidFill>
            <a:srgbClr val="FFE7DE"/>
          </a:solidFill>
          <a:ln>
            <a:solidFill>
              <a:srgbClr val="FFE7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9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36271" y="359411"/>
            <a:ext cx="5430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9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义务教育部编版</a:t>
            </a:r>
            <a:r>
              <a:rPr kumimoji="0" lang="zh-CN" altLang="en-US" sz="2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六年级上册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FD591C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华文中宋" panose="02010600040101010101" charset="-122"/>
              <a:ea typeface="华文中宋" panose="02010600040101010101" charset="-122"/>
              <a:cs typeface="+mn-cs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3570" y="1124585"/>
            <a:ext cx="10995025" cy="31566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219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7200" b="1" i="0" u="none" strike="noStrike" kern="1200" cap="none" spc="0" normalizeH="0" baseline="0" noProof="0" dirty="0" smtClean="0">
                <a:solidFill>
                  <a:srgbClr val="FD591C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课文</a:t>
            </a:r>
            <a:r>
              <a:rPr kumimoji="0" lang="en-US" altLang="zh-CN" sz="7200" b="1" i="0" u="none" strike="noStrike" kern="1200" cap="none" spc="0" normalizeH="0" baseline="0" noProof="0" dirty="0" smtClean="0">
                <a:solidFill>
                  <a:srgbClr val="FD591C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28 </a:t>
            </a:r>
            <a:endParaRPr kumimoji="0" lang="en-US" altLang="zh-CN" sz="7200" b="1" i="0" u="none" strike="noStrike" kern="1200" cap="none" spc="0" normalizeH="0" baseline="0" noProof="0" dirty="0" smtClean="0">
              <a:solidFill>
                <a:srgbClr val="FD591C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 marL="0" marR="0" lvl="0" indent="0" algn="ctr" defTabSz="1219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7200" b="1" i="0" u="none" strike="noStrike" kern="1200" cap="none" spc="0" normalizeH="0" baseline="0" noProof="0" dirty="0" smtClean="0">
                <a:solidFill>
                  <a:srgbClr val="FD591C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有的人</a:t>
            </a:r>
            <a:r>
              <a:rPr kumimoji="0" lang="en-US" altLang="zh-CN" sz="7200" b="1" i="0" u="none" strike="noStrike" kern="1200" cap="none" spc="0" normalizeH="0" baseline="0" noProof="0" dirty="0" smtClean="0">
                <a:solidFill>
                  <a:srgbClr val="FD591C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--</a:t>
            </a:r>
            <a:r>
              <a:rPr kumimoji="0" lang="zh-CN" altLang="en-US" sz="7200" b="1" i="0" u="none" strike="noStrike" kern="1200" cap="none" spc="0" normalizeH="0" baseline="0" noProof="0" dirty="0" smtClean="0">
                <a:solidFill>
                  <a:srgbClr val="FD591C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纪念鲁迅有感</a:t>
            </a:r>
            <a:endParaRPr kumimoji="0" lang="en-US" altLang="zh-CN" sz="7200" b="1" i="0" u="none" strike="noStrike" kern="1200" cap="none" spc="0" normalizeH="0" baseline="0" noProof="0" dirty="0" smtClean="0">
              <a:solidFill>
                <a:srgbClr val="FD591C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343456" y="686005"/>
            <a:ext cx="2016150" cy="2686354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: 圆角 23"/>
          <p:cNvSpPr/>
          <p:nvPr/>
        </p:nvSpPr>
        <p:spPr>
          <a:xfrm>
            <a:off x="6522720" y="4759960"/>
            <a:ext cx="3259455" cy="60896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defTabSz="1219200" eaLnBrk="0" hangingPunct="0">
              <a:defRPr/>
            </a:pPr>
            <a:endParaRPr lang="zh-CN" altLang="en-US" sz="320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矩形: 圆角 20"/>
          <p:cNvSpPr/>
          <p:nvPr/>
        </p:nvSpPr>
        <p:spPr>
          <a:xfrm>
            <a:off x="767080" y="5047615"/>
            <a:ext cx="4596765" cy="60833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defTabSz="1219200" eaLnBrk="0" hangingPunct="0">
              <a:defRPr/>
            </a:pPr>
            <a:endParaRPr lang="zh-CN" altLang="en-US" sz="3200">
              <a:solidFill>
                <a:prstClr val="black"/>
              </a:solidFill>
              <a:latin typeface="楷体" panose="02010609060101010101" pitchFamily="49" charset="-122"/>
              <a:ea typeface="宋体" panose="02010600030101010101" pitchFamily="2" charset="-122"/>
            </a:endParaRPr>
          </a:p>
        </p:txBody>
      </p:sp>
      <p:sp>
        <p:nvSpPr>
          <p:cNvPr id="22" name="矩形: 圆角 21"/>
          <p:cNvSpPr/>
          <p:nvPr/>
        </p:nvSpPr>
        <p:spPr>
          <a:xfrm>
            <a:off x="8192770" y="3250565"/>
            <a:ext cx="1099820" cy="536575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defTabSz="1219200" eaLnBrk="0" hangingPunct="0">
              <a:defRPr/>
            </a:pPr>
            <a:endParaRPr lang="zh-CN" altLang="en-US" sz="320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: 圆角 6"/>
          <p:cNvSpPr/>
          <p:nvPr/>
        </p:nvSpPr>
        <p:spPr>
          <a:xfrm>
            <a:off x="767080" y="2853055"/>
            <a:ext cx="2837815" cy="55118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defTabSz="1219200" eaLnBrk="0" hangingPunct="0">
              <a:defRPr/>
            </a:pPr>
            <a:endParaRPr lang="zh-CN" altLang="en-US" sz="3200">
              <a:solidFill>
                <a:prstClr val="black"/>
              </a:solidFill>
              <a:latin typeface="楷体" panose="02010609060101010101" pitchFamily="49" charset="-122"/>
              <a:ea typeface="宋体" panose="02010600030101010101" pitchFamily="2" charset="-122"/>
            </a:endParaRPr>
          </a:p>
        </p:txBody>
      </p:sp>
      <p:sp>
        <p:nvSpPr>
          <p:cNvPr id="16390" name="矩形 1"/>
          <p:cNvSpPr>
            <a:spLocks noChangeArrowheads="1"/>
          </p:cNvSpPr>
          <p:nvPr/>
        </p:nvSpPr>
        <p:spPr bwMode="auto">
          <a:xfrm>
            <a:off x="766868" y="2100183"/>
            <a:ext cx="5761567" cy="3617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200">
              <a:lnSpc>
                <a:spcPct val="110000"/>
              </a:lnSpc>
              <a:spcBef>
                <a:spcPts val="1600"/>
              </a:spcBef>
            </a:pPr>
            <a:r>
              <a:rPr lang="zh-CN" altLang="en-US" sz="32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有的人</a:t>
            </a:r>
            <a:endParaRPr lang="zh-CN" altLang="en-US" sz="32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1219200">
              <a:lnSpc>
                <a:spcPct val="110000"/>
              </a:lnSpc>
              <a:spcBef>
                <a:spcPts val="1600"/>
              </a:spcBef>
            </a:pPr>
            <a:r>
              <a:rPr lang="zh-CN" altLang="en-US" sz="32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骑在人民头上</a:t>
            </a:r>
            <a:r>
              <a:rPr lang="zh-CN" altLang="en-US" sz="32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en-US" altLang="zh-CN" sz="3200" b="1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1219200">
              <a:lnSpc>
                <a:spcPct val="110000"/>
              </a:lnSpc>
              <a:spcBef>
                <a:spcPts val="1600"/>
              </a:spcBef>
            </a:pPr>
            <a:r>
              <a:rPr lang="zh-CN" altLang="en-US" sz="32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2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啊，我多伟大！”</a:t>
            </a:r>
            <a:endParaRPr lang="en-US" altLang="zh-CN" sz="32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1219200">
              <a:lnSpc>
                <a:spcPct val="110000"/>
              </a:lnSpc>
              <a:spcBef>
                <a:spcPts val="1600"/>
              </a:spcBef>
            </a:pPr>
            <a:r>
              <a:rPr lang="zh-CN" altLang="en-US" sz="32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有的人</a:t>
            </a:r>
            <a:endParaRPr lang="zh-CN" altLang="en-US" sz="32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1219200">
              <a:lnSpc>
                <a:spcPct val="110000"/>
              </a:lnSpc>
              <a:spcBef>
                <a:spcPts val="1600"/>
              </a:spcBef>
            </a:pPr>
            <a:r>
              <a:rPr lang="zh-CN" altLang="en-US" sz="32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俯下身子给人民当牛马。</a:t>
            </a:r>
            <a:endParaRPr lang="zh-CN" altLang="en-US" sz="32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91" name="矩形 1"/>
          <p:cNvSpPr>
            <a:spLocks noChangeArrowheads="1"/>
          </p:cNvSpPr>
          <p:nvPr/>
        </p:nvSpPr>
        <p:spPr bwMode="auto">
          <a:xfrm>
            <a:off x="6455831" y="2497369"/>
            <a:ext cx="5088467" cy="2871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200">
              <a:lnSpc>
                <a:spcPct val="110000"/>
              </a:lnSpc>
              <a:spcBef>
                <a:spcPts val="1600"/>
              </a:spcBef>
            </a:pPr>
            <a:r>
              <a:rPr lang="zh-CN" altLang="en-US" sz="32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骑在人民头上的</a:t>
            </a:r>
            <a:endParaRPr lang="zh-CN" altLang="en-US" sz="32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1219200">
              <a:lnSpc>
                <a:spcPct val="110000"/>
              </a:lnSpc>
              <a:spcBef>
                <a:spcPts val="1600"/>
              </a:spcBef>
            </a:pPr>
            <a:r>
              <a:rPr lang="zh-CN" altLang="en-US" sz="32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人民把他摔垮；</a:t>
            </a:r>
            <a:endParaRPr lang="en-US" altLang="zh-CN" sz="32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1219200">
              <a:lnSpc>
                <a:spcPct val="110000"/>
              </a:lnSpc>
              <a:spcBef>
                <a:spcPts val="1600"/>
              </a:spcBef>
            </a:pPr>
            <a:r>
              <a:rPr lang="zh-CN" altLang="en-US" sz="32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给人民作牛马的</a:t>
            </a:r>
            <a:endParaRPr lang="zh-CN" altLang="en-US" sz="32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1219200">
              <a:lnSpc>
                <a:spcPct val="110000"/>
              </a:lnSpc>
              <a:spcBef>
                <a:spcPts val="1600"/>
              </a:spcBef>
            </a:pPr>
            <a:r>
              <a:rPr lang="zh-CN" altLang="en-US" sz="32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人民永远记住他！</a:t>
            </a:r>
            <a:endParaRPr lang="en-US" altLang="zh-CN" sz="32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V="1">
            <a:off x="6167755" y="2220595"/>
            <a:ext cx="33655" cy="3368675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93" name="TextBox 9"/>
          <p:cNvSpPr txBox="1">
            <a:spLocks noChangeArrowheads="1"/>
          </p:cNvSpPr>
          <p:nvPr/>
        </p:nvSpPr>
        <p:spPr bwMode="auto">
          <a:xfrm>
            <a:off x="2999952" y="764297"/>
            <a:ext cx="6887633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200"/>
            <a:r>
              <a:rPr lang="zh-CN" altLang="en-US" sz="3600" b="1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对比学习诗歌第</a:t>
            </a:r>
            <a:r>
              <a:rPr lang="en-US" altLang="zh-CN" sz="3600" b="1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2</a:t>
            </a:r>
            <a:r>
              <a:rPr lang="zh-CN" altLang="en-US" sz="3600" b="1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和第</a:t>
            </a:r>
            <a:r>
              <a:rPr lang="en-US" altLang="zh-CN" sz="3600" b="1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5</a:t>
            </a:r>
            <a:r>
              <a:rPr lang="zh-CN" altLang="en-US" sz="3600" b="1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小节</a:t>
            </a:r>
            <a:endParaRPr lang="zh-CN" altLang="en-US" sz="3600" b="1">
              <a:solidFill>
                <a:srgbClr val="3333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359785" y="1484630"/>
            <a:ext cx="5376545" cy="615315"/>
          </a:xfrm>
          <a:prstGeom prst="rect">
            <a:avLst/>
          </a:prstGeom>
          <a:noFill/>
          <a:ln w="25400">
            <a:solidFill>
              <a:schemeClr val="accent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200" eaLnBrk="0" hangingPunct="0">
              <a:defRPr/>
            </a:pPr>
            <a:r>
              <a:rPr lang="zh-CN" altLang="en-US" sz="3600" b="1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作威作福  横行霸道</a:t>
            </a:r>
            <a:endParaRPr lang="zh-CN" altLang="en-US" sz="3600" b="1">
              <a:solidFill>
                <a:srgbClr val="3333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431329" y="5733416"/>
            <a:ext cx="5619749" cy="673100"/>
          </a:xfrm>
          <a:prstGeom prst="rect">
            <a:avLst/>
          </a:prstGeom>
          <a:noFill/>
          <a:ln w="25400">
            <a:solidFill>
              <a:schemeClr val="accent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200">
              <a:lnSpc>
                <a:spcPct val="110000"/>
              </a:lnSpc>
              <a:defRPr/>
            </a:pPr>
            <a:r>
              <a:rPr lang="zh-CN" altLang="en-US" sz="3600" b="1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全心全意为人民服务</a:t>
            </a:r>
            <a:endParaRPr lang="zh-CN" altLang="en-US" sz="3600" b="1">
              <a:solidFill>
                <a:srgbClr val="3333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6975" y="206375"/>
            <a:ext cx="177482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dist" fontAlgn="auto"/>
            <a:r>
              <a:rPr lang="zh-CN" altLang="zh-CN" sz="2800" b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课文解读</a:t>
            </a:r>
            <a:endParaRPr lang="zh-CN" altLang="zh-CN" sz="2800" b="1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1" grpId="0" animBg="1"/>
      <p:bldP spid="22" grpId="0" animBg="1"/>
      <p:bldP spid="7" grpId="0" animBg="1"/>
      <p:bldP spid="25" grpId="0" animBg="1"/>
      <p:bldP spid="2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1"/>
          <p:cNvSpPr txBox="1">
            <a:spLocks noChangeArrowheads="1"/>
          </p:cNvSpPr>
          <p:nvPr/>
        </p:nvSpPr>
        <p:spPr bwMode="auto">
          <a:xfrm>
            <a:off x="1055370" y="908685"/>
            <a:ext cx="10305415" cy="130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1219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36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这两节是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从</a:t>
            </a:r>
            <a:r>
              <a:rPr kumimoji="0" lang="zh-CN" altLang="en-US" sz="36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哪方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面对比表现出两种人不同的价值观的？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3" name="TextBox 1"/>
          <p:cNvSpPr txBox="1">
            <a:spLocks noChangeArrowheads="1"/>
          </p:cNvSpPr>
          <p:nvPr/>
        </p:nvSpPr>
        <p:spPr bwMode="auto">
          <a:xfrm>
            <a:off x="1022352" y="2650067"/>
            <a:ext cx="4032249" cy="748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1219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对人民的态度</a:t>
            </a:r>
            <a:endParaRPr kumimoji="0" lang="en-US" altLang="zh-CN" sz="4265" b="1" i="0" u="none" strike="noStrike" kern="1200" cap="none" spc="0" normalizeH="0" baseline="0" noProof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1445050" y="3456517"/>
            <a:ext cx="5522383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1219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E60012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作威作福  横行霸道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rgbClr val="E60012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1445049" y="4768851"/>
            <a:ext cx="5729816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1219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E60012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全心全意为人民服务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rgbClr val="E60012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6" name="左大括号 15"/>
          <p:cNvSpPr/>
          <p:nvPr/>
        </p:nvSpPr>
        <p:spPr>
          <a:xfrm>
            <a:off x="1199517" y="3572935"/>
            <a:ext cx="385233" cy="1858433"/>
          </a:xfrm>
          <a:prstGeom prst="leftBrace">
            <a:avLst>
              <a:gd name="adj1" fmla="val 26852"/>
              <a:gd name="adj2" fmla="val 50000"/>
            </a:avLst>
          </a:pr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1219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6975" y="206375"/>
            <a:ext cx="177482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dist" fontAlgn="auto"/>
            <a:r>
              <a:rPr lang="zh-CN" altLang="zh-CN" sz="2800" b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课文解读</a:t>
            </a:r>
            <a:endParaRPr lang="zh-CN" altLang="zh-CN" sz="2800" b="1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  <p:bldP spid="15" grpId="0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847389" y="3341583"/>
            <a:ext cx="3134784" cy="2671233"/>
          </a:xfrm>
          <a:prstGeom prst="rect">
            <a:avLst/>
          </a:prstGeom>
          <a:ln>
            <a:noFill/>
          </a:ln>
          <a:effectLst/>
        </p:spPr>
      </p:pic>
      <p:sp>
        <p:nvSpPr>
          <p:cNvPr id="14" name="文本框 23553"/>
          <p:cNvSpPr txBox="1">
            <a:spLocks noChangeArrowheads="1"/>
          </p:cNvSpPr>
          <p:nvPr/>
        </p:nvSpPr>
        <p:spPr bwMode="auto">
          <a:xfrm>
            <a:off x="767080" y="764540"/>
            <a:ext cx="10872470" cy="1543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12192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人民对这两种人的态度是怎样的呢？这两种人的结局有什么不同？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59375" y="4798695"/>
            <a:ext cx="859790" cy="16840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摔垮</a:t>
            </a:r>
            <a:endParaRPr kumimoji="0" lang="zh-CN" altLang="en-US" sz="44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768351" y="3646373"/>
            <a:ext cx="859790" cy="233680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永远记住</a:t>
            </a:r>
            <a:endParaRPr kumimoji="0" lang="zh-CN" altLang="en-US" sz="44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743700" y="2536825"/>
            <a:ext cx="426593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俯下身子给人民当牛马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098675" y="2533015"/>
            <a:ext cx="263271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骑在人民头上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7103745" y="3379470"/>
            <a:ext cx="2729865" cy="263842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06975" y="206375"/>
            <a:ext cx="177482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dist" fontAlgn="auto"/>
            <a:r>
              <a:rPr lang="zh-CN" altLang="zh-CN" sz="2800" b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课文解读</a:t>
            </a:r>
            <a:endParaRPr lang="zh-CN" altLang="zh-CN" sz="2800" b="1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  <p:bldP spid="2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: 圆角 23"/>
          <p:cNvSpPr/>
          <p:nvPr/>
        </p:nvSpPr>
        <p:spPr>
          <a:xfrm>
            <a:off x="6528435" y="4725035"/>
            <a:ext cx="3509010" cy="60896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defTabSz="1219200" eaLnBrk="0" hangingPunct="0">
              <a:defRPr/>
            </a:pPr>
            <a:endParaRPr lang="zh-CN" altLang="en-US" sz="320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矩形: 圆角 20"/>
          <p:cNvSpPr/>
          <p:nvPr/>
        </p:nvSpPr>
        <p:spPr>
          <a:xfrm>
            <a:off x="839470" y="4653280"/>
            <a:ext cx="2289810" cy="60833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defTabSz="1219200" eaLnBrk="0" hangingPunct="0">
              <a:defRPr/>
            </a:pPr>
            <a:endParaRPr lang="zh-CN" altLang="en-US" sz="3200">
              <a:solidFill>
                <a:prstClr val="black"/>
              </a:solidFill>
              <a:latin typeface="楷体" panose="02010609060101010101" pitchFamily="49" charset="-122"/>
              <a:ea typeface="宋体" panose="02010600030101010101" pitchFamily="2" charset="-122"/>
            </a:endParaRPr>
          </a:p>
        </p:txBody>
      </p:sp>
      <p:sp>
        <p:nvSpPr>
          <p:cNvPr id="22" name="矩形: 圆角 21"/>
          <p:cNvSpPr/>
          <p:nvPr/>
        </p:nvSpPr>
        <p:spPr>
          <a:xfrm>
            <a:off x="6528435" y="3501390"/>
            <a:ext cx="4012565" cy="536575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defTabSz="1219200" eaLnBrk="0" hangingPunct="0">
              <a:defRPr/>
            </a:pPr>
            <a:endParaRPr lang="zh-CN" altLang="en-US" sz="320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: 圆角 6"/>
          <p:cNvSpPr/>
          <p:nvPr/>
        </p:nvSpPr>
        <p:spPr>
          <a:xfrm>
            <a:off x="911225" y="3429000"/>
            <a:ext cx="1847215" cy="55118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defTabSz="1219200" eaLnBrk="0" hangingPunct="0">
              <a:defRPr/>
            </a:pPr>
            <a:endParaRPr lang="zh-CN" altLang="en-US" sz="3200">
              <a:solidFill>
                <a:prstClr val="black"/>
              </a:solidFill>
              <a:latin typeface="楷体" panose="02010609060101010101" pitchFamily="49" charset="-122"/>
              <a:ea typeface="宋体" panose="02010600030101010101" pitchFamily="2" charset="-122"/>
            </a:endParaRPr>
          </a:p>
        </p:txBody>
      </p:sp>
      <p:sp>
        <p:nvSpPr>
          <p:cNvPr id="16390" name="矩形 1"/>
          <p:cNvSpPr>
            <a:spLocks noChangeArrowheads="1"/>
          </p:cNvSpPr>
          <p:nvPr/>
        </p:nvSpPr>
        <p:spPr bwMode="auto">
          <a:xfrm>
            <a:off x="766868" y="2100183"/>
            <a:ext cx="5761567" cy="385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200">
              <a:lnSpc>
                <a:spcPct val="110000"/>
              </a:lnSpc>
              <a:spcBef>
                <a:spcPts val="800"/>
              </a:spcBef>
            </a:pPr>
            <a:r>
              <a:rPr lang="zh-CN" altLang="en-US" sz="32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有的人</a:t>
            </a:r>
            <a:endParaRPr lang="zh-CN" altLang="en-US" sz="32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1219200">
              <a:lnSpc>
                <a:spcPct val="110000"/>
              </a:lnSpc>
              <a:spcBef>
                <a:spcPts val="800"/>
              </a:spcBef>
            </a:pPr>
            <a:r>
              <a:rPr lang="zh-CN" altLang="en-US" sz="32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把名字刻入石头，想</a:t>
            </a:r>
            <a:endParaRPr lang="zh-CN" altLang="en-US" sz="32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defTabSz="1219200">
              <a:lnSpc>
                <a:spcPct val="110000"/>
              </a:lnSpc>
              <a:spcBef>
                <a:spcPts val="800"/>
              </a:spcBef>
            </a:pPr>
            <a:r>
              <a:rPr lang="zh-CN" altLang="en-US" sz="32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“不朽”；</a:t>
            </a:r>
            <a:endParaRPr lang="en-US" altLang="zh-CN" sz="32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1219200">
              <a:lnSpc>
                <a:spcPct val="110000"/>
              </a:lnSpc>
              <a:spcBef>
                <a:spcPts val="800"/>
              </a:spcBef>
            </a:pPr>
            <a:r>
              <a:rPr lang="zh-CN" altLang="en-US" sz="32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有的人</a:t>
            </a:r>
            <a:endParaRPr lang="zh-CN" altLang="en-US" sz="32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1219200">
              <a:lnSpc>
                <a:spcPct val="110000"/>
              </a:lnSpc>
              <a:spcBef>
                <a:spcPts val="800"/>
              </a:spcBef>
            </a:pPr>
            <a:r>
              <a:rPr lang="zh-CN" altLang="en-US" sz="32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情愿作野草，等着地</a:t>
            </a:r>
            <a:endParaRPr lang="zh-CN" altLang="en-US" sz="32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defTabSz="1219200">
              <a:lnSpc>
                <a:spcPct val="110000"/>
              </a:lnSpc>
              <a:spcBef>
                <a:spcPts val="800"/>
              </a:spcBef>
            </a:pPr>
            <a:r>
              <a:rPr lang="zh-CN" altLang="en-US" sz="32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下的火烧。</a:t>
            </a:r>
            <a:endParaRPr lang="zh-CN" altLang="en-US" sz="32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91" name="矩形 1"/>
          <p:cNvSpPr>
            <a:spLocks noChangeArrowheads="1"/>
          </p:cNvSpPr>
          <p:nvPr/>
        </p:nvSpPr>
        <p:spPr bwMode="auto">
          <a:xfrm>
            <a:off x="6455831" y="2784389"/>
            <a:ext cx="5088467" cy="2563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200">
              <a:lnSpc>
                <a:spcPct val="110000"/>
              </a:lnSpc>
              <a:spcBef>
                <a:spcPts val="800"/>
              </a:spcBef>
            </a:pPr>
            <a:r>
              <a:rPr lang="zh-CN" altLang="en-US" sz="32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把名字刻入石头的</a:t>
            </a:r>
            <a:endParaRPr lang="zh-CN" altLang="en-US" sz="32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1219200">
              <a:lnSpc>
                <a:spcPct val="110000"/>
              </a:lnSpc>
              <a:spcBef>
                <a:spcPts val="800"/>
              </a:spcBef>
            </a:pPr>
            <a:r>
              <a:rPr lang="zh-CN" altLang="en-US" sz="32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名字比尸首烂得更早；</a:t>
            </a:r>
            <a:endParaRPr lang="en-US" altLang="zh-CN" sz="32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1219200">
              <a:lnSpc>
                <a:spcPct val="110000"/>
              </a:lnSpc>
              <a:spcBef>
                <a:spcPts val="800"/>
              </a:spcBef>
            </a:pPr>
            <a:r>
              <a:rPr lang="zh-CN" altLang="en-US" sz="32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只要春风吹到的地方</a:t>
            </a:r>
            <a:endParaRPr lang="zh-CN" altLang="en-US" sz="32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1219200">
              <a:lnSpc>
                <a:spcPct val="110000"/>
              </a:lnSpc>
              <a:spcBef>
                <a:spcPts val="800"/>
              </a:spcBef>
            </a:pPr>
            <a:r>
              <a:rPr lang="zh-CN" altLang="en-US" sz="32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到处是青青的野草。</a:t>
            </a:r>
            <a:endParaRPr lang="en-US" altLang="zh-CN" sz="32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V="1">
            <a:off x="6167755" y="2220595"/>
            <a:ext cx="33655" cy="3368675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93" name="TextBox 9"/>
          <p:cNvSpPr txBox="1">
            <a:spLocks noChangeArrowheads="1"/>
          </p:cNvSpPr>
          <p:nvPr/>
        </p:nvSpPr>
        <p:spPr bwMode="auto">
          <a:xfrm>
            <a:off x="3431540" y="836930"/>
            <a:ext cx="678688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200"/>
            <a:r>
              <a:rPr sz="3600" b="1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对比学习诗歌第3和第6小节</a:t>
            </a:r>
            <a:endParaRPr sz="3600" b="1">
              <a:solidFill>
                <a:srgbClr val="3333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355975" y="1484630"/>
            <a:ext cx="5807075" cy="615315"/>
          </a:xfrm>
          <a:prstGeom prst="rect">
            <a:avLst/>
          </a:prstGeom>
          <a:noFill/>
          <a:ln w="25400">
            <a:solidFill>
              <a:schemeClr val="accent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200" eaLnBrk="0" hangingPunct="0">
              <a:defRPr/>
            </a:pPr>
            <a:r>
              <a:rPr lang="zh-CN" altLang="en-US" sz="3600" b="1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活着为自己  死后想留名</a:t>
            </a:r>
            <a:endParaRPr lang="zh-CN" altLang="en-US" sz="3600" b="1">
              <a:solidFill>
                <a:srgbClr val="3333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282950" y="5733415"/>
            <a:ext cx="6321425" cy="673100"/>
          </a:xfrm>
          <a:prstGeom prst="rect">
            <a:avLst/>
          </a:prstGeom>
          <a:noFill/>
          <a:ln w="25400">
            <a:solidFill>
              <a:schemeClr val="accent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200">
              <a:lnSpc>
                <a:spcPct val="110000"/>
              </a:lnSpc>
              <a:defRPr/>
            </a:pPr>
            <a:r>
              <a:rPr lang="zh-CN" altLang="en-US" sz="3600" b="1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为人民而战斗  为革命愿献身</a:t>
            </a:r>
            <a:endParaRPr lang="zh-CN" altLang="en-US" sz="3600" b="1">
              <a:solidFill>
                <a:srgbClr val="3333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6975" y="206375"/>
            <a:ext cx="177482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dist" fontAlgn="auto"/>
            <a:r>
              <a:rPr lang="zh-CN" altLang="zh-CN" sz="2800" b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课文解读</a:t>
            </a:r>
            <a:endParaRPr lang="zh-CN" altLang="zh-CN" sz="2800" b="1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1" grpId="0" animBg="1"/>
      <p:bldP spid="22" grpId="0" animBg="1"/>
      <p:bldP spid="7" grpId="0" animBg="1"/>
      <p:bldP spid="25" grpId="0" animBg="1"/>
      <p:bldP spid="2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710518" y="696385"/>
            <a:ext cx="4032249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200" eaLnBrk="0" hangingPunct="0"/>
            <a:r>
              <a:rPr lang="zh-CN" altLang="en-US" sz="4400" b="1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对人生的目的</a:t>
            </a:r>
            <a:endParaRPr lang="zh-CN" altLang="en-US" sz="4400" b="1">
              <a:solidFill>
                <a:srgbClr val="3333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1475317" y="3475568"/>
            <a:ext cx="2489200" cy="2834217"/>
          </a:xfrm>
          <a:prstGeom prst="rect">
            <a:avLst/>
          </a:prstGeom>
          <a:ln>
            <a:noFill/>
          </a:ln>
          <a:effectLst/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1295401" y="1778001"/>
            <a:ext cx="4087284" cy="1668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200" eaLnBrk="0" hangingPunct="0">
              <a:lnSpc>
                <a:spcPct val="120000"/>
              </a:lnSpc>
            </a:pPr>
            <a:r>
              <a:rPr lang="zh-CN" altLang="en-US" sz="4265" b="1">
                <a:solidFill>
                  <a:srgbClr val="E6001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活着为自己</a:t>
            </a:r>
            <a:endParaRPr lang="en-US" altLang="zh-CN" sz="4265" b="1">
              <a:solidFill>
                <a:srgbClr val="E6001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1219200" eaLnBrk="0" hangingPunct="0">
              <a:lnSpc>
                <a:spcPct val="120000"/>
              </a:lnSpc>
            </a:pPr>
            <a:r>
              <a:rPr lang="zh-CN" altLang="en-US" sz="4265" b="1">
                <a:solidFill>
                  <a:srgbClr val="E6001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死后想留名</a:t>
            </a:r>
            <a:endParaRPr lang="zh-CN" altLang="en-US" sz="4265" b="1">
              <a:solidFill>
                <a:srgbClr val="E6001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946900" y="1778001"/>
            <a:ext cx="3937000" cy="1668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200" eaLnBrk="0" hangingPunct="0">
              <a:lnSpc>
                <a:spcPct val="120000"/>
              </a:lnSpc>
            </a:pPr>
            <a:r>
              <a:rPr lang="zh-CN" altLang="en-US" sz="4265" b="1">
                <a:solidFill>
                  <a:srgbClr val="E6001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为人民而战斗</a:t>
            </a:r>
            <a:endParaRPr lang="en-US" altLang="zh-CN" sz="4265" b="1">
              <a:solidFill>
                <a:srgbClr val="E6001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1219200" eaLnBrk="0" hangingPunct="0">
              <a:lnSpc>
                <a:spcPct val="120000"/>
              </a:lnSpc>
            </a:pPr>
            <a:r>
              <a:rPr lang="zh-CN" altLang="en-US" sz="4265" b="1">
                <a:solidFill>
                  <a:srgbClr val="E6001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为革命愿献身</a:t>
            </a:r>
            <a:endParaRPr lang="zh-CN" altLang="en-US" sz="4265" b="1">
              <a:solidFill>
                <a:srgbClr val="E6001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左大括号 9"/>
          <p:cNvSpPr/>
          <p:nvPr/>
        </p:nvSpPr>
        <p:spPr>
          <a:xfrm rot="5400000">
            <a:off x="5535084" y="-1238250"/>
            <a:ext cx="383117" cy="5899151"/>
          </a:xfrm>
          <a:prstGeom prst="leftBrace">
            <a:avLst>
              <a:gd name="adj1" fmla="val 26852"/>
              <a:gd name="adj2" fmla="val 50000"/>
            </a:avLst>
          </a:pr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anchor="ctr"/>
          <a:lstStyle/>
          <a:p>
            <a:pPr algn="ctr" defTabSz="1219200" eaLnBrk="0" hangingPunct="0">
              <a:defRPr/>
            </a:pPr>
            <a:endParaRPr lang="zh-CN" altLang="en-US" sz="240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7176135" y="3475355"/>
            <a:ext cx="2705735" cy="280860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06975" y="206375"/>
            <a:ext cx="177482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dist" fontAlgn="auto"/>
            <a:r>
              <a:rPr lang="zh-CN" altLang="zh-CN" sz="2800" b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课文解读</a:t>
            </a:r>
            <a:endParaRPr lang="zh-CN" altLang="zh-CN" sz="2800" b="1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848392" y="1000303"/>
            <a:ext cx="8256000" cy="15859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735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有</a:t>
            </a:r>
            <a:r>
              <a:rPr lang="zh-CN" altLang="en-US" sz="3735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的人</a:t>
            </a:r>
            <a:endParaRPr lang="en-US" altLang="zh-CN" sz="3735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  <a:sym typeface="+mn-ea"/>
            </a:endParaRPr>
          </a:p>
          <a:p>
            <a:pPr defTabSz="914400"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735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情愿作野草，等着地下的火烧。</a:t>
            </a:r>
            <a:endParaRPr lang="en-US" altLang="zh-CN" sz="3735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48392" y="3822486"/>
            <a:ext cx="5952000" cy="15859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735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只</a:t>
            </a:r>
            <a:r>
              <a:rPr lang="zh-CN" altLang="en-US" sz="3735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要</a:t>
            </a:r>
            <a:r>
              <a:rPr lang="en-US" altLang="zh-CN" sz="3735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/</a:t>
            </a:r>
            <a:r>
              <a:rPr lang="zh-CN" altLang="en-US" sz="3735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春风吹到的地方</a:t>
            </a:r>
            <a:endParaRPr lang="en-US" altLang="zh-CN" sz="3735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  <a:sym typeface="+mn-ea"/>
            </a:endParaRPr>
          </a:p>
          <a:p>
            <a:pPr defTabSz="914400"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735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到处是</a:t>
            </a:r>
            <a:r>
              <a:rPr lang="en-US" altLang="zh-CN" sz="3735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/</a:t>
            </a:r>
            <a:r>
              <a:rPr lang="zh-CN" altLang="en-US" sz="3735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青青的野草。</a:t>
            </a:r>
            <a:endParaRPr lang="en-US" altLang="zh-CN" sz="3735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7" name="流程图: 可选过程 6"/>
          <p:cNvSpPr/>
          <p:nvPr/>
        </p:nvSpPr>
        <p:spPr>
          <a:xfrm>
            <a:off x="5015865" y="2693670"/>
            <a:ext cx="6552565" cy="734695"/>
          </a:xfrm>
          <a:prstGeom prst="flowChartAlternateProcess">
            <a:avLst/>
          </a:prstGeom>
          <a:ln w="31750">
            <a:solidFill>
              <a:schemeClr val="accent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 fontAlgn="auto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为人民而战斗 为革命愿献身</a:t>
            </a:r>
            <a:endParaRPr lang="zh-CN" altLang="en-US" sz="3600" b="1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2496820" y="4580890"/>
            <a:ext cx="2655570" cy="86995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spcBef>
                <a:spcPct val="0"/>
              </a:spcBef>
              <a:spcAft>
                <a:spcPct val="0"/>
              </a:spcAft>
            </a:pPr>
            <a:endParaRPr lang="zh-CN" altLang="en-US" sz="1865">
              <a:solidFill>
                <a:prstClr val="white"/>
              </a:solidFill>
              <a:latin typeface="Times New Roman" panose="02020603050405020304"/>
              <a:ea typeface="黑体" panose="02010609060101010101" pitchFamily="49" charset="-122"/>
            </a:endParaRPr>
          </a:p>
        </p:txBody>
      </p:sp>
      <p:sp>
        <p:nvSpPr>
          <p:cNvPr id="15" name="流程图: 可选过程 14"/>
          <p:cNvSpPr/>
          <p:nvPr/>
        </p:nvSpPr>
        <p:spPr>
          <a:xfrm>
            <a:off x="5016113" y="5287555"/>
            <a:ext cx="6671733" cy="672253"/>
          </a:xfrm>
          <a:prstGeom prst="flowChartAlternateProcess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defTabSz="914400" fontAlgn="auto">
              <a:spcBef>
                <a:spcPct val="0"/>
              </a:spcBef>
              <a:spcAft>
                <a:spcPct val="0"/>
              </a:spcAft>
            </a:pPr>
            <a:r>
              <a:rPr lang="zh-CN" altLang="en-US" sz="3735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指鲁迅精神被传颂，得到延续。</a:t>
            </a:r>
            <a:endParaRPr lang="zh-CN" altLang="en-US" sz="3735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623570" y="1793240"/>
            <a:ext cx="6768465" cy="846455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spcBef>
                <a:spcPct val="0"/>
              </a:spcBef>
              <a:spcAft>
                <a:spcPct val="0"/>
              </a:spcAft>
            </a:pPr>
            <a:endParaRPr lang="zh-CN" altLang="en-US" sz="1865">
              <a:solidFill>
                <a:prstClr val="white"/>
              </a:solidFill>
              <a:latin typeface="Times New Roman" panose="02020603050405020304"/>
              <a:ea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6975" y="206375"/>
            <a:ext cx="177482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dist" fontAlgn="auto"/>
            <a:r>
              <a:rPr lang="zh-CN" altLang="zh-CN" sz="2800" b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课文解读</a:t>
            </a:r>
            <a:endParaRPr lang="zh-CN" altLang="zh-CN" sz="2800" b="1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5" grpId="0" animBg="1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: 圆角 23"/>
          <p:cNvSpPr/>
          <p:nvPr/>
        </p:nvSpPr>
        <p:spPr>
          <a:xfrm>
            <a:off x="8112125" y="4797425"/>
            <a:ext cx="3509010" cy="60896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defTabSz="1219200" eaLnBrk="0" hangingPunct="0">
              <a:defRPr/>
            </a:pPr>
            <a:endParaRPr lang="zh-CN" altLang="en-US" sz="320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矩形: 圆角 20"/>
          <p:cNvSpPr/>
          <p:nvPr/>
        </p:nvSpPr>
        <p:spPr>
          <a:xfrm>
            <a:off x="2063115" y="4443095"/>
            <a:ext cx="3870960" cy="60833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defTabSz="1219200" eaLnBrk="0" hangingPunct="0">
              <a:defRPr/>
            </a:pPr>
            <a:endParaRPr lang="zh-CN" altLang="en-US" sz="3200">
              <a:solidFill>
                <a:prstClr val="black"/>
              </a:solidFill>
              <a:latin typeface="楷体" panose="02010609060101010101" pitchFamily="49" charset="-122"/>
              <a:ea typeface="宋体" panose="02010600030101010101" pitchFamily="2" charset="-122"/>
            </a:endParaRPr>
          </a:p>
        </p:txBody>
      </p:sp>
      <p:sp>
        <p:nvSpPr>
          <p:cNvPr id="22" name="矩形: 圆角 21"/>
          <p:cNvSpPr/>
          <p:nvPr/>
        </p:nvSpPr>
        <p:spPr>
          <a:xfrm>
            <a:off x="6528435" y="3068955"/>
            <a:ext cx="3780790" cy="536575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defTabSz="1219200" eaLnBrk="0" hangingPunct="0">
              <a:defRPr/>
            </a:pPr>
            <a:endParaRPr lang="zh-CN" altLang="en-US" sz="320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: 圆角 6"/>
          <p:cNvSpPr/>
          <p:nvPr/>
        </p:nvSpPr>
        <p:spPr>
          <a:xfrm>
            <a:off x="911225" y="3153410"/>
            <a:ext cx="4057650" cy="55118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defTabSz="1219200" eaLnBrk="0" hangingPunct="0">
              <a:defRPr/>
            </a:pPr>
            <a:endParaRPr lang="zh-CN" altLang="en-US" sz="3200">
              <a:solidFill>
                <a:prstClr val="black"/>
              </a:solidFill>
              <a:latin typeface="楷体" panose="02010609060101010101" pitchFamily="49" charset="-122"/>
              <a:ea typeface="宋体" panose="02010600030101010101" pitchFamily="2" charset="-122"/>
            </a:endParaRPr>
          </a:p>
        </p:txBody>
      </p:sp>
      <p:sp>
        <p:nvSpPr>
          <p:cNvPr id="16390" name="矩形 1"/>
          <p:cNvSpPr>
            <a:spLocks noChangeArrowheads="1"/>
          </p:cNvSpPr>
          <p:nvPr/>
        </p:nvSpPr>
        <p:spPr bwMode="auto">
          <a:xfrm>
            <a:off x="766868" y="2488168"/>
            <a:ext cx="5761567" cy="2563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200">
              <a:lnSpc>
                <a:spcPct val="110000"/>
              </a:lnSpc>
              <a:spcBef>
                <a:spcPts val="800"/>
              </a:spcBef>
            </a:pPr>
            <a:r>
              <a:rPr lang="zh-CN" altLang="en-US" sz="32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有的人</a:t>
            </a:r>
            <a:endParaRPr lang="zh-CN" altLang="en-US" sz="32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1219200">
              <a:lnSpc>
                <a:spcPct val="110000"/>
              </a:lnSpc>
              <a:spcBef>
                <a:spcPts val="800"/>
              </a:spcBef>
            </a:pPr>
            <a:r>
              <a:rPr lang="zh-CN" altLang="en-US" sz="32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他活着别人就不能活；</a:t>
            </a:r>
            <a:endParaRPr lang="en-US" altLang="zh-CN" sz="32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1219200">
              <a:lnSpc>
                <a:spcPct val="110000"/>
              </a:lnSpc>
              <a:spcBef>
                <a:spcPts val="800"/>
              </a:spcBef>
            </a:pPr>
            <a:r>
              <a:rPr lang="zh-CN" altLang="en-US" sz="32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有的人</a:t>
            </a:r>
            <a:endParaRPr lang="zh-CN" altLang="en-US" sz="32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1219200">
              <a:lnSpc>
                <a:spcPct val="110000"/>
              </a:lnSpc>
              <a:spcBef>
                <a:spcPts val="800"/>
              </a:spcBef>
            </a:pPr>
            <a:r>
              <a:rPr lang="zh-CN" altLang="en-US" sz="32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他活着为了多数人更好地活。</a:t>
            </a:r>
            <a:endParaRPr lang="zh-CN" altLang="en-US" sz="32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91" name="矩形 1"/>
          <p:cNvSpPr>
            <a:spLocks noChangeArrowheads="1"/>
          </p:cNvSpPr>
          <p:nvPr/>
        </p:nvSpPr>
        <p:spPr bwMode="auto">
          <a:xfrm>
            <a:off x="6456045" y="2348865"/>
            <a:ext cx="5433695" cy="310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200">
              <a:lnSpc>
                <a:spcPct val="110000"/>
              </a:lnSpc>
              <a:spcBef>
                <a:spcPts val="800"/>
              </a:spcBef>
            </a:pP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他活着别人就不能活的人，</a:t>
            </a:r>
            <a:endParaRPr lang="zh-CN" altLang="en-US" sz="32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1219200">
              <a:lnSpc>
                <a:spcPct val="110000"/>
              </a:lnSpc>
              <a:spcBef>
                <a:spcPts val="800"/>
              </a:spcBef>
            </a:pP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他的下场可以看到；</a:t>
            </a:r>
            <a:endParaRPr lang="en-US" altLang="zh-CN" sz="32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1219200">
              <a:lnSpc>
                <a:spcPct val="110000"/>
              </a:lnSpc>
              <a:spcBef>
                <a:spcPts val="800"/>
              </a:spcBef>
            </a:pP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他活着为了多数人更好地活的人，</a:t>
            </a:r>
            <a:endParaRPr lang="zh-CN" altLang="en-US" sz="32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1219200">
              <a:lnSpc>
                <a:spcPct val="110000"/>
              </a:lnSpc>
              <a:spcBef>
                <a:spcPts val="800"/>
              </a:spcBef>
            </a:pP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群众把他抬举得很高，很高。</a:t>
            </a:r>
            <a:endParaRPr lang="en-US" altLang="zh-CN" sz="32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V="1">
            <a:off x="6167755" y="2220595"/>
            <a:ext cx="33655" cy="3368675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93" name="TextBox 9"/>
          <p:cNvSpPr txBox="1">
            <a:spLocks noChangeArrowheads="1"/>
          </p:cNvSpPr>
          <p:nvPr/>
        </p:nvSpPr>
        <p:spPr bwMode="auto">
          <a:xfrm>
            <a:off x="3431540" y="836930"/>
            <a:ext cx="678688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200"/>
            <a:r>
              <a:rPr sz="3600" b="1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对比学习诗歌第4和第7小节</a:t>
            </a:r>
            <a:endParaRPr sz="3600" b="1">
              <a:solidFill>
                <a:srgbClr val="3333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355975" y="1484630"/>
            <a:ext cx="5807075" cy="615315"/>
          </a:xfrm>
          <a:prstGeom prst="rect">
            <a:avLst/>
          </a:prstGeom>
          <a:noFill/>
          <a:ln w="25400">
            <a:solidFill>
              <a:schemeClr val="accent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200" eaLnBrk="0" hangingPunct="0">
              <a:defRPr/>
            </a:pPr>
            <a:r>
              <a:rPr lang="zh-CN" altLang="en-US" sz="3600" b="1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侵害别人的利益</a:t>
            </a:r>
            <a:endParaRPr lang="zh-CN" altLang="en-US" sz="3600" b="1">
              <a:solidFill>
                <a:srgbClr val="3333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282950" y="5733415"/>
            <a:ext cx="6321425" cy="673100"/>
          </a:xfrm>
          <a:prstGeom prst="rect">
            <a:avLst/>
          </a:prstGeom>
          <a:noFill/>
          <a:ln w="25400">
            <a:solidFill>
              <a:schemeClr val="accent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200">
              <a:lnSpc>
                <a:spcPct val="110000"/>
              </a:lnSpc>
              <a:defRPr/>
            </a:pPr>
            <a:r>
              <a:rPr lang="zh-CN" altLang="en-US" sz="3600" b="1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捍卫别人的利益</a:t>
            </a:r>
            <a:endParaRPr lang="zh-CN" altLang="en-US" sz="3600" b="1">
              <a:solidFill>
                <a:srgbClr val="3333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6975" y="206375"/>
            <a:ext cx="177482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dist" fontAlgn="auto"/>
            <a:r>
              <a:rPr lang="zh-CN" altLang="zh-CN" sz="2800" b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课文解读</a:t>
            </a:r>
            <a:endParaRPr lang="zh-CN" altLang="zh-CN" sz="2800" b="1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1" grpId="0" animBg="1"/>
      <p:bldP spid="22" grpId="0" animBg="1"/>
      <p:bldP spid="7" grpId="0" animBg="1"/>
      <p:bldP spid="25" grpId="0" animBg="1"/>
      <p:bldP spid="2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4127500" y="1047751"/>
            <a:ext cx="4032251" cy="748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200" eaLnBrk="0" hangingPunct="0"/>
            <a:r>
              <a:rPr lang="zh-CN" altLang="en-US" sz="4265" b="1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对社会的影响</a:t>
            </a:r>
            <a:endParaRPr lang="zh-CN" altLang="en-US" sz="4265" b="1">
              <a:solidFill>
                <a:srgbClr val="3333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1295400" y="2237318"/>
            <a:ext cx="4607984" cy="748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200" eaLnBrk="0" hangingPunct="0"/>
            <a:r>
              <a:rPr lang="zh-CN" altLang="en-US" sz="4265" b="1">
                <a:solidFill>
                  <a:srgbClr val="E6001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侵害别人的利益</a:t>
            </a:r>
            <a:endParaRPr lang="zh-CN" altLang="en-US" sz="4265" b="1">
              <a:solidFill>
                <a:srgbClr val="E6001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946900" y="2237318"/>
            <a:ext cx="4910667" cy="748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200" eaLnBrk="0" hangingPunct="0"/>
            <a:r>
              <a:rPr lang="zh-CN" altLang="en-US" sz="4265" b="1">
                <a:solidFill>
                  <a:srgbClr val="E6001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捍卫别人的利益</a:t>
            </a:r>
            <a:endParaRPr lang="zh-CN" altLang="en-US" sz="4265" b="1">
              <a:solidFill>
                <a:srgbClr val="E6001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左大括号 9"/>
          <p:cNvSpPr/>
          <p:nvPr/>
        </p:nvSpPr>
        <p:spPr>
          <a:xfrm rot="5400000">
            <a:off x="5953126" y="-786341"/>
            <a:ext cx="383117" cy="5664200"/>
          </a:xfrm>
          <a:prstGeom prst="leftBrace">
            <a:avLst>
              <a:gd name="adj1" fmla="val 26852"/>
              <a:gd name="adj2" fmla="val 50000"/>
            </a:avLst>
          </a:pr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anchor="ctr"/>
          <a:lstStyle/>
          <a:p>
            <a:pPr algn="ctr" defTabSz="1219200" eaLnBrk="0" hangingPunct="0">
              <a:defRPr/>
            </a:pPr>
            <a:endParaRPr lang="zh-CN" altLang="en-US" sz="24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0488295" y="4797425"/>
            <a:ext cx="1264285" cy="185801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06975" y="206375"/>
            <a:ext cx="177482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dist" fontAlgn="auto"/>
            <a:r>
              <a:rPr lang="zh-CN" altLang="zh-CN" sz="2800" b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课文解读</a:t>
            </a:r>
            <a:endParaRPr lang="zh-CN" altLang="zh-CN" sz="2800" b="1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25601"/>
          <p:cNvSpPr txBox="1">
            <a:spLocks noChangeArrowheads="1"/>
          </p:cNvSpPr>
          <p:nvPr/>
        </p:nvSpPr>
        <p:spPr>
          <a:xfrm>
            <a:off x="767080" y="908474"/>
            <a:ext cx="10363200" cy="869949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algn="l" defTabSz="1219200">
              <a:defRPr/>
            </a:pPr>
            <a:r>
              <a:rPr lang="en-US" altLang="zh-CN" sz="40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sz="40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文中写鲁迅为人民服务的诗句：</a:t>
            </a:r>
            <a:endParaRPr lang="zh-CN" altLang="en-US" sz="40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1" name="文本占位符 25602"/>
          <p:cNvSpPr txBox="1">
            <a:spLocks noChangeArrowheads="1"/>
          </p:cNvSpPr>
          <p:nvPr/>
        </p:nvSpPr>
        <p:spPr>
          <a:xfrm>
            <a:off x="911225" y="1557020"/>
            <a:ext cx="9123045" cy="112204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2000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2000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2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2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defTabSz="1219200">
              <a:lnSpc>
                <a:spcPct val="150000"/>
              </a:lnSpc>
              <a:defRPr/>
            </a:pPr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“俯下身子给人民当牛马</a:t>
            </a:r>
            <a:r>
              <a:rPr lang="en-US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609600" indent="-609600" defTabSz="12192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36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与鲁迅的哪句诗相对应？</a:t>
            </a:r>
            <a:endParaRPr lang="zh-CN" altLang="en-US" sz="36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054948" y="3428837"/>
            <a:ext cx="6146588" cy="1902784"/>
            <a:chOff x="1583668" y="2832744"/>
            <a:chExt cx="4610417" cy="1427115"/>
          </a:xfrm>
        </p:grpSpPr>
        <p:sp>
          <p:nvSpPr>
            <p:cNvPr id="13" name="横卷形 5"/>
            <p:cNvSpPr/>
            <p:nvPr/>
          </p:nvSpPr>
          <p:spPr>
            <a:xfrm>
              <a:off x="1583668" y="2840329"/>
              <a:ext cx="4347183" cy="1412108"/>
            </a:xfrm>
            <a:prstGeom prst="round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9200" eaLnBrk="0" hangingPunct="0">
                <a:defRPr/>
              </a:pPr>
              <a:endParaRPr lang="zh-CN" altLang="en-US" sz="24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3560" name="矩形 4"/>
            <p:cNvSpPr>
              <a:spLocks noChangeArrowheads="1"/>
            </p:cNvSpPr>
            <p:nvPr/>
          </p:nvSpPr>
          <p:spPr bwMode="auto">
            <a:xfrm>
              <a:off x="1907918" y="2832744"/>
              <a:ext cx="4286167" cy="1427115"/>
            </a:xfrm>
            <a:prstGeom prst="round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200" eaLnBrk="0" hangingPunct="0">
                <a:lnSpc>
                  <a:spcPct val="120000"/>
                </a:lnSpc>
              </a:pPr>
              <a:r>
                <a:rPr lang="zh-CN" altLang="en-US" sz="4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横眉冷对千夫指，</a:t>
              </a:r>
              <a:endPara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defTabSz="1219200" eaLnBrk="0" hangingPunct="0">
                <a:lnSpc>
                  <a:spcPct val="120000"/>
                </a:lnSpc>
              </a:pPr>
              <a:r>
                <a:rPr lang="zh-CN" altLang="en-US" sz="4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俯首甘为孺子牛。</a:t>
              </a:r>
              <a:endPara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536180" y="1917065"/>
            <a:ext cx="3282315" cy="338264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06975" y="206375"/>
            <a:ext cx="177482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dist" fontAlgn="auto"/>
            <a:r>
              <a:rPr lang="zh-CN" altLang="zh-CN" sz="2800" b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课文解读</a:t>
            </a:r>
            <a:endParaRPr lang="zh-CN" altLang="zh-CN" sz="2800" b="1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5601"/>
          <p:cNvSpPr txBox="1">
            <a:spLocks noChangeArrowheads="1"/>
          </p:cNvSpPr>
          <p:nvPr/>
        </p:nvSpPr>
        <p:spPr>
          <a:xfrm>
            <a:off x="1127125" y="896833"/>
            <a:ext cx="10363200" cy="867833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algn="l" defTabSz="1219200">
              <a:defRPr/>
            </a:pPr>
            <a:r>
              <a:rPr lang="en-US" altLang="zh-CN" sz="40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sz="40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比喻鲁迅愿把自己献给革命的诗句：</a:t>
            </a:r>
            <a:endParaRPr lang="zh-CN" altLang="en-US" sz="40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271270" y="1764665"/>
            <a:ext cx="8858250" cy="70675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200" eaLnBrk="0" hangingPunct="0"/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“情愿作野草</a:t>
            </a:r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，等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着地下的火烧 。”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标题 25601"/>
          <p:cNvSpPr txBox="1">
            <a:spLocks noChangeArrowheads="1"/>
          </p:cNvSpPr>
          <p:nvPr/>
        </p:nvSpPr>
        <p:spPr>
          <a:xfrm>
            <a:off x="1199515" y="2564704"/>
            <a:ext cx="10363200" cy="867833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algn="l" defTabSz="1219200">
              <a:defRPr/>
            </a:pPr>
            <a:r>
              <a:rPr lang="en-US" altLang="zh-CN" sz="40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3.</a:t>
            </a:r>
            <a:r>
              <a:rPr lang="zh-CN" altLang="en-US" sz="40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你认为最富有哲理的诗句是哪一句？</a:t>
            </a:r>
            <a:endParaRPr lang="zh-CN" altLang="en-US" sz="40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1812107" y="3284800"/>
            <a:ext cx="7776864" cy="132207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200" eaLnBrk="0" hangingPunct="0"/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“有的人活着，他已经死了； 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1219200" eaLnBrk="0" hangingPunct="0"/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有的人死了，他还活着。”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6975" y="206375"/>
            <a:ext cx="177482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dist" fontAlgn="auto"/>
            <a:r>
              <a:rPr lang="zh-CN" altLang="zh-CN" sz="2800" b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课文解读</a:t>
            </a:r>
            <a:endParaRPr lang="zh-CN" altLang="zh-CN" sz="2800" b="1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7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65250" y="981075"/>
            <a:ext cx="9461500" cy="50984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 fontAlgn="auto">
              <a:spcBef>
                <a:spcPct val="0"/>
              </a:spcBef>
              <a:spcAft>
                <a:spcPct val="0"/>
              </a:spcAft>
            </a:pPr>
            <a:r>
              <a:rPr lang="en-US" altLang="zh-CN" sz="3735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3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1936年10月19日，鲁迅先生逝世，国民党反动派血腥镇压人民，不允许人民悼念鲁迅先生。直到1949年，先生逝世十三周年纪念日，全国各地第一次公开地隆重纪念他。臧克家亲自参加了首都的纪念活动，目睹了人民群众纪念鲁迅的盛况，并瞻仰了鲁迅在北京的故居。他深切追忆了鲁迅为人民鞠躬尽瘁的一生，百感交集，于1949年11月1日写了《有的人》这首短诗。</a:t>
            </a:r>
            <a:endParaRPr lang="zh-CN" altLang="en-US" sz="36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6975" y="206375"/>
            <a:ext cx="177482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dist" fontAlgn="auto"/>
            <a:r>
              <a:rPr lang="zh-CN" altLang="en-US" sz="2800" b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导入新课</a:t>
            </a:r>
            <a:endParaRPr lang="zh-CN" altLang="en-US" sz="2800" b="1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771102" y="980800"/>
            <a:ext cx="10793307" cy="1220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>
                    <a:lumMod val="60000"/>
                    <a:lumOff val="4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400" fontAlgn="auto">
              <a:spcBef>
                <a:spcPct val="0"/>
              </a:spcBef>
              <a:spcAft>
                <a:spcPct val="0"/>
              </a:spcAft>
            </a:pPr>
            <a:r>
              <a:rPr lang="zh-CN" altLang="en-US" sz="3735" dirty="0">
                <a:solidFill>
                  <a:srgbClr val="0033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</a:t>
            </a:r>
            <a:r>
              <a:rPr lang="zh-CN" altLang="en-US" sz="3600" dirty="0" smtClean="0">
                <a:solidFill>
                  <a:srgbClr val="0033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我</a:t>
            </a:r>
            <a:r>
              <a:rPr lang="zh-CN" altLang="en-US" sz="3600" dirty="0">
                <a:solidFill>
                  <a:srgbClr val="0033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们一起来总结一下，被人民怀念和爱戴的是哪些人，被人民唾弃和憎恶的又是哪些人。</a:t>
            </a:r>
            <a:endParaRPr lang="zh-CN" altLang="en-US" sz="3600" dirty="0">
              <a:solidFill>
                <a:srgbClr val="0033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3" name="文本框 24"/>
          <p:cNvSpPr txBox="1"/>
          <p:nvPr/>
        </p:nvSpPr>
        <p:spPr>
          <a:xfrm>
            <a:off x="7271755" y="2381247"/>
            <a:ext cx="3744000" cy="666786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 anchor="t">
            <a:spAutoFit/>
          </a:bodyPr>
          <a:lstStyle/>
          <a:p>
            <a:pPr algn="ctr" defTabSz="914400" fontAlgn="auto">
              <a:spcBef>
                <a:spcPct val="0"/>
              </a:spcBef>
              <a:spcAft>
                <a:spcPct val="0"/>
              </a:spcAft>
            </a:pPr>
            <a:r>
              <a:rPr lang="zh-CN" altLang="en-US" sz="3735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欺压人民的人</a:t>
            </a:r>
            <a:endParaRPr lang="zh-CN" altLang="en-US" sz="2400" b="1">
              <a:solidFill>
                <a:prstClr val="black"/>
              </a:solidFill>
              <a:latin typeface="Times New Roman" panose="02020603050405020304"/>
              <a:ea typeface="黑体" panose="02010609060101010101" pitchFamily="49" charset="-122"/>
            </a:endParaRPr>
          </a:p>
        </p:txBody>
      </p:sp>
      <p:sp>
        <p:nvSpPr>
          <p:cNvPr id="4" name="文本框 29"/>
          <p:cNvSpPr txBox="1"/>
          <p:nvPr/>
        </p:nvSpPr>
        <p:spPr>
          <a:xfrm>
            <a:off x="7031755" y="3149247"/>
            <a:ext cx="4224000" cy="666786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 anchor="t">
            <a:spAutoFit/>
          </a:bodyPr>
          <a:lstStyle/>
          <a:p>
            <a:pPr algn="ctr" defTabSz="914400" fontAlgn="auto">
              <a:spcBef>
                <a:spcPct val="0"/>
              </a:spcBef>
              <a:spcAft>
                <a:spcPct val="0"/>
              </a:spcAft>
            </a:pPr>
            <a:r>
              <a:rPr lang="zh-CN" altLang="en-US" sz="3735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一心追求名利的人</a:t>
            </a:r>
            <a:endParaRPr lang="zh-CN" altLang="en-US" sz="3735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33"/>
          <p:cNvSpPr txBox="1"/>
          <p:nvPr/>
        </p:nvSpPr>
        <p:spPr>
          <a:xfrm>
            <a:off x="7463755" y="3917247"/>
            <a:ext cx="3360000" cy="666786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 anchor="t">
            <a:spAutoFit/>
          </a:bodyPr>
          <a:lstStyle/>
          <a:p>
            <a:pPr algn="ctr" defTabSz="914400" fontAlgn="auto">
              <a:spcBef>
                <a:spcPct val="0"/>
              </a:spcBef>
              <a:spcAft>
                <a:spcPct val="0"/>
              </a:spcAft>
            </a:pPr>
            <a:r>
              <a:rPr lang="zh-CN" altLang="en-US" sz="3735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压迫人民的人</a:t>
            </a:r>
            <a:endParaRPr lang="zh-CN" altLang="en-US" sz="3735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文本框 26"/>
          <p:cNvSpPr txBox="1"/>
          <p:nvPr/>
        </p:nvSpPr>
        <p:spPr>
          <a:xfrm>
            <a:off x="1271005" y="2381247"/>
            <a:ext cx="3840000" cy="666786"/>
          </a:xfrm>
          <a:prstGeom prst="rect">
            <a:avLst/>
          </a:prstGeom>
          <a:solidFill>
            <a:srgbClr val="C00000"/>
          </a:solidFill>
        </p:spPr>
        <p:txBody>
          <a:bodyPr wrap="square" rtlCol="0" anchor="t">
            <a:spAutoFit/>
          </a:bodyPr>
          <a:lstStyle/>
          <a:p>
            <a:pPr algn="ctr" defTabSz="914400" fontAlgn="auto">
              <a:spcBef>
                <a:spcPct val="0"/>
              </a:spcBef>
              <a:spcAft>
                <a:spcPct val="0"/>
              </a:spcAft>
            </a:pPr>
            <a:r>
              <a:rPr lang="zh-CN" altLang="en-US" sz="3735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为人民服务的人</a:t>
            </a:r>
            <a:endParaRPr lang="zh-CN" altLang="en-US" sz="3735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" name="文本框 32"/>
          <p:cNvSpPr txBox="1"/>
          <p:nvPr/>
        </p:nvSpPr>
        <p:spPr>
          <a:xfrm>
            <a:off x="1079005" y="3149247"/>
            <a:ext cx="4224000" cy="666786"/>
          </a:xfrm>
          <a:prstGeom prst="rect">
            <a:avLst/>
          </a:prstGeom>
          <a:solidFill>
            <a:srgbClr val="C00000"/>
          </a:solidFill>
        </p:spPr>
        <p:txBody>
          <a:bodyPr wrap="square" rtlCol="0" anchor="t">
            <a:spAutoFit/>
          </a:bodyPr>
          <a:lstStyle/>
          <a:p>
            <a:pPr algn="ctr" defTabSz="914400" fontAlgn="auto">
              <a:spcBef>
                <a:spcPct val="0"/>
              </a:spcBef>
              <a:spcAft>
                <a:spcPct val="0"/>
              </a:spcAft>
            </a:pPr>
            <a:r>
              <a:rPr lang="zh-CN" altLang="en-US" sz="3735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一心默默奉献的人 </a:t>
            </a:r>
            <a:r>
              <a:rPr lang="zh-CN" altLang="en-US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　　</a:t>
            </a:r>
            <a:endParaRPr lang="zh-CN" altLang="en-US" sz="32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9" name="文本框 34"/>
          <p:cNvSpPr txBox="1"/>
          <p:nvPr/>
        </p:nvSpPr>
        <p:spPr>
          <a:xfrm>
            <a:off x="1127005" y="3917247"/>
            <a:ext cx="4128000" cy="666786"/>
          </a:xfrm>
          <a:prstGeom prst="rect">
            <a:avLst/>
          </a:prstGeom>
          <a:solidFill>
            <a:srgbClr val="C00000"/>
          </a:solidFill>
        </p:spPr>
        <p:txBody>
          <a:bodyPr wrap="square" rtlCol="0" anchor="t">
            <a:spAutoFit/>
          </a:bodyPr>
          <a:lstStyle/>
          <a:p>
            <a:pPr algn="ctr" defTabSz="914400" fontAlgn="auto">
              <a:spcBef>
                <a:spcPct val="0"/>
              </a:spcBef>
              <a:spcAft>
                <a:spcPct val="0"/>
              </a:spcAft>
            </a:pPr>
            <a:r>
              <a:rPr lang="zh-CN" altLang="en-US" sz="3735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给人民做牛马的人 </a:t>
            </a:r>
            <a:r>
              <a:rPr lang="zh-CN" altLang="en-US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　  　　</a:t>
            </a:r>
            <a:r>
              <a:rPr lang="zh-CN" altLang="en-US" sz="2665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</a:t>
            </a:r>
            <a:endParaRPr lang="zh-CN" altLang="en-US" sz="2665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2" name="文本框 34"/>
          <p:cNvSpPr txBox="1"/>
          <p:nvPr/>
        </p:nvSpPr>
        <p:spPr>
          <a:xfrm>
            <a:off x="2519005" y="5012801"/>
            <a:ext cx="1344000" cy="1405641"/>
          </a:xfrm>
          <a:prstGeom prst="rect">
            <a:avLst/>
          </a:prstGeom>
          <a:solidFill>
            <a:srgbClr val="C00000"/>
          </a:solidFill>
          <a:ln w="25400">
            <a:noFill/>
          </a:ln>
        </p:spPr>
        <p:txBody>
          <a:bodyPr wrap="square" rtlCol="0" anchor="t">
            <a:spAutoFit/>
          </a:bodyPr>
          <a:lstStyle/>
          <a:p>
            <a:pPr algn="ctr" defTabSz="914400" fontAlgn="auto">
              <a:spcBef>
                <a:spcPct val="0"/>
              </a:spcBef>
              <a:spcAft>
                <a:spcPct val="0"/>
              </a:spcAft>
            </a:pPr>
            <a:r>
              <a:rPr lang="zh-CN" altLang="en-US" sz="4265" b="1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流芳百世　  　　</a:t>
            </a:r>
            <a:r>
              <a:rPr lang="zh-CN" altLang="en-US" sz="4265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</a:t>
            </a:r>
            <a:endParaRPr lang="zh-CN" altLang="en-US" sz="4265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文本框 34"/>
          <p:cNvSpPr txBox="1"/>
          <p:nvPr/>
        </p:nvSpPr>
        <p:spPr>
          <a:xfrm>
            <a:off x="8471755" y="5012801"/>
            <a:ext cx="1344000" cy="1405641"/>
          </a:xfrm>
          <a:prstGeom prst="rect">
            <a:avLst/>
          </a:prstGeom>
          <a:solidFill>
            <a:schemeClr val="bg1">
              <a:lumMod val="65000"/>
            </a:schemeClr>
          </a:solidFill>
          <a:ln w="25400">
            <a:noFill/>
          </a:ln>
        </p:spPr>
        <p:txBody>
          <a:bodyPr wrap="square" rtlCol="0" anchor="t">
            <a:spAutoFit/>
          </a:bodyPr>
          <a:lstStyle/>
          <a:p>
            <a:pPr algn="ctr" defTabSz="914400" fontAlgn="auto">
              <a:spcBef>
                <a:spcPct val="0"/>
              </a:spcBef>
              <a:spcAft>
                <a:spcPct val="0"/>
              </a:spcAft>
            </a:pPr>
            <a:r>
              <a:rPr lang="zh-CN" altLang="en-US" sz="4265" b="1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遗臭</a:t>
            </a:r>
            <a:endParaRPr lang="en-US" altLang="zh-CN" sz="4265" b="1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algn="ctr" defTabSz="914400" fontAlgn="auto">
              <a:spcBef>
                <a:spcPct val="0"/>
              </a:spcBef>
              <a:spcAft>
                <a:spcPct val="0"/>
              </a:spcAft>
            </a:pPr>
            <a:r>
              <a:rPr lang="zh-CN" altLang="en-US" sz="4265" b="1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万年</a:t>
            </a:r>
            <a:r>
              <a:rPr lang="zh-CN" altLang="en-US" sz="3200" b="1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　  　　</a:t>
            </a:r>
            <a:r>
              <a:rPr lang="zh-CN" altLang="en-US" sz="2665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</a:t>
            </a:r>
            <a:endParaRPr lang="zh-CN" altLang="en-US" sz="1865">
              <a:solidFill>
                <a:prstClr val="white"/>
              </a:solidFill>
              <a:latin typeface="Times New Roman" panose="02020603050405020304"/>
              <a:ea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6975" y="206375"/>
            <a:ext cx="177482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dist" fontAlgn="auto"/>
            <a:r>
              <a:rPr lang="zh-CN" altLang="zh-CN" sz="2800" b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课文解读</a:t>
            </a:r>
            <a:endParaRPr lang="zh-CN" altLang="zh-CN" sz="2800" b="1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7" grpId="0" animBg="1"/>
      <p:bldP spid="8" grpId="0" animBg="1"/>
      <p:bldP spid="9" grpId="0" animBg="1"/>
      <p:bldP spid="12" grpId="0" animBg="1"/>
      <p:bldP spid="1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911226" y="908475"/>
            <a:ext cx="11072284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200" eaLnBrk="0" hangingPunct="0"/>
            <a:r>
              <a:rPr lang="zh-CN" altLang="en-US" sz="40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作为</a:t>
            </a:r>
            <a:r>
              <a:rPr lang="en-US" altLang="zh-CN" sz="40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21</a:t>
            </a:r>
            <a:r>
              <a:rPr lang="zh-CN" altLang="en-US" sz="40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世纪的接班人，我们应该怎么做呢？</a:t>
            </a:r>
            <a:endParaRPr lang="zh-CN" altLang="en-US" sz="40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1" name="组合 1"/>
          <p:cNvGrpSpPr/>
          <p:nvPr/>
        </p:nvGrpSpPr>
        <p:grpSpPr>
          <a:xfrm>
            <a:off x="911225" y="1470660"/>
            <a:ext cx="10648950" cy="2591027"/>
            <a:chOff x="520047" y="2443821"/>
            <a:chExt cx="6156685" cy="2114539"/>
          </a:xfrm>
          <a:noFill/>
        </p:grpSpPr>
        <p:sp>
          <p:nvSpPr>
            <p:cNvPr id="13" name="AutoShape 8"/>
            <p:cNvSpPr>
              <a:spLocks noChangeArrowheads="1"/>
            </p:cNvSpPr>
            <p:nvPr/>
          </p:nvSpPr>
          <p:spPr bwMode="auto">
            <a:xfrm>
              <a:off x="520047" y="2612655"/>
              <a:ext cx="6156685" cy="1945520"/>
            </a:xfrm>
            <a:prstGeom prst="roundRect">
              <a:avLst/>
            </a:prstGeom>
            <a:grpFill/>
            <a:ln w="9525">
              <a:solidFill>
                <a:srgbClr val="FFCC00"/>
              </a:solidFill>
              <a:rou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1219200" eaLnBrk="0" hangingPunct="0">
                <a:defRPr/>
              </a:pPr>
              <a:r>
                <a:rPr kumimoji="1" lang="zh-CN" altLang="en-US" sz="3735" b="1">
                  <a:solidFill>
                    <a:prstClr val="black"/>
                  </a:solidFill>
                  <a:latin typeface="宋体" panose="02010600030101010101" pitchFamily="2" charset="-122"/>
                </a:rPr>
                <a:t>　　</a:t>
              </a:r>
              <a:endParaRPr kumimoji="1" lang="zh-CN" altLang="en-US" sz="3735" b="1">
                <a:solidFill>
                  <a:prstClr val="black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27655" name="TextBox 8"/>
            <p:cNvSpPr txBox="1">
              <a:spLocks noChangeArrowheads="1"/>
            </p:cNvSpPr>
            <p:nvPr/>
          </p:nvSpPr>
          <p:spPr bwMode="auto">
            <a:xfrm>
              <a:off x="613908" y="2443821"/>
              <a:ext cx="5968228" cy="2114539"/>
            </a:xfrm>
            <a:prstGeom prst="round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200" eaLnBrk="0" hangingPunct="0">
                <a:lnSpc>
                  <a:spcPct val="120000"/>
                </a:lnSpc>
              </a:pPr>
              <a:r>
                <a:rPr lang="zh-CN" altLang="en-US" sz="4265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    </a:t>
              </a:r>
              <a:r>
                <a:rPr lang="zh-CN" altLang="en-US" sz="40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把鲁迅俯首甘为孺子牛的精神化为自己学习的动力，刻苦努力，发奋图强以期学有所成，报效祖国报效人民！</a:t>
              </a:r>
              <a:endParaRPr lang="en-US" altLang="zh-CN" sz="4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982980" y="4220845"/>
            <a:ext cx="814006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571500" indent="-571500" algn="l" defTabSz="1219200" eaLnBrk="0" hangingPunct="0">
              <a:buFont typeface="Wingdings" panose="05000000000000000000" charset="0"/>
              <a:buChar char="Ø"/>
            </a:pPr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你还知道哪些为人民服务的典范？</a:t>
            </a:r>
            <a:endParaRPr lang="zh-CN" altLang="en-US" sz="36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6975" y="206375"/>
            <a:ext cx="177482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dist" fontAlgn="auto"/>
            <a:r>
              <a:rPr lang="zh-CN" altLang="zh-CN" sz="2800" b="1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课文解读</a:t>
            </a:r>
            <a:endParaRPr lang="zh-CN" altLang="zh-CN" sz="2800" b="1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893791" y="1669197"/>
            <a:ext cx="2334140" cy="3188326"/>
            <a:chOff x="756000" y="1203750"/>
            <a:chExt cx="1750605" cy="2391244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756000" y="1203750"/>
              <a:ext cx="1750605" cy="164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文本框 2"/>
            <p:cNvSpPr txBox="1"/>
            <p:nvPr/>
          </p:nvSpPr>
          <p:spPr>
            <a:xfrm>
              <a:off x="875302" y="2787750"/>
              <a:ext cx="1512000" cy="807244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square" rtlCol="0" anchor="t">
              <a:spAutoFit/>
            </a:bodyPr>
            <a:lstStyle/>
            <a:p>
              <a:pPr defTabSz="914400" fontAlgn="auto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200" b="1">
                  <a:solidFill>
                    <a:prstClr val="white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为人民服</a:t>
              </a:r>
              <a:endParaRPr lang="en-US" altLang="zh-CN" sz="3200" b="1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defTabSz="914400" fontAlgn="auto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200" b="1">
                  <a:solidFill>
                    <a:prstClr val="white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务的雷锋</a:t>
              </a:r>
              <a:endParaRPr lang="zh-CN" altLang="en-US" sz="3200" b="1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6" name="文本框 2"/>
          <p:cNvSpPr txBox="1"/>
          <p:nvPr/>
        </p:nvSpPr>
        <p:spPr>
          <a:xfrm>
            <a:off x="5125085" y="3781425"/>
            <a:ext cx="1920240" cy="10763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 anchor="t">
            <a:spAutoFit/>
          </a:bodyPr>
          <a:lstStyle/>
          <a:p>
            <a:pPr defTabSz="914400" fontAlgn="auto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亲民爱民</a:t>
            </a:r>
            <a:endParaRPr lang="en-US" altLang="zh-CN" sz="320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914400" fontAlgn="auto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的焦裕禄</a:t>
            </a:r>
            <a:endParaRPr lang="zh-CN" altLang="en-US" sz="320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2"/>
          <p:cNvSpPr txBox="1"/>
          <p:nvPr/>
        </p:nvSpPr>
        <p:spPr>
          <a:xfrm>
            <a:off x="8074660" y="3789045"/>
            <a:ext cx="2207895" cy="10763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 anchor="t">
            <a:spAutoFit/>
          </a:bodyPr>
          <a:lstStyle/>
          <a:p>
            <a:pPr defTabSz="914400" fontAlgn="auto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义务摆渡的万其珍</a:t>
            </a:r>
            <a:endParaRPr lang="zh-CN" altLang="en-US" sz="320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/>
          <a:srcRect b="-12261"/>
          <a:stretch>
            <a:fillRect/>
          </a:stretch>
        </p:blipFill>
        <p:spPr>
          <a:xfrm>
            <a:off x="7679690" y="1715770"/>
            <a:ext cx="3053715" cy="237680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15865" y="1715770"/>
            <a:ext cx="2112010" cy="209931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206975" y="206375"/>
            <a:ext cx="177482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dist" fontAlgn="auto"/>
            <a:r>
              <a:rPr lang="zh-CN" altLang="zh-CN" sz="2800" b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课文解读</a:t>
            </a:r>
            <a:endParaRPr lang="zh-CN" altLang="zh-CN" sz="2800" b="1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874185" y="2181225"/>
            <a:ext cx="2090420" cy="666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1219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735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虽生犹死</a:t>
            </a:r>
            <a:endParaRPr kumimoji="0" lang="zh-CN" altLang="en-US" sz="3735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043767" y="2486025"/>
            <a:ext cx="901700" cy="101600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1219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135" b="1" i="0" u="none" strike="noStrike" kern="1200" cap="none" spc="0" normalizeH="0" baseline="0" noProof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3907367" y="2200276"/>
            <a:ext cx="3979333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12192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735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骑在人民头上</a:t>
            </a:r>
            <a:endParaRPr kumimoji="0" lang="zh-CN" altLang="en-US" sz="3735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4" name="左大括号 13"/>
          <p:cNvSpPr/>
          <p:nvPr/>
        </p:nvSpPr>
        <p:spPr bwMode="auto">
          <a:xfrm>
            <a:off x="624418" y="2337859"/>
            <a:ext cx="383116" cy="1998133"/>
          </a:xfrm>
          <a:prstGeom prst="leftBrace">
            <a:avLst>
              <a:gd name="adj1" fmla="val 42086"/>
              <a:gd name="adj2" fmla="val 50000"/>
            </a:avLst>
          </a:prstGeom>
          <a:noFill/>
          <a:ln w="28575">
            <a:solidFill>
              <a:srgbClr val="00B0F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1219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135" b="1" i="0" u="none" strike="noStrike" kern="1200" cap="none" spc="0" normalizeH="0" baseline="0" noProof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4950885" y="1025526"/>
            <a:ext cx="2019300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1219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有的人</a:t>
            </a:r>
            <a:endParaRPr kumimoji="0" lang="zh-CN" altLang="en-US" sz="4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7048501" y="2486025"/>
            <a:ext cx="901700" cy="101600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1219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135" b="1" i="0" u="none" strike="noStrike" kern="1200" cap="none" spc="0" normalizeH="0" baseline="0" noProof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7886700" y="2200276"/>
            <a:ext cx="3979333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12192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735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人民把他摔垮</a:t>
            </a:r>
            <a:endParaRPr kumimoji="0" lang="zh-CN" altLang="en-US" sz="3735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874185" y="3715809"/>
            <a:ext cx="2090420" cy="666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1219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735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虽死犹生</a:t>
            </a:r>
            <a:endParaRPr kumimoji="0" lang="zh-CN" altLang="en-US" sz="3735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3043767" y="4056592"/>
            <a:ext cx="901700" cy="101600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1219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135" b="1" i="0" u="none" strike="noStrike" kern="1200" cap="none" spc="0" normalizeH="0" baseline="0" noProof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3907367" y="3715809"/>
            <a:ext cx="3979333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12192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735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给人民作牛马</a:t>
            </a:r>
            <a:endParaRPr kumimoji="0" lang="zh-CN" altLang="en-US" sz="3735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7048501" y="4056592"/>
            <a:ext cx="901700" cy="101600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1219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135" b="1" i="0" u="none" strike="noStrike" kern="1200" cap="none" spc="0" normalizeH="0" baseline="0" noProof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7886700" y="3715809"/>
            <a:ext cx="3979333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12192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735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人民永远记住他</a:t>
            </a:r>
            <a:endParaRPr kumimoji="0" lang="zh-CN" altLang="en-US" sz="3735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06975" y="206375"/>
            <a:ext cx="177482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dist" fontAlgn="auto"/>
            <a:r>
              <a:rPr lang="zh-CN" altLang="zh-CN" sz="2800" b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课文解读</a:t>
            </a:r>
            <a:endParaRPr lang="zh-CN" altLang="zh-CN" sz="2800" b="1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/>
      <p:bldP spid="14" grpId="0" animBg="1"/>
      <p:bldP spid="17" grpId="0"/>
      <p:bldP spid="19" grpId="0" animBg="1"/>
      <p:bldP spid="20" grpId="0"/>
      <p:bldP spid="21" grpId="0"/>
      <p:bldP spid="22" grpId="0" animBg="1"/>
      <p:bldP spid="23" grpId="0"/>
      <p:bldP spid="24" grpId="0" animBg="1"/>
      <p:bldP spid="2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文本框 46081"/>
          <p:cNvSpPr txBox="1"/>
          <p:nvPr/>
        </p:nvSpPr>
        <p:spPr>
          <a:xfrm>
            <a:off x="4583430" y="764223"/>
            <a:ext cx="3124200" cy="7067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zh-CN" altLang="en-US" sz="40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世说鲁迅</a:t>
            </a:r>
            <a:endParaRPr lang="zh-CN" altLang="en-US" sz="40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6562" name="文本框 46082"/>
          <p:cNvSpPr txBox="1"/>
          <p:nvPr/>
        </p:nvSpPr>
        <p:spPr>
          <a:xfrm>
            <a:off x="1157288" y="1404620"/>
            <a:ext cx="9820275" cy="22561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457200" indent="-457200" algn="just">
              <a:lnSpc>
                <a:spcPct val="110000"/>
              </a:lnSpc>
              <a:buFont typeface="Wingdings" panose="05000000000000000000" charset="0"/>
              <a:buChar char="l"/>
            </a:pP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鲁迅是革命的思想家，是划时代的文艺作家，是实事求是的历史学家，是以身作则的教育家，是渴望人类解放的国际主义者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>
              <a:lnSpc>
                <a:spcPct val="110000"/>
              </a:lnSpc>
              <a:buFont typeface="Arial" panose="020B0604020202020204" pitchFamily="34" charset="0"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——郭沫若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6563" name="文本框 46083"/>
          <p:cNvSpPr txBox="1"/>
          <p:nvPr/>
        </p:nvSpPr>
        <p:spPr>
          <a:xfrm>
            <a:off x="1157288" y="3660458"/>
            <a:ext cx="9820275" cy="6324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14350" indent="-514350" algn="just">
              <a:lnSpc>
                <a:spcPct val="110000"/>
              </a:lnSpc>
              <a:buFont typeface="Wingdings" panose="05000000000000000000" charset="0"/>
              <a:buChar char="l"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鲁迅虽死，精神当与中华民族永存。 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郁达夫 　　 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6564" name="文本框 46083"/>
          <p:cNvSpPr txBox="1"/>
          <p:nvPr/>
        </p:nvSpPr>
        <p:spPr>
          <a:xfrm>
            <a:off x="1167130" y="4437380"/>
            <a:ext cx="9925685" cy="17145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457200" indent="-457200" algn="just">
              <a:lnSpc>
                <a:spcPct val="110000"/>
              </a:lnSpc>
              <a:buFont typeface="Wingdings" panose="05000000000000000000" charset="0"/>
              <a:buChar char="l"/>
            </a:pP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鲁迅是中国文化革命的主将，他不但是伟大的文学家，而且是伟大的思想家和伟大的革命家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。     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>
              <a:lnSpc>
                <a:spcPct val="110000"/>
              </a:lnSpc>
            </a:pP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毛泽东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         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6975" y="206375"/>
            <a:ext cx="177482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dist" fontAlgn="auto"/>
            <a:r>
              <a:rPr lang="zh-CN" altLang="zh-CN" sz="2800" b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课外拓展</a:t>
            </a:r>
            <a:endParaRPr lang="zh-CN" altLang="zh-CN" sz="2800" b="1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7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7" name="图片 512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53138" y="1262063"/>
            <a:ext cx="793750" cy="4537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7588" name="图片 5120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400" y="1262063"/>
            <a:ext cx="806450" cy="4537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1360" y="1124585"/>
            <a:ext cx="2686050" cy="249555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1360" y="3789045"/>
            <a:ext cx="2715895" cy="237553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247890" y="1119505"/>
            <a:ext cx="2557145" cy="250063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7247890" y="3860800"/>
            <a:ext cx="2555875" cy="230378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06975" y="206375"/>
            <a:ext cx="177482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dist" fontAlgn="auto"/>
            <a:r>
              <a:rPr lang="zh-CN" altLang="zh-CN" sz="2800" b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课文解读</a:t>
            </a:r>
            <a:endParaRPr lang="zh-CN" altLang="zh-CN" sz="2800" b="1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pic>
        <p:nvPicPr>
          <p:cNvPr id="67589" name="New picture"/>
          <p:cNvPicPr/>
          <p:nvPr/>
        </p:nvPicPr>
        <p:blipFill>
          <a:blip r:embed="rId7"/>
          <a:stretch>
            <a:fillRect/>
          </a:stretch>
        </p:blipFill>
        <p:spPr>
          <a:xfrm>
            <a:off x="12687300" y="10756900"/>
            <a:ext cx="330200" cy="2413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857806" y="1504415"/>
            <a:ext cx="10476954" cy="4753363"/>
          </a:xfrm>
          <a:prstGeom prst="roundRect">
            <a:avLst/>
          </a:prstGeom>
          <a:ln w="38100">
            <a:prstDash val="dash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35"/>
          </a:p>
        </p:txBody>
      </p:sp>
      <p:sp>
        <p:nvSpPr>
          <p:cNvPr id="6" name="TextBox 1"/>
          <p:cNvSpPr txBox="1"/>
          <p:nvPr/>
        </p:nvSpPr>
        <p:spPr>
          <a:xfrm>
            <a:off x="1214755" y="1504315"/>
            <a:ext cx="7002780" cy="5210810"/>
          </a:xfrm>
          <a:prstGeom prst="rect">
            <a:avLst/>
          </a:prstGeom>
          <a:noFill/>
          <a:ln>
            <a:noFill/>
            <a:prstDash val="dashDot"/>
          </a:ln>
        </p:spPr>
        <p:txBody>
          <a:bodyPr wrap="square" rtlCol="0">
            <a:spAutoFit/>
          </a:bodyPr>
          <a:lstStyle/>
          <a:p>
            <a:pPr defTabSz="914400"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rgbClr val="E60012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臧克家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1905—2004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），山东潍坊市诸城人。中国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近代杰出诗人，著名作家，忠诚的爱国主义者，中国现实主义新诗的开山者之一。被誉为“农民诗人”。</a:t>
            </a:r>
            <a:endParaRPr lang="en-US" altLang="zh-CN" sz="32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914400"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rgbClr val="E60012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主要作品：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诗集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《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烙印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》《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罪恶的黑手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》《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泥土的歌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》《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生命的零度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》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等。</a:t>
            </a:r>
            <a:endParaRPr lang="zh-CN" altLang="en-US" sz="32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914400"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4321541" y="377522"/>
            <a:ext cx="2857371" cy="8286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35" tIns="45717" rIns="91435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zh-CN" altLang="en-US" sz="48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作者名片</a:t>
            </a:r>
            <a:endParaRPr lang="zh-CN" altLang="en-US" sz="4800" b="1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62"/>
          <p:cNvSpPr txBox="1"/>
          <p:nvPr/>
        </p:nvSpPr>
        <p:spPr>
          <a:xfrm>
            <a:off x="162730" y="188764"/>
            <a:ext cx="1855374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dist" fontAlgn="auto"/>
            <a:r>
              <a:rPr lang="zh-CN" altLang="zh-CN" sz="2800" b="1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走进作者</a:t>
            </a:r>
            <a:endParaRPr lang="zh-CN" altLang="zh-CN" sz="2800" b="1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112760" y="1909445"/>
            <a:ext cx="2796540" cy="371729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ransition>
    <p:rand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02903" y="710707"/>
            <a:ext cx="10003904" cy="5418809"/>
          </a:xfrm>
          <a:prstGeom prst="rect">
            <a:avLst/>
          </a:prstGeom>
        </p:spPr>
      </p:pic>
      <p:sp>
        <p:nvSpPr>
          <p:cNvPr id="16" name="文本框 6"/>
          <p:cNvSpPr txBox="1"/>
          <p:nvPr/>
        </p:nvSpPr>
        <p:spPr>
          <a:xfrm>
            <a:off x="1979792" y="1534259"/>
            <a:ext cx="8250761" cy="36099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 defTabSz="914400"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自由读诗歌，关注诗歌标点的停顿，关注诗行与诗节之间的停顿，读出诗歌语言的节奏感。说一说：诗歌写了哪两种人？</a:t>
            </a:r>
            <a:endParaRPr lang="zh-CN" altLang="en-US" sz="44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9" name="文本框 62"/>
          <p:cNvSpPr txBox="1"/>
          <p:nvPr/>
        </p:nvSpPr>
        <p:spPr>
          <a:xfrm>
            <a:off x="162730" y="188764"/>
            <a:ext cx="1855374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dist" fontAlgn="auto"/>
            <a:r>
              <a:rPr lang="zh-CN" altLang="zh-CN" sz="2800" b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讨论交流</a:t>
            </a:r>
            <a:endParaRPr lang="zh-CN" altLang="zh-CN" sz="2800" b="1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3946" y="3128661"/>
            <a:ext cx="3042762" cy="30433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文本框 14337"/>
          <p:cNvSpPr txBox="1"/>
          <p:nvPr/>
        </p:nvSpPr>
        <p:spPr>
          <a:xfrm>
            <a:off x="1703705" y="1196975"/>
            <a:ext cx="9136380" cy="34150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5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有的人活着，他已经死了；</a:t>
            </a:r>
            <a:endParaRPr lang="zh-CN" altLang="en-US" sz="5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200000"/>
              </a:lnSpc>
            </a:pPr>
            <a:r>
              <a:rPr lang="zh-CN" altLang="en-US" sz="5400" b="1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有的人死了，他还活着。</a:t>
            </a:r>
            <a:endParaRPr lang="zh-CN" altLang="en-US" sz="5400" b="1">
              <a:solidFill>
                <a:srgbClr val="3333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0056495" y="4692333"/>
            <a:ext cx="1690370" cy="206248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06975" y="206375"/>
            <a:ext cx="177482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dist" fontAlgn="auto"/>
            <a:r>
              <a:rPr lang="zh-CN" altLang="zh-CN" sz="2800" b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课文解读</a:t>
            </a:r>
            <a:endParaRPr lang="zh-CN" altLang="zh-CN" sz="2800" b="1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7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文本框 14338"/>
          <p:cNvSpPr txBox="1"/>
          <p:nvPr/>
        </p:nvSpPr>
        <p:spPr>
          <a:xfrm>
            <a:off x="6309360" y="980123"/>
            <a:ext cx="5588000" cy="55130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骑在人民头上的</a:t>
            </a:r>
            <a:endParaRPr lang="zh-CN" altLang="en-US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90000"/>
              </a:lnSpc>
            </a:pPr>
            <a:r>
              <a:rPr lang="zh-CN" altLang="en-US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人民把他摔垮；</a:t>
            </a:r>
            <a:endParaRPr lang="zh-CN" altLang="en-US" b="1">
              <a:solidFill>
                <a:srgbClr val="CC00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90000"/>
              </a:lnSpc>
            </a:pPr>
            <a:r>
              <a:rPr lang="zh-CN" altLang="en-US" b="1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给人民作牛马的</a:t>
            </a:r>
            <a:endParaRPr lang="zh-CN" altLang="en-US" b="1">
              <a:solidFill>
                <a:srgbClr val="3333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90000"/>
              </a:lnSpc>
            </a:pPr>
            <a:r>
              <a:rPr lang="zh-CN" altLang="en-US" b="1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人民永远记住他！</a:t>
            </a:r>
            <a:endParaRPr lang="zh-CN" altLang="en-US" b="1">
              <a:solidFill>
                <a:srgbClr val="3333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90000"/>
              </a:lnSpc>
            </a:pPr>
            <a:endParaRPr lang="zh-CN" altLang="en-US" b="1">
              <a:solidFill>
                <a:srgbClr val="3333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90000"/>
              </a:lnSpc>
            </a:pPr>
            <a:r>
              <a:rPr lang="zh-CN" altLang="en-US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把名字刻入石头的</a:t>
            </a:r>
            <a:endParaRPr lang="zh-CN" altLang="en-US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90000"/>
              </a:lnSpc>
            </a:pPr>
            <a:r>
              <a:rPr lang="zh-CN" altLang="en-US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名字比尸首烂得更早；</a:t>
            </a:r>
            <a:endParaRPr lang="zh-CN" altLang="en-US" b="1">
              <a:solidFill>
                <a:srgbClr val="CC00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90000"/>
              </a:lnSpc>
            </a:pPr>
            <a:r>
              <a:rPr lang="zh-CN" altLang="en-US" b="1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只要春风吹到的地方</a:t>
            </a:r>
            <a:endParaRPr lang="zh-CN" altLang="en-US" b="1">
              <a:solidFill>
                <a:srgbClr val="3333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90000"/>
              </a:lnSpc>
            </a:pPr>
            <a:r>
              <a:rPr lang="zh-CN" altLang="en-US" b="1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到处是青青的野草。</a:t>
            </a:r>
            <a:endParaRPr lang="zh-CN" altLang="en-US" b="1">
              <a:solidFill>
                <a:srgbClr val="3333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90000"/>
              </a:lnSpc>
            </a:pPr>
            <a:endParaRPr lang="zh-CN" altLang="en-US" b="1">
              <a:solidFill>
                <a:srgbClr val="3333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90000"/>
              </a:lnSpc>
            </a:pPr>
            <a:r>
              <a:rPr lang="zh-CN" altLang="en-US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他活着别人就不能活的人，</a:t>
            </a:r>
            <a:endParaRPr lang="zh-CN" altLang="en-US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90000"/>
              </a:lnSpc>
            </a:pPr>
            <a:r>
              <a:rPr lang="zh-CN" altLang="en-US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他的下场可以看到；</a:t>
            </a:r>
            <a:endParaRPr lang="zh-CN" altLang="en-US" b="1">
              <a:solidFill>
                <a:srgbClr val="CC00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90000"/>
              </a:lnSpc>
            </a:pPr>
            <a:r>
              <a:rPr lang="zh-CN" altLang="en-US" b="1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他活着为了多数人更好地活的人，</a:t>
            </a:r>
            <a:endParaRPr lang="zh-CN" altLang="en-US" b="1">
              <a:solidFill>
                <a:srgbClr val="3333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90000"/>
              </a:lnSpc>
            </a:pPr>
            <a:r>
              <a:rPr lang="zh-CN" altLang="en-US" b="1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群众把他抬举得很高，很高。</a:t>
            </a:r>
            <a:endParaRPr lang="zh-CN" altLang="en-US" b="1">
              <a:solidFill>
                <a:srgbClr val="CC00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68960" y="980440"/>
            <a:ext cx="5902960" cy="5944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zh-CN" altLang="en-US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有的人，</a:t>
            </a:r>
            <a:endParaRPr lang="zh-CN" altLang="en-US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>
              <a:lnSpc>
                <a:spcPct val="90000"/>
              </a:lnSpc>
            </a:pPr>
            <a:r>
              <a:rPr lang="zh-CN" altLang="en-US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骑在人民头上：“啊，我多伟大！”</a:t>
            </a:r>
            <a:endParaRPr lang="zh-CN" altLang="en-US" b="1">
              <a:solidFill>
                <a:srgbClr val="CC00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>
              <a:lnSpc>
                <a:spcPct val="90000"/>
              </a:lnSpc>
            </a:pPr>
            <a:r>
              <a:rPr lang="zh-CN" altLang="en-US" b="1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有的人</a:t>
            </a:r>
            <a:endParaRPr lang="zh-CN" altLang="en-US" b="1">
              <a:solidFill>
                <a:srgbClr val="3333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>
              <a:lnSpc>
                <a:spcPct val="90000"/>
              </a:lnSpc>
            </a:pPr>
            <a:r>
              <a:rPr lang="zh-CN" altLang="en-US" b="1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俯下身子给人民当牛马。</a:t>
            </a:r>
            <a:endParaRPr lang="zh-CN" altLang="en-US" b="1">
              <a:solidFill>
                <a:srgbClr val="3333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>
              <a:lnSpc>
                <a:spcPct val="90000"/>
              </a:lnSpc>
            </a:pPr>
            <a:endParaRPr lang="zh-CN" altLang="en-US" b="1">
              <a:solidFill>
                <a:srgbClr val="3333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>
              <a:lnSpc>
                <a:spcPct val="90000"/>
              </a:lnSpc>
            </a:pPr>
            <a:r>
              <a:rPr lang="zh-CN" altLang="en-US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有的人 </a:t>
            </a:r>
            <a:endParaRPr lang="zh-CN" altLang="en-US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>
              <a:lnSpc>
                <a:spcPct val="90000"/>
              </a:lnSpc>
            </a:pPr>
            <a:r>
              <a:rPr lang="zh-CN" altLang="en-US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把名字刻入石头，想“不朽”；</a:t>
            </a:r>
            <a:endParaRPr lang="zh-CN" altLang="en-US" b="1">
              <a:solidFill>
                <a:srgbClr val="CC00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>
              <a:lnSpc>
                <a:spcPct val="90000"/>
              </a:lnSpc>
            </a:pPr>
            <a:r>
              <a:rPr lang="zh-CN" altLang="en-US" b="1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有的人</a:t>
            </a:r>
            <a:endParaRPr lang="zh-CN" altLang="en-US" b="1">
              <a:solidFill>
                <a:srgbClr val="3333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>
              <a:lnSpc>
                <a:spcPct val="90000"/>
              </a:lnSpc>
            </a:pPr>
            <a:r>
              <a:rPr lang="zh-CN" altLang="en-US" b="1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情愿作野草，等着地下的火烧。</a:t>
            </a:r>
            <a:endParaRPr lang="zh-CN" altLang="en-US" b="1">
              <a:solidFill>
                <a:srgbClr val="3333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>
              <a:lnSpc>
                <a:spcPct val="90000"/>
              </a:lnSpc>
            </a:pPr>
            <a:endParaRPr lang="zh-CN" altLang="en-US" b="1">
              <a:solidFill>
                <a:srgbClr val="3333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>
              <a:lnSpc>
                <a:spcPct val="90000"/>
              </a:lnSpc>
            </a:pPr>
            <a:r>
              <a:rPr lang="zh-CN" altLang="en-US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有的人</a:t>
            </a:r>
            <a:endParaRPr lang="zh-CN" altLang="en-US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>
              <a:lnSpc>
                <a:spcPct val="90000"/>
              </a:lnSpc>
            </a:pPr>
            <a:r>
              <a:rPr lang="zh-CN" altLang="en-US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他活着别人就不能活；</a:t>
            </a:r>
            <a:endParaRPr lang="zh-CN" altLang="en-US" b="1">
              <a:solidFill>
                <a:srgbClr val="CC00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>
              <a:lnSpc>
                <a:spcPct val="90000"/>
              </a:lnSpc>
            </a:pPr>
            <a:r>
              <a:rPr lang="zh-CN" altLang="en-US" b="1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有的人</a:t>
            </a:r>
            <a:endParaRPr lang="zh-CN" altLang="en-US" b="1">
              <a:solidFill>
                <a:srgbClr val="3333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>
              <a:lnSpc>
                <a:spcPct val="90000"/>
              </a:lnSpc>
            </a:pPr>
            <a:r>
              <a:rPr lang="zh-CN" altLang="en-US" b="1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他活着为了多数人更好地活。</a:t>
            </a:r>
            <a:endParaRPr lang="zh-CN" altLang="en-US" b="1">
              <a:solidFill>
                <a:srgbClr val="3333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06975" y="206375"/>
            <a:ext cx="177482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dist" fontAlgn="auto"/>
            <a:r>
              <a:rPr lang="zh-CN" altLang="zh-CN" sz="2800" b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课文解读</a:t>
            </a:r>
            <a:endParaRPr lang="zh-CN" altLang="zh-CN" sz="2800" b="1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左大括号 3"/>
          <p:cNvSpPr/>
          <p:nvPr/>
        </p:nvSpPr>
        <p:spPr>
          <a:xfrm rot="10800000">
            <a:off x="5570576" y="2277032"/>
            <a:ext cx="309033" cy="1331383"/>
          </a:xfrm>
          <a:prstGeom prst="leftBrace">
            <a:avLst>
              <a:gd name="adj1" fmla="val 23961"/>
              <a:gd name="adj2" fmla="val 50000"/>
            </a:avLst>
          </a:prstGeom>
          <a:ln w="444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defTabSz="1219200">
              <a:defRPr/>
            </a:pPr>
            <a:endParaRPr lang="zh-CN" altLang="en-US" sz="36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左大括号 4"/>
          <p:cNvSpPr/>
          <p:nvPr/>
        </p:nvSpPr>
        <p:spPr>
          <a:xfrm rot="10800000">
            <a:off x="5570577" y="4041902"/>
            <a:ext cx="309033" cy="1295400"/>
          </a:xfrm>
          <a:prstGeom prst="leftBrace">
            <a:avLst>
              <a:gd name="adj1" fmla="val 31940"/>
              <a:gd name="adj2" fmla="val 50000"/>
            </a:avLst>
          </a:prstGeom>
          <a:ln w="444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defTabSz="1219200">
              <a:defRPr/>
            </a:pPr>
            <a:endParaRPr lang="zh-CN" altLang="en-US" sz="36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18" name="文本框 12"/>
          <p:cNvSpPr txBox="1">
            <a:spLocks noChangeArrowheads="1"/>
          </p:cNvSpPr>
          <p:nvPr/>
        </p:nvSpPr>
        <p:spPr bwMode="auto">
          <a:xfrm>
            <a:off x="623016" y="908741"/>
            <a:ext cx="11681883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 defTabSz="1219200">
              <a:spcBef>
                <a:spcPts val="2400"/>
              </a:spcBef>
            </a:pPr>
            <a:r>
              <a:rPr lang="zh-CN" altLang="en-US" sz="36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读</a:t>
            </a:r>
            <a:r>
              <a: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读诗歌第</a:t>
            </a:r>
            <a:r>
              <a:rPr lang="en-US" altLang="zh-CN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小节，说说诗歌写了哪两种人。</a:t>
            </a:r>
            <a:endParaRPr lang="zh-CN" altLang="en-US" sz="36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3319" name="矩形 1"/>
          <p:cNvSpPr>
            <a:spLocks noChangeArrowheads="1"/>
          </p:cNvSpPr>
          <p:nvPr/>
        </p:nvSpPr>
        <p:spPr bwMode="auto">
          <a:xfrm>
            <a:off x="2351584" y="1958450"/>
            <a:ext cx="3217333" cy="3415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200">
              <a:lnSpc>
                <a:spcPct val="150000"/>
              </a:lnSpc>
            </a:pPr>
            <a:r>
              <a:rPr lang="zh-CN" altLang="en-US" sz="3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有的人活着，</a:t>
            </a:r>
            <a:endParaRPr lang="zh-CN" altLang="en-US" sz="36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1219200">
              <a:lnSpc>
                <a:spcPct val="150000"/>
              </a:lnSpc>
            </a:pPr>
            <a:r>
              <a:rPr lang="zh-CN" altLang="en-US" sz="3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他已经死了；</a:t>
            </a:r>
            <a:endParaRPr lang="zh-CN" altLang="en-US" sz="36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1219200">
              <a:lnSpc>
                <a:spcPct val="150000"/>
              </a:lnSpc>
            </a:pPr>
            <a:r>
              <a:rPr lang="zh-CN" altLang="en-US" sz="3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有的人死了，</a:t>
            </a:r>
            <a:endParaRPr lang="zh-CN" altLang="en-US" sz="36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1219200">
              <a:lnSpc>
                <a:spcPct val="150000"/>
              </a:lnSpc>
            </a:pPr>
            <a:r>
              <a:rPr lang="zh-CN" altLang="en-US" sz="3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他还活着。</a:t>
            </a:r>
            <a:endParaRPr lang="zh-CN" altLang="en-US" sz="36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879609" y="2204535"/>
            <a:ext cx="5195888" cy="1476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一种人，虽生犹死</a:t>
            </a:r>
            <a:endParaRPr lang="zh-CN" altLang="en-US" sz="3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spcBef>
                <a:spcPct val="50000"/>
              </a:spcBef>
            </a:pPr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（身体苟活而灵魂已死）</a:t>
            </a:r>
            <a:endParaRPr lang="zh-CN" altLang="en-US" sz="3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168534" y="3860928"/>
            <a:ext cx="4906963" cy="1476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一种人，虽死犹生</a:t>
            </a:r>
            <a:endParaRPr lang="zh-CN" altLang="en-US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spcBef>
                <a:spcPct val="50000"/>
              </a:spcBef>
            </a:pP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（身体已死而精神不灭）</a:t>
            </a:r>
            <a:endParaRPr lang="zh-CN" altLang="en-US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6975" y="206375"/>
            <a:ext cx="177482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dist" fontAlgn="auto"/>
            <a:r>
              <a:rPr lang="zh-CN" altLang="zh-CN" sz="2800" b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课文解读</a:t>
            </a:r>
            <a:endParaRPr lang="zh-CN" altLang="zh-CN" sz="2800" b="1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1"/>
          <p:cNvSpPr>
            <a:spLocks noChangeArrowheads="1"/>
          </p:cNvSpPr>
          <p:nvPr/>
        </p:nvSpPr>
        <p:spPr bwMode="auto">
          <a:xfrm>
            <a:off x="4433994" y="1720851"/>
            <a:ext cx="3217333" cy="3415030"/>
          </a:xfrm>
          <a:prstGeom prst="rect">
            <a:avLst/>
          </a:prstGeom>
          <a:noFill/>
          <a:ln w="254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200">
              <a:lnSpc>
                <a:spcPct val="150000"/>
              </a:lnSpc>
            </a:pPr>
            <a:r>
              <a:rPr lang="zh-CN" altLang="en-US" sz="36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有的人活着，</a:t>
            </a:r>
            <a:endParaRPr lang="zh-CN" altLang="en-US" sz="36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1219200">
              <a:lnSpc>
                <a:spcPct val="150000"/>
              </a:lnSpc>
            </a:pPr>
            <a:r>
              <a:rPr lang="zh-CN" altLang="en-US" sz="36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他已经死了；</a:t>
            </a:r>
            <a:endParaRPr lang="zh-CN" altLang="en-US" sz="36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1219200">
              <a:lnSpc>
                <a:spcPct val="150000"/>
              </a:lnSpc>
            </a:pPr>
            <a:r>
              <a:rPr lang="zh-CN" altLang="en-US" sz="36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有的人死了，</a:t>
            </a:r>
            <a:endParaRPr lang="zh-CN" altLang="en-US" sz="36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1219200">
              <a:lnSpc>
                <a:spcPct val="150000"/>
              </a:lnSpc>
            </a:pPr>
            <a:r>
              <a:rPr lang="zh-CN" altLang="en-US" sz="36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他还活着。</a:t>
            </a:r>
            <a:endParaRPr lang="zh-CN" altLang="en-US" sz="36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4368800" y="1835150"/>
            <a:ext cx="1568450" cy="827405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200">
              <a:defRPr/>
            </a:pPr>
            <a:endParaRPr lang="zh-CN" altLang="en-US" sz="360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线形标注 1 3"/>
          <p:cNvSpPr/>
          <p:nvPr/>
        </p:nvSpPr>
        <p:spPr>
          <a:xfrm>
            <a:off x="1781811" y="1496484"/>
            <a:ext cx="2046817" cy="685800"/>
          </a:xfrm>
          <a:prstGeom prst="borderCallout1">
            <a:avLst>
              <a:gd name="adj1" fmla="val 28528"/>
              <a:gd name="adj2" fmla="val 100924"/>
              <a:gd name="adj3" fmla="val 77530"/>
              <a:gd name="adj4" fmla="val 131633"/>
            </a:avLst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219200">
              <a:defRPr/>
            </a:pPr>
            <a:r>
              <a:rPr lang="zh-CN" altLang="en-US" sz="3600" b="1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反动派</a:t>
            </a:r>
            <a:endParaRPr lang="zh-CN" altLang="en-US" sz="3600" b="1">
              <a:solidFill>
                <a:srgbClr val="3333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4366895" y="3501390"/>
            <a:ext cx="1576070" cy="823595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200">
              <a:defRPr/>
            </a:pPr>
            <a:endParaRPr lang="zh-CN" altLang="en-US" sz="360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线形标注 1 5"/>
          <p:cNvSpPr/>
          <p:nvPr/>
        </p:nvSpPr>
        <p:spPr>
          <a:xfrm>
            <a:off x="1781811" y="3238501"/>
            <a:ext cx="2537884" cy="2976033"/>
          </a:xfrm>
          <a:prstGeom prst="borderCallout1">
            <a:avLst>
              <a:gd name="adj1" fmla="val 51806"/>
              <a:gd name="adj2" fmla="val 99833"/>
              <a:gd name="adj3" fmla="val 33691"/>
              <a:gd name="adj4" fmla="val 113894"/>
            </a:avLst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219200">
              <a:lnSpc>
                <a:spcPct val="120000"/>
              </a:lnSpc>
              <a:defRPr/>
            </a:pPr>
            <a:r>
              <a:rPr lang="zh-CN" altLang="en-US" sz="3600" b="1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像鲁迅先生一样为人民无私奉献的人</a:t>
            </a:r>
            <a:endParaRPr lang="zh-CN" altLang="en-US" sz="3600" b="1">
              <a:solidFill>
                <a:srgbClr val="3333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圆角矩形标注 7"/>
          <p:cNvSpPr/>
          <p:nvPr/>
        </p:nvSpPr>
        <p:spPr>
          <a:xfrm>
            <a:off x="7969674" y="1221318"/>
            <a:ext cx="3503083" cy="1441449"/>
          </a:xfrm>
          <a:prstGeom prst="wedgeRoundRectCallout">
            <a:avLst>
              <a:gd name="adj1" fmla="val -78402"/>
              <a:gd name="adj2" fmla="val 12575"/>
              <a:gd name="adj3" fmla="val 16667"/>
            </a:avLst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219200">
              <a:lnSpc>
                <a:spcPct val="120000"/>
              </a:lnSpc>
              <a:defRPr/>
            </a:pPr>
            <a:r>
              <a:rPr lang="zh-CN" altLang="en-US" sz="3600" b="1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活：肉体还在</a:t>
            </a:r>
            <a:endParaRPr lang="zh-CN" altLang="en-US" sz="3600" b="1">
              <a:solidFill>
                <a:srgbClr val="3333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1219200">
              <a:lnSpc>
                <a:spcPct val="120000"/>
              </a:lnSpc>
              <a:defRPr/>
            </a:pPr>
            <a:r>
              <a:rPr lang="zh-CN" altLang="en-US" sz="3600" b="1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死：精神已亡</a:t>
            </a:r>
            <a:endParaRPr lang="zh-CN" altLang="en-US" sz="3600" b="1">
              <a:solidFill>
                <a:srgbClr val="3333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圆角矩形标注 8"/>
          <p:cNvSpPr/>
          <p:nvPr/>
        </p:nvSpPr>
        <p:spPr>
          <a:xfrm>
            <a:off x="7969675" y="3909485"/>
            <a:ext cx="3407833" cy="1536700"/>
          </a:xfrm>
          <a:prstGeom prst="wedgeRoundRectCallout">
            <a:avLst>
              <a:gd name="adj1" fmla="val -77945"/>
              <a:gd name="adj2" fmla="val -31463"/>
              <a:gd name="adj3" fmla="val 16667"/>
            </a:avLst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219200">
              <a:lnSpc>
                <a:spcPct val="120000"/>
              </a:lnSpc>
              <a:defRPr/>
            </a:pPr>
            <a:r>
              <a:rPr lang="zh-CN" altLang="en-US" sz="3600" b="1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死：肉体不在</a:t>
            </a:r>
            <a:endParaRPr lang="zh-CN" altLang="en-US" sz="3600" b="1">
              <a:solidFill>
                <a:srgbClr val="3333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1219200">
              <a:lnSpc>
                <a:spcPct val="120000"/>
              </a:lnSpc>
              <a:defRPr/>
            </a:pPr>
            <a:r>
              <a:rPr lang="zh-CN" altLang="en-US" sz="3600" b="1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活：精神永存</a:t>
            </a:r>
            <a:endParaRPr lang="zh-CN" altLang="en-US" sz="3600" b="1">
              <a:solidFill>
                <a:srgbClr val="3333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左大括号 8"/>
          <p:cNvSpPr/>
          <p:nvPr/>
        </p:nvSpPr>
        <p:spPr>
          <a:xfrm>
            <a:off x="1246295" y="1708151"/>
            <a:ext cx="427567" cy="2582333"/>
          </a:xfrm>
          <a:prstGeom prst="leftBrace">
            <a:avLst>
              <a:gd name="adj1" fmla="val 26231"/>
              <a:gd name="adj2" fmla="val 50000"/>
            </a:avLst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defTabSz="1219200">
              <a:defRPr/>
            </a:pPr>
            <a:endParaRPr lang="zh-CN" altLang="en-US" sz="3600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34596" y="2369377"/>
            <a:ext cx="949456" cy="14452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1219200">
              <a:defRPr/>
            </a:pPr>
            <a:r>
              <a:rPr lang="zh-CN" altLang="en-US" sz="4400" b="1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对比</a:t>
            </a:r>
            <a:endParaRPr lang="zh-CN" altLang="en-US" sz="4400" b="1"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1834515" y="3068955"/>
            <a:ext cx="8641080" cy="1872615"/>
          </a:xfrm>
          <a:prstGeom prst="roundRect">
            <a:avLst/>
          </a:prstGeom>
          <a:ln w="254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1870075" y="1624965"/>
            <a:ext cx="8569325" cy="1224280"/>
          </a:xfrm>
          <a:prstGeom prst="roundRect">
            <a:avLst/>
          </a:prstGeom>
          <a:ln w="19050">
            <a:solidFill>
              <a:schemeClr val="accent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983297" y="908695"/>
            <a:ext cx="84124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auto">
              <a:spcBef>
                <a:spcPct val="0"/>
              </a:spcBef>
              <a:spcAft>
                <a:spcPct val="0"/>
              </a:spcAft>
            </a:pPr>
            <a:r>
              <a:rPr lang="zh-CN" altLang="en-US" sz="36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自由朗读诗歌，说说自己还有什么发现。</a:t>
            </a:r>
            <a:endParaRPr lang="zh-CN" altLang="en-US" sz="36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91380" y="1629071"/>
            <a:ext cx="8448000" cy="122047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defTabSz="914400" fontAlgn="auto">
              <a:spcBef>
                <a:spcPct val="0"/>
              </a:spcBef>
              <a:spcAft>
                <a:spcPct val="0"/>
              </a:spcAft>
            </a:pPr>
            <a:r>
              <a:rPr lang="zh-CN" altLang="en-US" sz="3735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每一节都写到两种人，每一节都是两种人的对比。 </a:t>
            </a:r>
            <a:endParaRPr lang="zh-CN" altLang="en-US" sz="36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872000" y="3126106"/>
            <a:ext cx="8448000" cy="177419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defTabSz="914400" fontAlgn="auto">
              <a:spcBef>
                <a:spcPct val="0"/>
              </a:spcBef>
              <a:spcAft>
                <a:spcPct val="0"/>
              </a:spcAft>
            </a:pPr>
            <a:r>
              <a:rPr lang="zh-CN" altLang="en-US" sz="3735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诗中小节之间的内容都是相对应的：第</a:t>
            </a:r>
            <a:r>
              <a:rPr lang="en-US" altLang="zh-CN" sz="36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6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节和第</a:t>
            </a:r>
            <a:r>
              <a:rPr lang="en-US" altLang="zh-CN" sz="36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36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节，第</a:t>
            </a:r>
            <a:r>
              <a:rPr lang="en-US" altLang="zh-CN" sz="36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36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节和第</a:t>
            </a:r>
            <a:r>
              <a:rPr lang="en-US" altLang="zh-CN" sz="36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36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节，第</a:t>
            </a:r>
            <a:r>
              <a:rPr lang="en-US" altLang="zh-CN" sz="36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36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节和第</a:t>
            </a:r>
            <a:r>
              <a:rPr lang="en-US" altLang="zh-CN" sz="36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36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节。</a:t>
            </a:r>
            <a:endParaRPr lang="zh-CN" altLang="en-US" sz="36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1"/>
          <p:cNvSpPr txBox="1"/>
          <p:nvPr/>
        </p:nvSpPr>
        <p:spPr>
          <a:xfrm>
            <a:off x="1702779" y="5300855"/>
            <a:ext cx="93268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auto">
              <a:spcBef>
                <a:spcPct val="0"/>
              </a:spcBef>
              <a:spcAft>
                <a:spcPct val="0"/>
              </a:spcAft>
            </a:pPr>
            <a:r>
              <a:rPr lang="zh-CN" altLang="en-US" sz="36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对比朗读对应的两节，感受两种人的区别吧！</a:t>
            </a:r>
            <a:endParaRPr lang="zh-CN" altLang="en-US" sz="36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06975" y="206375"/>
            <a:ext cx="177482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dist" fontAlgn="auto"/>
            <a:r>
              <a:rPr lang="zh-CN" altLang="zh-CN" sz="2800" b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课文解读</a:t>
            </a:r>
            <a:endParaRPr lang="zh-CN" altLang="zh-CN" sz="2800" b="1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8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SLIDE_ID" val="custom20205176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58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59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YjVlZjcxZjcxOTZmMTg2ZTA1ZDhiNTMzNjAxMWZlYzQifQ=="/>
  <p:tag name="commondata" val="eyJoZGlkIjoiN2YzNjBkOTgyNWQ1YTMxYzM3MzMwNWFiODNmOWIzYWMifQ==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heme/theme1.xml><?xml version="1.0" encoding="utf-8"?>
<a:theme xmlns:a="http://schemas.openxmlformats.org/drawingml/2006/main" name="第一PPT模板网-WWW.1PPT.COM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黑体"/>
        <a:cs typeface="Arial"/>
      </a:majorFont>
      <a:minorFont>
        <a:latin typeface="Arial"/>
        <a:ea typeface="黑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Arial"/>
        <a:cs typeface="Arial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2035</Words>
  <Application>WPS 演示</Application>
  <PresentationFormat>自定义</PresentationFormat>
  <Paragraphs>302</Paragraphs>
  <Slides>25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0" baseType="lpstr">
      <vt:lpstr>Arial</vt:lpstr>
      <vt:lpstr>宋体</vt:lpstr>
      <vt:lpstr>Wingdings</vt:lpstr>
      <vt:lpstr>微软雅黑</vt:lpstr>
      <vt:lpstr>Wingdings</vt:lpstr>
      <vt:lpstr>黑体</vt:lpstr>
      <vt:lpstr>Calibri</vt:lpstr>
      <vt:lpstr>Arial</vt:lpstr>
      <vt:lpstr>华文中宋</vt:lpstr>
      <vt:lpstr>楷体</vt:lpstr>
      <vt:lpstr>Calibri</vt:lpstr>
      <vt:lpstr>Arial Unicode MS</vt:lpstr>
      <vt:lpstr>Times New Roman</vt:lpstr>
      <vt:lpstr>Times New Roman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2022-09-08T10:56:00Z</cp:lastPrinted>
  <dcterms:created xsi:type="dcterms:W3CDTF">2022-09-08T10:56:00Z</dcterms:created>
  <dcterms:modified xsi:type="dcterms:W3CDTF">2023-10-26T03:02:55Z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7CC24BC65C3F452881EF2B7981145ECB_12</vt:lpwstr>
  </property>
  <property fmtid="{D5CDD505-2E9C-101B-9397-08002B2CF9AE}" pid="3" name="KSOProductBuildVer">
    <vt:lpwstr>2052-12.1.0.15712</vt:lpwstr>
  </property>
</Properties>
</file>