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24"/>
  </p:handoutMasterIdLst>
  <p:sldIdLst>
    <p:sldId id="256" r:id="rId3"/>
    <p:sldId id="707" r:id="rId5"/>
    <p:sldId id="715" r:id="rId6"/>
    <p:sldId id="716" r:id="rId7"/>
    <p:sldId id="717" r:id="rId8"/>
    <p:sldId id="718" r:id="rId9"/>
    <p:sldId id="719" r:id="rId10"/>
    <p:sldId id="720" r:id="rId11"/>
    <p:sldId id="721" r:id="rId12"/>
    <p:sldId id="722" r:id="rId13"/>
    <p:sldId id="723" r:id="rId14"/>
    <p:sldId id="724" r:id="rId15"/>
    <p:sldId id="725" r:id="rId16"/>
    <p:sldId id="726" r:id="rId17"/>
    <p:sldId id="727" r:id="rId18"/>
    <p:sldId id="728" r:id="rId19"/>
    <p:sldId id="729" r:id="rId20"/>
    <p:sldId id="730" r:id="rId21"/>
    <p:sldId id="731" r:id="rId22"/>
    <p:sldId id="258" r:id="rId23"/>
  </p:sldIdLst>
  <p:sldSz cx="9144000" cy="5143500" type="screen16x9"/>
  <p:notesSz cx="6858000" cy="9144000"/>
  <p:embeddedFontLst>
    <p:embeddedFont>
      <p:font typeface="思源黑体 CN Bold" panose="02010600030101010101" pitchFamily="34" charset="-122"/>
      <p:regular r:id="rId28"/>
    </p:embeddedFont>
    <p:embeddedFont>
      <p:font typeface="FandolFang R" panose="02010600030101010101" pitchFamily="50" charset="-122"/>
      <p:regular r:id="rId29"/>
    </p:embeddedFont>
    <p:embeddedFont>
      <p:font typeface="微软雅黑" panose="020B0503020204020204" charset="-122"/>
      <p:regular r:id="rId30"/>
    </p:embeddedFont>
  </p:embeddedFontLst>
  <p:custDataLst>
    <p:tags r:id="rId3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6" userDrawn="1">
          <p15:clr>
            <a:srgbClr val="A4A3A4"/>
          </p15:clr>
        </p15:guide>
        <p15:guide id="2" orient="horz" pos="498" userDrawn="1">
          <p15:clr>
            <a:srgbClr val="A4A3A4"/>
          </p15:clr>
        </p15:guide>
        <p15:guide id="3" orient="horz" pos="2946" userDrawn="1">
          <p15:clr>
            <a:srgbClr val="A4A3A4"/>
          </p15:clr>
        </p15:guide>
        <p15:guide id="4" orient="horz" pos="2898" userDrawn="1">
          <p15:clr>
            <a:srgbClr val="A4A3A4"/>
          </p15:clr>
        </p15:guide>
        <p15:guide id="5" pos="4785" userDrawn="1">
          <p15:clr>
            <a:srgbClr val="A4A3A4"/>
          </p15:clr>
        </p15:guide>
        <p15:guide id="6" pos="54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844" autoAdjust="0"/>
  </p:normalViewPr>
  <p:slideViewPr>
    <p:cSldViewPr snapToGrid="0">
      <p:cViewPr>
        <p:scale>
          <a:sx n="140" d="100"/>
          <a:sy n="140" d="100"/>
        </p:scale>
        <p:origin x="-822" y="-330"/>
      </p:cViewPr>
      <p:guideLst>
        <p:guide orient="horz" pos="446"/>
        <p:guide orient="horz" pos="498"/>
        <p:guide orient="horz" pos="2946"/>
        <p:guide orient="horz" pos="2898"/>
        <p:guide pos="4785"/>
        <p:guide pos="544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4166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.xml"/><Relationship Id="rId30" Type="http://schemas.openxmlformats.org/officeDocument/2006/relationships/font" Target="fonts/font3.fntdata"/><Relationship Id="rId3" Type="http://schemas.openxmlformats.org/officeDocument/2006/relationships/slide" Target="slides/slide1.xml"/><Relationship Id="rId29" Type="http://schemas.openxmlformats.org/officeDocument/2006/relationships/font" Target="fonts/font2.fntdata"/><Relationship Id="rId28" Type="http://schemas.openxmlformats.org/officeDocument/2006/relationships/font" Target="fonts/font1.fntdata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FandolFang R" panose="02010600030101010101" pitchFamily="50" charset="-122"/>
              <a:ea typeface="FandolFang R" panose="02010600030101010101" pitchFamily="50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29B5DA-8CE2-4D0E-AF2D-A311B1BCCDFC}" type="datetimeFigureOut">
              <a:rPr lang="zh-CN" altLang="en-US" smtClean="0">
                <a:latin typeface="FandolFang R" panose="02010600030101010101" pitchFamily="50" charset="-122"/>
                <a:ea typeface="FandolFang R" panose="02010600030101010101" pitchFamily="50" charset="-122"/>
              </a:rPr>
            </a:fld>
            <a:endParaRPr lang="zh-CN" altLang="en-US" dirty="0">
              <a:latin typeface="FandolFang R" panose="02010600030101010101" pitchFamily="50" charset="-122"/>
              <a:ea typeface="FandolFang R" panose="02010600030101010101" pitchFamily="50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FandolFang R" panose="02010600030101010101" pitchFamily="50" charset="-122"/>
              <a:ea typeface="FandolFang R" panose="02010600030101010101" pitchFamily="50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80E48-A13B-4F17-AABA-F994B9BAEBB0}" type="slidenum">
              <a:rPr lang="zh-CN" altLang="en-US" smtClean="0">
                <a:latin typeface="FandolFang R" panose="02010600030101010101" pitchFamily="50" charset="-122"/>
                <a:ea typeface="FandolFang R" panose="02010600030101010101" pitchFamily="50" charset="-122"/>
              </a:rPr>
            </a:fld>
            <a:endParaRPr lang="zh-CN" altLang="en-US" dirty="0">
              <a:latin typeface="FandolFang R" panose="02010600030101010101" pitchFamily="50" charset="-122"/>
              <a:ea typeface="FandolFang R" panose="02010600030101010101" pitchFamily="50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>
                <a:solidFill>
                  <a:srgbClr val="2AB48A"/>
                </a:solidFill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10600030101010101" pitchFamily="34" charset="-122"/>
              <a:ea typeface="思源黑体 CN Bold" panose="02010600030101010101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2"/>
            <a:chOff x="894963" y="2284695"/>
            <a:chExt cx="6336886" cy="1797495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语文园地（一）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3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</a:t>
              </a:r>
              <a:r>
                <a:rPr lang="zh-CN" altLang="en-US" sz="18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六年级上册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5100418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78192" y="1419464"/>
            <a:ext cx="6133148" cy="424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dirty="0">
                <a:solidFill>
                  <a:srgbClr val="FF0000"/>
                </a:solidFill>
                <a:cs typeface="+mn-ea"/>
                <a:sym typeface="+mn-lt"/>
              </a:rPr>
              <a:t>2.</a:t>
            </a: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阅读的时候，还要能从课文的内容联想到更多。</a:t>
            </a:r>
            <a:endParaRPr lang="zh-CN" altLang="en-US" sz="21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778192" y="2020967"/>
            <a:ext cx="7367588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 比如，阅读老舍的</a:t>
            </a:r>
            <a:r>
              <a:rPr lang="en-US" altLang="zh-CN" sz="1800" dirty="0">
                <a:solidFill>
                  <a:srgbClr val="000000"/>
                </a:solidFill>
                <a:cs typeface="+mn-ea"/>
                <a:sym typeface="+mn-lt"/>
              </a:rPr>
              <a:t>《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草原</a:t>
            </a:r>
            <a:r>
              <a:rPr lang="en-US" altLang="zh-CN" sz="1800" dirty="0">
                <a:solidFill>
                  <a:srgbClr val="000000"/>
                </a:solidFill>
                <a:cs typeface="+mn-ea"/>
                <a:sym typeface="+mn-lt"/>
              </a:rPr>
              <a:t>》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，可以想到老舍的其他作品或其他作家写草原的作品。读懂了课文中主客聚会的欢快场景，可以想象如果自己置身于这个场景中会怎样。理解了写景时融入感受的方法，可以想到在今后的习作中运用。</a:t>
            </a:r>
            <a:endParaRPr lang="zh-CN" altLang="en-US" sz="180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5100418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806768" y="1241822"/>
            <a:ext cx="496008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读一读，看看这些句子有什么特点？</a:t>
            </a:r>
            <a:endParaRPr lang="zh-CN" altLang="en-US" sz="21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806767" y="2653904"/>
            <a:ext cx="755999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>
                <a:solidFill>
                  <a:srgbClr val="FF00FF"/>
                </a:solidFill>
                <a:cs typeface="+mn-ea"/>
                <a:sym typeface="+mn-lt"/>
              </a:rPr>
              <a:t>漓江的水真静啊</a:t>
            </a:r>
            <a:r>
              <a:rPr lang="zh-CN" altLang="en-US" sz="1800">
                <a:solidFill>
                  <a:srgbClr val="000000"/>
                </a:solidFill>
                <a:cs typeface="+mn-ea"/>
                <a:sym typeface="+mn-lt"/>
              </a:rPr>
              <a:t>，</a:t>
            </a:r>
            <a:r>
              <a:rPr lang="zh-CN" altLang="en-US" sz="1800">
                <a:solidFill>
                  <a:srgbClr val="FF00FF"/>
                </a:solidFill>
                <a:cs typeface="+mn-ea"/>
                <a:sym typeface="+mn-lt"/>
              </a:rPr>
              <a:t>静得</a:t>
            </a:r>
            <a:r>
              <a:rPr lang="zh-CN" altLang="en-US" sz="1800">
                <a:solidFill>
                  <a:srgbClr val="000000"/>
                </a:solidFill>
                <a:cs typeface="+mn-ea"/>
                <a:sym typeface="+mn-lt"/>
              </a:rPr>
              <a:t>让你感觉不到它在流动；</a:t>
            </a:r>
            <a:r>
              <a:rPr lang="zh-CN" altLang="en-US" sz="1800">
                <a:solidFill>
                  <a:srgbClr val="FF00FF"/>
                </a:solidFill>
                <a:cs typeface="+mn-ea"/>
                <a:sym typeface="+mn-lt"/>
              </a:rPr>
              <a:t>漓江的水真清啊</a:t>
            </a:r>
            <a:r>
              <a:rPr lang="zh-CN" altLang="en-US" sz="1800">
                <a:solidFill>
                  <a:srgbClr val="000000"/>
                </a:solidFill>
                <a:cs typeface="+mn-ea"/>
                <a:sym typeface="+mn-lt"/>
              </a:rPr>
              <a:t>，</a:t>
            </a:r>
            <a:r>
              <a:rPr lang="zh-CN" altLang="en-US" sz="1800">
                <a:solidFill>
                  <a:srgbClr val="FF00FF"/>
                </a:solidFill>
                <a:cs typeface="+mn-ea"/>
                <a:sym typeface="+mn-lt"/>
              </a:rPr>
              <a:t>清得</a:t>
            </a:r>
            <a:r>
              <a:rPr lang="zh-CN" altLang="en-US" sz="1800">
                <a:solidFill>
                  <a:srgbClr val="000000"/>
                </a:solidFill>
                <a:cs typeface="+mn-ea"/>
                <a:sym typeface="+mn-lt"/>
              </a:rPr>
              <a:t>可以看见江底的沙石；</a:t>
            </a:r>
            <a:r>
              <a:rPr lang="zh-CN" altLang="en-US" sz="1800">
                <a:solidFill>
                  <a:srgbClr val="FF00FF"/>
                </a:solidFill>
                <a:cs typeface="+mn-ea"/>
                <a:sym typeface="+mn-lt"/>
              </a:rPr>
              <a:t>漓江的水真绿啊</a:t>
            </a:r>
            <a:r>
              <a:rPr lang="zh-CN" altLang="en-US" sz="1800">
                <a:solidFill>
                  <a:srgbClr val="000000"/>
                </a:solidFill>
                <a:cs typeface="+mn-ea"/>
                <a:sym typeface="+mn-lt"/>
              </a:rPr>
              <a:t>，</a:t>
            </a:r>
            <a:r>
              <a:rPr lang="zh-CN" altLang="en-US" sz="1800">
                <a:solidFill>
                  <a:srgbClr val="FF00FF"/>
                </a:solidFill>
                <a:cs typeface="+mn-ea"/>
                <a:sym typeface="+mn-lt"/>
              </a:rPr>
              <a:t>绿得</a:t>
            </a:r>
            <a:r>
              <a:rPr lang="zh-CN" altLang="en-US" sz="1800">
                <a:solidFill>
                  <a:srgbClr val="000000"/>
                </a:solidFill>
                <a:cs typeface="+mn-ea"/>
                <a:sym typeface="+mn-lt"/>
              </a:rPr>
              <a:t>仿佛那是一块无瑕的翡翠。</a:t>
            </a:r>
            <a:endParaRPr lang="zh-CN" altLang="en-US" sz="18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806767" y="1772841"/>
            <a:ext cx="755999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FF00FF"/>
                </a:solidFill>
                <a:cs typeface="+mn-ea"/>
                <a:sym typeface="+mn-lt"/>
              </a:rPr>
              <a:t>我是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亲友之间交往的礼品，</a:t>
            </a:r>
            <a:r>
              <a:rPr lang="zh-CN" altLang="en-US" sz="1800" dirty="0">
                <a:solidFill>
                  <a:srgbClr val="FF00FF"/>
                </a:solidFill>
                <a:cs typeface="+mn-ea"/>
                <a:sym typeface="+mn-lt"/>
              </a:rPr>
              <a:t>我是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婚礼的冠冕，</a:t>
            </a:r>
            <a:r>
              <a:rPr lang="zh-CN" altLang="en-US" sz="1800" dirty="0">
                <a:solidFill>
                  <a:srgbClr val="FF00FF"/>
                </a:solidFill>
                <a:cs typeface="+mn-ea"/>
                <a:sym typeface="+mn-lt"/>
              </a:rPr>
              <a:t>我是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生者赠予死者最后的祭献。</a:t>
            </a:r>
            <a:endParaRPr lang="zh-CN" altLang="en-US" sz="18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806767" y="3904060"/>
            <a:ext cx="755999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>
                <a:solidFill>
                  <a:srgbClr val="000000"/>
                </a:solidFill>
                <a:cs typeface="+mn-ea"/>
                <a:sym typeface="+mn-lt"/>
              </a:rPr>
              <a:t>花开了，</a:t>
            </a:r>
            <a:r>
              <a:rPr lang="zh-CN" altLang="en-US" sz="1800">
                <a:solidFill>
                  <a:srgbClr val="FF00FF"/>
                </a:solidFill>
                <a:cs typeface="+mn-ea"/>
                <a:sym typeface="+mn-lt"/>
              </a:rPr>
              <a:t>就像</a:t>
            </a:r>
            <a:r>
              <a:rPr lang="zh-CN" altLang="en-US" sz="1800">
                <a:solidFill>
                  <a:srgbClr val="000000"/>
                </a:solidFill>
                <a:cs typeface="+mn-ea"/>
                <a:sym typeface="+mn-lt"/>
              </a:rPr>
              <a:t>睡醒了</a:t>
            </a:r>
            <a:r>
              <a:rPr lang="zh-CN" altLang="en-US" sz="1800">
                <a:solidFill>
                  <a:srgbClr val="FF00FF"/>
                </a:solidFill>
                <a:cs typeface="+mn-ea"/>
                <a:sym typeface="+mn-lt"/>
              </a:rPr>
              <a:t>似的</a:t>
            </a:r>
            <a:r>
              <a:rPr lang="zh-CN" altLang="en-US" sz="1800">
                <a:solidFill>
                  <a:srgbClr val="000000"/>
                </a:solidFill>
                <a:cs typeface="+mn-ea"/>
                <a:sym typeface="+mn-lt"/>
              </a:rPr>
              <a:t>。鸟飞了，</a:t>
            </a:r>
            <a:r>
              <a:rPr lang="zh-CN" altLang="en-US" sz="1800">
                <a:solidFill>
                  <a:srgbClr val="FF00FF"/>
                </a:solidFill>
                <a:cs typeface="+mn-ea"/>
                <a:sym typeface="+mn-lt"/>
              </a:rPr>
              <a:t>就像</a:t>
            </a:r>
            <a:r>
              <a:rPr lang="zh-CN" altLang="en-US" sz="1800">
                <a:solidFill>
                  <a:srgbClr val="000000"/>
                </a:solidFill>
                <a:cs typeface="+mn-ea"/>
                <a:sym typeface="+mn-lt"/>
              </a:rPr>
              <a:t>在天上逛</a:t>
            </a:r>
            <a:r>
              <a:rPr lang="zh-CN" altLang="en-US" sz="1800">
                <a:solidFill>
                  <a:srgbClr val="FF00FF"/>
                </a:solidFill>
                <a:cs typeface="+mn-ea"/>
                <a:sym typeface="+mn-lt"/>
              </a:rPr>
              <a:t>似的</a:t>
            </a:r>
            <a:r>
              <a:rPr lang="zh-CN" altLang="en-US" sz="1800">
                <a:solidFill>
                  <a:srgbClr val="000000"/>
                </a:solidFill>
                <a:cs typeface="+mn-ea"/>
                <a:sym typeface="+mn-lt"/>
              </a:rPr>
              <a:t>。虫子叫了，</a:t>
            </a:r>
            <a:r>
              <a:rPr lang="zh-CN" altLang="en-US" sz="1800">
                <a:solidFill>
                  <a:srgbClr val="FF00FF"/>
                </a:solidFill>
                <a:cs typeface="+mn-ea"/>
                <a:sym typeface="+mn-lt"/>
              </a:rPr>
              <a:t>就像</a:t>
            </a:r>
            <a:r>
              <a:rPr lang="zh-CN" altLang="en-US" sz="1800">
                <a:solidFill>
                  <a:srgbClr val="000000"/>
                </a:solidFill>
                <a:cs typeface="+mn-ea"/>
                <a:sym typeface="+mn-lt"/>
              </a:rPr>
              <a:t>在说话</a:t>
            </a:r>
            <a:r>
              <a:rPr lang="zh-CN" altLang="en-US" sz="1800">
                <a:solidFill>
                  <a:srgbClr val="FF00FF"/>
                </a:solidFill>
                <a:cs typeface="+mn-ea"/>
                <a:sym typeface="+mn-lt"/>
              </a:rPr>
              <a:t>似的</a:t>
            </a:r>
            <a:r>
              <a:rPr lang="zh-CN" altLang="en-US" sz="1800">
                <a:solidFill>
                  <a:srgbClr val="000000"/>
                </a:solidFill>
                <a:cs typeface="+mn-ea"/>
                <a:sym typeface="+mn-lt"/>
              </a:rPr>
              <a:t>。</a:t>
            </a:r>
            <a:endParaRPr lang="zh-CN" altLang="en-US" sz="180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5100418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67715" y="1213481"/>
            <a:ext cx="6573441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句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1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的句式：我是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……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，我是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……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，我是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……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。</a:t>
            </a:r>
            <a:endParaRPr lang="en-US" altLang="zh-CN" sz="18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句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2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的句式：漓江的水真静啊，静得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……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；</a:t>
            </a:r>
            <a:endParaRPr lang="en-US" altLang="zh-CN" sz="18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           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漓江的水真清啊，清得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……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；</a:t>
            </a:r>
            <a:endParaRPr lang="en-US" altLang="zh-CN" sz="18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           漓江的水真绿啊，绿得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……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。</a:t>
            </a:r>
            <a:endParaRPr lang="en-US" altLang="zh-CN" sz="18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句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3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的句式：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……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，就像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……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似的。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……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，就</a:t>
            </a:r>
            <a:endParaRPr lang="zh-CN" altLang="en-US" sz="18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           像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……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似的。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……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，就像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……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似的。</a:t>
            </a:r>
            <a:endParaRPr lang="zh-CN" altLang="en-US" sz="18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67715" y="3148923"/>
            <a:ext cx="23407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1C3BD4"/>
                </a:solidFill>
                <a:cs typeface="+mn-ea"/>
                <a:sym typeface="+mn-lt"/>
              </a:rPr>
              <a:t>我的发现：</a:t>
            </a:r>
            <a:endParaRPr lang="zh-CN" altLang="en-US" sz="1800" b="1" dirty="0">
              <a:solidFill>
                <a:srgbClr val="1C3BD4"/>
              </a:solidFill>
              <a:cs typeface="+mn-ea"/>
              <a:sym typeface="+mn-lt"/>
            </a:endParaRPr>
          </a:p>
        </p:txBody>
      </p:sp>
      <p:sp>
        <p:nvSpPr>
          <p:cNvPr id="12" name="文本框 1"/>
          <p:cNvSpPr txBox="1">
            <a:spLocks noChangeArrowheads="1"/>
          </p:cNvSpPr>
          <p:nvPr/>
        </p:nvSpPr>
        <p:spPr bwMode="auto">
          <a:xfrm>
            <a:off x="767715" y="3585882"/>
            <a:ext cx="6923485" cy="90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>
                <a:solidFill>
                  <a:srgbClr val="000000"/>
                </a:solidFill>
                <a:cs typeface="+mn-ea"/>
                <a:sym typeface="+mn-lt"/>
              </a:rPr>
              <a:t>    每个句子间都有三个意义相关或相近的词组或句子，每个句子间的几个词组或句子结构相同或相似，每个句子间的几个词组或句子语气相同。</a:t>
            </a:r>
            <a:endParaRPr lang="zh-CN" altLang="en-US" sz="1800" b="1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5100418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943927" y="1628299"/>
            <a:ext cx="7415213" cy="217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dirty="0">
                <a:cs typeface="+mn-ea"/>
                <a:sym typeface="+mn-lt"/>
              </a:rPr>
              <a:t>    </a:t>
            </a:r>
            <a:r>
              <a:rPr lang="zh-CN" altLang="en-US" sz="2400" dirty="0">
                <a:cs typeface="+mn-ea"/>
                <a:sym typeface="+mn-lt"/>
              </a:rPr>
              <a:t>把三个或三个以上意义相关或相近、结构相同或相似、语气相同的词组或句子并排在一起，就叫做排比，这样的句子就叫排比句。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5100418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876300" y="1587818"/>
            <a:ext cx="7391400" cy="1592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000000"/>
                </a:solidFill>
                <a:cs typeface="+mn-ea"/>
                <a:sym typeface="+mn-lt"/>
              </a:rPr>
              <a:t>1.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溪流的两岸，到处都是高过马头的野花，有红色的、黄</a:t>
            </a:r>
            <a:endParaRPr lang="zh-CN" altLang="en-US" sz="1800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  色的、紫色的、白色的，真是五彩缤纷，好看极了！</a:t>
            </a:r>
            <a:endParaRPr lang="en-US" altLang="zh-CN" sz="1800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000000"/>
                </a:solidFill>
                <a:cs typeface="+mn-ea"/>
                <a:sym typeface="+mn-lt"/>
              </a:rPr>
              <a:t>2.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在轻轻荡漾着的溪流的两岸，满是高过马头的野花，五</a:t>
            </a:r>
            <a:endParaRPr lang="zh-CN" altLang="en-US" sz="1800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  彩缤纷，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像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织不完的锦缎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那么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绵延，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像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天边的霞光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那么</a:t>
            </a:r>
            <a:endParaRPr lang="zh-CN" altLang="en-US" sz="1800" dirty="0">
              <a:solidFill>
                <a:srgbClr val="FF0000"/>
              </a:solidFill>
              <a:cs typeface="+mn-ea"/>
              <a:sym typeface="+mn-lt"/>
            </a:endParaRPr>
          </a:p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  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耀眼，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像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天空的彩虹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那么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绚烂。</a:t>
            </a:r>
            <a:endParaRPr lang="zh-CN" altLang="en-US" sz="18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1095375" y="3237198"/>
            <a:ext cx="7172325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dirty="0">
                <a:solidFill>
                  <a:srgbClr val="3333FF"/>
                </a:solidFill>
                <a:cs typeface="+mn-ea"/>
                <a:sym typeface="+mn-lt"/>
              </a:rPr>
              <a:t>生</a:t>
            </a:r>
            <a:r>
              <a:rPr lang="en-US" altLang="zh-CN" sz="1500" dirty="0">
                <a:solidFill>
                  <a:srgbClr val="3333FF"/>
                </a:solidFill>
                <a:cs typeface="+mn-ea"/>
                <a:sym typeface="+mn-lt"/>
              </a:rPr>
              <a:t>1</a:t>
            </a:r>
            <a:r>
              <a:rPr lang="zh-CN" altLang="en-US" sz="1500" dirty="0">
                <a:solidFill>
                  <a:srgbClr val="3333FF"/>
                </a:solidFill>
                <a:cs typeface="+mn-ea"/>
                <a:sym typeface="+mn-lt"/>
              </a:rPr>
              <a:t>：句</a:t>
            </a:r>
            <a:r>
              <a:rPr lang="en-US" altLang="zh-CN" sz="1500" dirty="0">
                <a:solidFill>
                  <a:srgbClr val="3333FF"/>
                </a:solidFill>
                <a:cs typeface="+mn-ea"/>
                <a:sym typeface="+mn-lt"/>
              </a:rPr>
              <a:t>1</a:t>
            </a:r>
            <a:r>
              <a:rPr lang="zh-CN" altLang="en-US" sz="1500" dirty="0">
                <a:solidFill>
                  <a:srgbClr val="3333FF"/>
                </a:solidFill>
                <a:cs typeface="+mn-ea"/>
                <a:sym typeface="+mn-lt"/>
              </a:rPr>
              <a:t>虽然说好看极了，但究竟怎么好看还是感受不明。</a:t>
            </a:r>
            <a:endParaRPr lang="en-US" altLang="zh-CN" sz="1500" dirty="0">
              <a:solidFill>
                <a:srgbClr val="3333FF"/>
              </a:solidFill>
              <a:cs typeface="+mn-ea"/>
              <a:sym typeface="+mn-lt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dirty="0">
                <a:solidFill>
                  <a:srgbClr val="3333FF"/>
                </a:solidFill>
                <a:cs typeface="+mn-ea"/>
                <a:sym typeface="+mn-lt"/>
              </a:rPr>
              <a:t>生</a:t>
            </a:r>
            <a:r>
              <a:rPr lang="en-US" altLang="zh-CN" sz="1500" dirty="0">
                <a:solidFill>
                  <a:srgbClr val="3333FF"/>
                </a:solidFill>
                <a:cs typeface="+mn-ea"/>
                <a:sym typeface="+mn-lt"/>
              </a:rPr>
              <a:t>2</a:t>
            </a:r>
            <a:r>
              <a:rPr lang="zh-CN" altLang="en-US" sz="1500" dirty="0">
                <a:solidFill>
                  <a:srgbClr val="3333FF"/>
                </a:solidFill>
                <a:cs typeface="+mn-ea"/>
                <a:sym typeface="+mn-lt"/>
              </a:rPr>
              <a:t>：句</a:t>
            </a:r>
            <a:r>
              <a:rPr lang="en-US" altLang="zh-CN" sz="1500" dirty="0">
                <a:solidFill>
                  <a:srgbClr val="3333FF"/>
                </a:solidFill>
                <a:cs typeface="+mn-ea"/>
                <a:sym typeface="+mn-lt"/>
              </a:rPr>
              <a:t>2</a:t>
            </a:r>
            <a:r>
              <a:rPr lang="zh-CN" altLang="en-US" sz="1500" dirty="0">
                <a:solidFill>
                  <a:srgbClr val="3333FF"/>
                </a:solidFill>
                <a:cs typeface="+mn-ea"/>
                <a:sym typeface="+mn-lt"/>
              </a:rPr>
              <a:t>用了一组排比句描写野花的五彩缤纷，形象多了。</a:t>
            </a:r>
            <a:endParaRPr lang="en-US" altLang="zh-CN" sz="1500" dirty="0">
              <a:solidFill>
                <a:srgbClr val="3333FF"/>
              </a:solidFill>
              <a:cs typeface="+mn-ea"/>
              <a:sym typeface="+mn-lt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dirty="0">
                <a:solidFill>
                  <a:srgbClr val="3333FF"/>
                </a:solidFill>
                <a:cs typeface="+mn-ea"/>
                <a:sym typeface="+mn-lt"/>
              </a:rPr>
              <a:t>生</a:t>
            </a:r>
            <a:r>
              <a:rPr lang="en-US" altLang="zh-CN" sz="1500" dirty="0">
                <a:solidFill>
                  <a:srgbClr val="3333FF"/>
                </a:solidFill>
                <a:cs typeface="+mn-ea"/>
                <a:sym typeface="+mn-lt"/>
              </a:rPr>
              <a:t>3</a:t>
            </a:r>
            <a:r>
              <a:rPr lang="zh-CN" altLang="en-US" sz="1500" dirty="0">
                <a:solidFill>
                  <a:srgbClr val="3333FF"/>
                </a:solidFill>
                <a:cs typeface="+mn-ea"/>
                <a:sym typeface="+mn-lt"/>
              </a:rPr>
              <a:t>：排比句读起来更顺口，更流利。</a:t>
            </a:r>
            <a:endParaRPr lang="zh-CN" altLang="en-US" sz="1500" dirty="0">
              <a:solidFill>
                <a:srgbClr val="3333FF"/>
              </a:solidFill>
              <a:cs typeface="+mn-ea"/>
              <a:sym typeface="+mn-lt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dirty="0">
                <a:solidFill>
                  <a:srgbClr val="3333FF"/>
                </a:solidFill>
                <a:cs typeface="+mn-ea"/>
                <a:sym typeface="+mn-lt"/>
              </a:rPr>
              <a:t>生</a:t>
            </a:r>
            <a:r>
              <a:rPr lang="en-US" altLang="zh-CN" sz="1500" dirty="0">
                <a:solidFill>
                  <a:srgbClr val="3333FF"/>
                </a:solidFill>
                <a:cs typeface="+mn-ea"/>
                <a:sym typeface="+mn-lt"/>
              </a:rPr>
              <a:t>4</a:t>
            </a:r>
            <a:r>
              <a:rPr lang="zh-CN" altLang="en-US" sz="1500" dirty="0">
                <a:solidFill>
                  <a:srgbClr val="3333FF"/>
                </a:solidFill>
                <a:cs typeface="+mn-ea"/>
                <a:sym typeface="+mn-lt"/>
              </a:rPr>
              <a:t>：排比句表达感情更强烈，有气势。</a:t>
            </a:r>
            <a:endParaRPr lang="zh-CN" altLang="en-US" sz="1500" dirty="0">
              <a:solidFill>
                <a:srgbClr val="3333FF"/>
              </a:solidFill>
              <a:cs typeface="+mn-ea"/>
              <a:sym typeface="+mn-lt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76300" y="1167765"/>
            <a:ext cx="534906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比较下面的两个句子，感受它们之间有什么不同：</a:t>
            </a: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5100418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990719" y="2056448"/>
            <a:ext cx="7162562" cy="1509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cs typeface="+mn-ea"/>
                <a:sym typeface="+mn-lt"/>
              </a:rPr>
              <a:t>    用排比来说理，可收到条理分明的效果；用排比来抒情，节奏和谐，显得感情洋溢；用排比来叙事写景，能收层次清楚、描写细腻、形象生动之效。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6279073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仿写排比句，感受中华语言的独特魅力。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931194" y="1894414"/>
            <a:ext cx="340518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931194" y="2188499"/>
            <a:ext cx="340518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931194" y="2482583"/>
            <a:ext cx="340518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609850" y="4191606"/>
            <a:ext cx="357663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609850" y="3867756"/>
            <a:ext cx="357663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609850" y="3543906"/>
            <a:ext cx="357663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962978" y="1112412"/>
            <a:ext cx="5002812" cy="339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1.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希望是春天探出头的小草，</a:t>
            </a:r>
            <a:endParaRPr lang="en-US" altLang="zh-CN" sz="18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  希望是春天归来的燕子，</a:t>
            </a:r>
            <a:endParaRPr lang="en-US" altLang="zh-CN" sz="18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  希望是                </a:t>
            </a:r>
            <a:endParaRPr lang="en-US" altLang="zh-CN" sz="18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  希望是</a:t>
            </a:r>
            <a:endParaRPr lang="en-US" altLang="zh-CN" sz="18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  希望是</a:t>
            </a:r>
            <a:endParaRPr lang="en-US" altLang="zh-CN" sz="18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  ……</a:t>
            </a:r>
            <a:endParaRPr lang="en-US" altLang="zh-CN" sz="18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2.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难道友谊不是你哭泣时一句轻声的安慰吗？</a:t>
            </a:r>
            <a:endParaRPr lang="en-US" altLang="zh-CN" sz="18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  难道友谊不是你心灵受伤时的一张创可贴吗？</a:t>
            </a:r>
            <a:endParaRPr lang="en-US" altLang="zh-CN" sz="18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  难道友谊不是</a:t>
            </a:r>
            <a:endParaRPr lang="en-US" altLang="zh-CN" sz="18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  难道友谊不是</a:t>
            </a:r>
            <a:endParaRPr lang="en-US" altLang="zh-CN" sz="18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  难道友谊不是</a:t>
            </a:r>
            <a:endParaRPr lang="en-US" altLang="zh-CN" sz="18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  ……  </a:t>
            </a:r>
            <a:endParaRPr lang="zh-CN" altLang="en-US" sz="18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6279073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966788" y="1395336"/>
            <a:ext cx="66294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>
                <a:solidFill>
                  <a:srgbClr val="000000"/>
                </a:solidFill>
                <a:cs typeface="+mn-ea"/>
                <a:sym typeface="+mn-lt"/>
              </a:rPr>
              <a:t>读句子，体会分句的用法</a:t>
            </a:r>
            <a:endParaRPr lang="zh-CN" altLang="en-US" sz="18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9" name="TextBox 3"/>
          <p:cNvSpPr txBox="1"/>
          <p:nvPr/>
        </p:nvSpPr>
        <p:spPr>
          <a:xfrm>
            <a:off x="954881" y="1625611"/>
            <a:ext cx="7234238" cy="248967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800" b="1" noProof="1">
              <a:solidFill>
                <a:srgbClr val="000000"/>
              </a:solidFill>
              <a:cs typeface="+mn-ea"/>
              <a:sym typeface="+mn-lt"/>
            </a:endParaRPr>
          </a:p>
          <a:p>
            <a:pPr marL="214630" indent="-214630" algn="just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1800" b="1" noProof="1">
                <a:solidFill>
                  <a:srgbClr val="000000"/>
                </a:solidFill>
                <a:cs typeface="+mn-ea"/>
                <a:sym typeface="+mn-lt"/>
              </a:rPr>
              <a:t>我在原野上摇曳，使原野风光更加旖旎；我在清风中呼吸，使清风芬芳馥郁。我微睡时，黑夜星空的千万颗亮晶晶的眼睛对我察看；我醒来时，白昼的那只硕大无朋的独眼向我凝视。</a:t>
            </a:r>
            <a:endParaRPr lang="zh-CN" altLang="en-US" sz="1800" b="1" noProof="1">
              <a:solidFill>
                <a:srgbClr val="000000"/>
              </a:solidFill>
              <a:cs typeface="+mn-ea"/>
              <a:sym typeface="+mn-lt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800" b="1" noProof="1">
              <a:solidFill>
                <a:srgbClr val="000000"/>
              </a:solidFill>
              <a:cs typeface="+mn-ea"/>
              <a:sym typeface="+mn-lt"/>
            </a:endParaRPr>
          </a:p>
          <a:p>
            <a:pPr marL="214630" indent="-214630" algn="just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1800" b="1" noProof="1">
                <a:solidFill>
                  <a:srgbClr val="000000"/>
                </a:solidFill>
                <a:cs typeface="+mn-ea"/>
                <a:sym typeface="+mn-lt"/>
              </a:rPr>
              <a:t>太阳晒着地面，有些地区吸收的热量多，那里的空气就比较热；有些地区吸收的热量少，那里的空气就比较冷。空气有冷有热，才能流动，成为风。</a:t>
            </a:r>
            <a:endParaRPr lang="zh-CN" altLang="en-US" sz="1800" noProof="1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6279073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38196" y="1339479"/>
            <a:ext cx="751260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1.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大家都各自忙开了：有的拾柴火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; 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有的淘米；有的择菜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……</a:t>
            </a:r>
            <a:endParaRPr lang="en-US" altLang="zh-CN" sz="1800" b="1" dirty="0">
              <a:solidFill>
                <a:srgbClr val="3333FF"/>
              </a:solidFill>
              <a:cs typeface="+mn-ea"/>
              <a:sym typeface="+mn-lt"/>
            </a:endParaRPr>
          </a:p>
        </p:txBody>
      </p:sp>
      <p:sp>
        <p:nvSpPr>
          <p:cNvPr id="4" name="矩形标注 5"/>
          <p:cNvSpPr/>
          <p:nvPr/>
        </p:nvSpPr>
        <p:spPr>
          <a:xfrm>
            <a:off x="1410831" y="2215870"/>
            <a:ext cx="5750719" cy="905804"/>
          </a:xfrm>
          <a:prstGeom prst="wedgeRectCallout">
            <a:avLst>
              <a:gd name="adj1" fmla="val -38397"/>
              <a:gd name="adj2" fmla="val -85454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noProof="1">
                <a:solidFill>
                  <a:srgbClr val="000000"/>
                </a:solidFill>
                <a:cs typeface="+mn-ea"/>
                <a:sym typeface="+mn-lt"/>
              </a:rPr>
              <a:t>冒号后的三个分句之间虽然是并列关系，但分句间并没有更小的停顿，故不能用分号，而就用逗号。</a:t>
            </a:r>
            <a:endParaRPr lang="zh-CN" altLang="en-US" sz="1500" b="1" noProof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1038195" y="3679241"/>
            <a:ext cx="7087233" cy="37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3333FF"/>
                </a:solidFill>
                <a:cs typeface="+mn-ea"/>
                <a:sym typeface="+mn-lt"/>
              </a:rPr>
              <a:t>正确：大家都各自忙开了：有的拾柴火，有的淘米，有的择菜</a:t>
            </a:r>
            <a:r>
              <a:rPr lang="en-US" altLang="zh-CN" sz="1800" b="1" dirty="0">
                <a:solidFill>
                  <a:srgbClr val="3333FF"/>
                </a:solidFill>
                <a:cs typeface="+mn-ea"/>
                <a:sym typeface="+mn-lt"/>
              </a:rPr>
              <a:t>……</a:t>
            </a:r>
            <a:endParaRPr lang="en-US" altLang="zh-CN" sz="1800" b="1" dirty="0">
              <a:solidFill>
                <a:srgbClr val="3333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6279073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11765" y="1223721"/>
            <a:ext cx="7704309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000000"/>
                </a:solidFill>
                <a:cs typeface="+mn-ea"/>
                <a:sym typeface="+mn-lt"/>
              </a:rPr>
              <a:t>2.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学习贵在自觉。要有笨鸟先飞的精神，自我加压；学习贵在坚持。要有锲而不舍的精神，持之以恒。</a:t>
            </a:r>
            <a:endParaRPr lang="en-US" altLang="zh-CN" sz="18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" name="矩形标注 3"/>
          <p:cNvSpPr/>
          <p:nvPr/>
        </p:nvSpPr>
        <p:spPr>
          <a:xfrm>
            <a:off x="925492" y="2147978"/>
            <a:ext cx="6398419" cy="1289447"/>
          </a:xfrm>
          <a:prstGeom prst="wedgeRectCallout">
            <a:avLst>
              <a:gd name="adj1" fmla="val 33910"/>
              <a:gd name="adj2" fmla="val -84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just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noProof="1">
                <a:solidFill>
                  <a:srgbClr val="000000"/>
                </a:solidFill>
                <a:cs typeface="+mn-ea"/>
                <a:sym typeface="+mn-lt"/>
              </a:rPr>
              <a:t>标点符号使用规范应该是：句号</a:t>
            </a:r>
            <a:r>
              <a:rPr lang="en-US" altLang="zh-CN" sz="1500" b="1" noProof="1">
                <a:solidFill>
                  <a:srgbClr val="000000"/>
                </a:solidFill>
                <a:cs typeface="+mn-ea"/>
                <a:sym typeface="+mn-lt"/>
              </a:rPr>
              <a:t>&gt;</a:t>
            </a:r>
            <a:r>
              <a:rPr lang="zh-CN" altLang="en-US" sz="1500" b="1" noProof="1">
                <a:solidFill>
                  <a:srgbClr val="000000"/>
                </a:solidFill>
                <a:cs typeface="+mn-ea"/>
                <a:sym typeface="+mn-lt"/>
              </a:rPr>
              <a:t>分号</a:t>
            </a:r>
            <a:r>
              <a:rPr lang="en-US" altLang="zh-CN" sz="1500" b="1" noProof="1">
                <a:solidFill>
                  <a:srgbClr val="000000"/>
                </a:solidFill>
                <a:cs typeface="+mn-ea"/>
                <a:sym typeface="+mn-lt"/>
              </a:rPr>
              <a:t>&gt;</a:t>
            </a:r>
            <a:r>
              <a:rPr lang="zh-CN" altLang="en-US" sz="1500" b="1" noProof="1">
                <a:solidFill>
                  <a:srgbClr val="000000"/>
                </a:solidFill>
                <a:cs typeface="+mn-ea"/>
                <a:sym typeface="+mn-lt"/>
              </a:rPr>
              <a:t>逗号</a:t>
            </a:r>
            <a:r>
              <a:rPr lang="en-US" altLang="zh-CN" sz="1500" b="1" noProof="1">
                <a:solidFill>
                  <a:srgbClr val="000000"/>
                </a:solidFill>
                <a:cs typeface="+mn-ea"/>
                <a:sym typeface="+mn-lt"/>
              </a:rPr>
              <a:t>&gt;</a:t>
            </a:r>
            <a:r>
              <a:rPr lang="zh-CN" altLang="en-US" sz="1500" b="1" noProof="1">
                <a:solidFill>
                  <a:srgbClr val="000000"/>
                </a:solidFill>
                <a:cs typeface="+mn-ea"/>
                <a:sym typeface="+mn-lt"/>
              </a:rPr>
              <a:t>顿号，例句中已用了句号，又误用分号，使得标点混乱，应将前面的两个句号改为逗号。</a:t>
            </a:r>
            <a:endParaRPr lang="zh-CN" altLang="en-US" sz="1500" noProof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749279" y="3700329"/>
            <a:ext cx="7515046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3333FF"/>
                </a:solidFill>
                <a:cs typeface="+mn-ea"/>
                <a:sym typeface="+mn-lt"/>
              </a:rPr>
              <a:t>正确：学习贵在自觉，要有笨鸟先飞的精神，自我加压；学习贵在坚持，要有锲而不舍的精神，持之以恒。</a:t>
            </a:r>
            <a:endParaRPr lang="zh-CN" altLang="en-US" sz="1800" b="1" dirty="0">
              <a:solidFill>
                <a:srgbClr val="3333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过故人庄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1590057" y="2434783"/>
            <a:ext cx="2509341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500" b="1" dirty="0">
                <a:solidFill>
                  <a:srgbClr val="000000"/>
                </a:solidFill>
                <a:cs typeface="+mn-ea"/>
                <a:sym typeface="+mn-lt"/>
              </a:rPr>
              <a:t>过故人庄</a:t>
            </a:r>
            <a:endParaRPr lang="zh-CN" altLang="en-US" sz="45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650779" y="3171781"/>
            <a:ext cx="227369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（唐）孟浩然</a:t>
            </a:r>
            <a:endParaRPr lang="zh-CN" altLang="en-US" sz="2700" b="1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09051" y="1612222"/>
            <a:ext cx="2187137" cy="2937013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过故人庄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1801190" y="1704975"/>
            <a:ext cx="5575697" cy="283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0" b="1" dirty="0">
                <a:solidFill>
                  <a:srgbClr val="000000"/>
                </a:solidFill>
                <a:cs typeface="+mn-ea"/>
                <a:sym typeface="+mn-lt"/>
              </a:rPr>
              <a:t>故人</a:t>
            </a:r>
            <a:r>
              <a:rPr lang="zh-CN" altLang="en-US" sz="3000" b="1" dirty="0">
                <a:solidFill>
                  <a:srgbClr val="3333FF"/>
                </a:solidFill>
                <a:cs typeface="+mn-ea"/>
                <a:sym typeface="+mn-lt"/>
              </a:rPr>
              <a:t>具</a:t>
            </a:r>
            <a:r>
              <a:rPr lang="zh-CN" altLang="en-US" sz="3000" b="1" dirty="0">
                <a:solidFill>
                  <a:srgbClr val="000000"/>
                </a:solidFill>
                <a:cs typeface="+mn-ea"/>
                <a:sym typeface="+mn-lt"/>
              </a:rPr>
              <a:t>鸡黍，邀我</a:t>
            </a:r>
            <a:r>
              <a:rPr lang="zh-CN" altLang="en-US" sz="3000" b="1" dirty="0">
                <a:solidFill>
                  <a:srgbClr val="3333FF"/>
                </a:solidFill>
                <a:cs typeface="+mn-ea"/>
                <a:sym typeface="+mn-lt"/>
              </a:rPr>
              <a:t>至</a:t>
            </a:r>
            <a:r>
              <a:rPr lang="zh-CN" altLang="en-US" sz="3000" b="1" dirty="0">
                <a:solidFill>
                  <a:srgbClr val="000000"/>
                </a:solidFill>
                <a:cs typeface="+mn-ea"/>
                <a:sym typeface="+mn-lt"/>
              </a:rPr>
              <a:t>田家。</a:t>
            </a:r>
            <a:endParaRPr lang="zh-CN" altLang="en-US" sz="30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0" b="1" dirty="0">
                <a:solidFill>
                  <a:srgbClr val="000000"/>
                </a:solidFill>
                <a:cs typeface="+mn-ea"/>
                <a:sym typeface="+mn-lt"/>
              </a:rPr>
              <a:t>绿树村边</a:t>
            </a:r>
            <a:r>
              <a:rPr lang="zh-CN" altLang="en-US" sz="3000" b="1" dirty="0">
                <a:solidFill>
                  <a:srgbClr val="3333FF"/>
                </a:solidFill>
                <a:cs typeface="+mn-ea"/>
                <a:sym typeface="+mn-lt"/>
              </a:rPr>
              <a:t>合</a:t>
            </a:r>
            <a:r>
              <a:rPr lang="zh-CN" altLang="en-US" sz="3000" b="1" dirty="0">
                <a:solidFill>
                  <a:srgbClr val="000000"/>
                </a:solidFill>
                <a:cs typeface="+mn-ea"/>
                <a:sym typeface="+mn-lt"/>
              </a:rPr>
              <a:t>，青山</a:t>
            </a:r>
            <a:r>
              <a:rPr lang="zh-CN" altLang="en-US" sz="3000" b="1" dirty="0">
                <a:solidFill>
                  <a:srgbClr val="3333FF"/>
                </a:solidFill>
                <a:cs typeface="+mn-ea"/>
                <a:sym typeface="+mn-lt"/>
              </a:rPr>
              <a:t>郭</a:t>
            </a:r>
            <a:r>
              <a:rPr lang="zh-CN" altLang="en-US" sz="3000" b="1" dirty="0">
                <a:solidFill>
                  <a:srgbClr val="000000"/>
                </a:solidFill>
                <a:cs typeface="+mn-ea"/>
                <a:sym typeface="+mn-lt"/>
              </a:rPr>
              <a:t>外斜。</a:t>
            </a:r>
            <a:endParaRPr lang="zh-CN" altLang="en-US" sz="30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0" b="1" dirty="0">
                <a:solidFill>
                  <a:srgbClr val="000000"/>
                </a:solidFill>
                <a:cs typeface="+mn-ea"/>
                <a:sym typeface="+mn-lt"/>
              </a:rPr>
              <a:t>开</a:t>
            </a:r>
            <a:r>
              <a:rPr lang="zh-CN" altLang="en-US" sz="3000" b="1" dirty="0">
                <a:solidFill>
                  <a:srgbClr val="3333FF"/>
                </a:solidFill>
                <a:cs typeface="+mn-ea"/>
                <a:sym typeface="+mn-lt"/>
              </a:rPr>
              <a:t>轩</a:t>
            </a:r>
            <a:r>
              <a:rPr lang="zh-CN" altLang="en-US" sz="3000" b="1" dirty="0">
                <a:solidFill>
                  <a:srgbClr val="0D0D0D"/>
                </a:solidFill>
                <a:cs typeface="+mn-ea"/>
                <a:sym typeface="+mn-lt"/>
              </a:rPr>
              <a:t>面</a:t>
            </a:r>
            <a:r>
              <a:rPr lang="zh-CN" altLang="en-US" sz="3000" b="1" dirty="0">
                <a:solidFill>
                  <a:srgbClr val="000000"/>
                </a:solidFill>
                <a:cs typeface="+mn-ea"/>
                <a:sym typeface="+mn-lt"/>
              </a:rPr>
              <a:t>场圃，</a:t>
            </a:r>
            <a:r>
              <a:rPr lang="zh-CN" altLang="en-US" sz="3000" b="1" dirty="0">
                <a:solidFill>
                  <a:srgbClr val="3333FF"/>
                </a:solidFill>
                <a:cs typeface="+mn-ea"/>
                <a:sym typeface="+mn-lt"/>
              </a:rPr>
              <a:t>把酒</a:t>
            </a:r>
            <a:r>
              <a:rPr lang="zh-CN" altLang="en-US" sz="3000" b="1" dirty="0">
                <a:solidFill>
                  <a:srgbClr val="000000"/>
                </a:solidFill>
                <a:cs typeface="+mn-ea"/>
                <a:sym typeface="+mn-lt"/>
              </a:rPr>
              <a:t>话</a:t>
            </a:r>
            <a:r>
              <a:rPr lang="zh-CN" altLang="en-US" sz="3000" b="1" dirty="0">
                <a:solidFill>
                  <a:srgbClr val="3333FF"/>
                </a:solidFill>
                <a:cs typeface="+mn-ea"/>
                <a:sym typeface="+mn-lt"/>
              </a:rPr>
              <a:t>桑麻</a:t>
            </a:r>
            <a:r>
              <a:rPr lang="zh-CN" altLang="en-US" sz="3000" b="1" dirty="0">
                <a:solidFill>
                  <a:srgbClr val="000000"/>
                </a:solidFill>
                <a:cs typeface="+mn-ea"/>
                <a:sym typeface="+mn-lt"/>
              </a:rPr>
              <a:t>。</a:t>
            </a:r>
            <a:endParaRPr lang="zh-CN" altLang="en-US" sz="30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0" b="1" dirty="0">
                <a:solidFill>
                  <a:srgbClr val="000000"/>
                </a:solidFill>
                <a:cs typeface="+mn-ea"/>
                <a:sym typeface="+mn-lt"/>
              </a:rPr>
              <a:t>待到重阳日，</a:t>
            </a:r>
            <a:r>
              <a:rPr lang="zh-CN" altLang="en-US" sz="3000" b="1" dirty="0">
                <a:solidFill>
                  <a:srgbClr val="3333FF"/>
                </a:solidFill>
                <a:cs typeface="+mn-ea"/>
                <a:sym typeface="+mn-lt"/>
              </a:rPr>
              <a:t>还</a:t>
            </a:r>
            <a:r>
              <a:rPr lang="zh-CN" altLang="en-US" sz="3000" b="1" dirty="0">
                <a:solidFill>
                  <a:srgbClr val="000000"/>
                </a:solidFill>
                <a:cs typeface="+mn-ea"/>
                <a:sym typeface="+mn-lt"/>
              </a:rPr>
              <a:t>来</a:t>
            </a:r>
            <a:r>
              <a:rPr lang="zh-CN" altLang="en-US" sz="3000" b="1" dirty="0">
                <a:solidFill>
                  <a:srgbClr val="3333FF"/>
                </a:solidFill>
                <a:cs typeface="+mn-ea"/>
                <a:sym typeface="+mn-lt"/>
              </a:rPr>
              <a:t>就菊花</a:t>
            </a:r>
            <a:r>
              <a:rPr lang="zh-CN" altLang="en-US" sz="3000" b="1" dirty="0">
                <a:solidFill>
                  <a:srgbClr val="000000"/>
                </a:solidFill>
                <a:cs typeface="+mn-ea"/>
                <a:sym typeface="+mn-lt"/>
              </a:rPr>
              <a:t>。</a:t>
            </a:r>
            <a:endParaRPr lang="zh-CN" altLang="en-US" sz="15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3321618" y="827588"/>
            <a:ext cx="1984772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0" b="1" dirty="0">
                <a:solidFill>
                  <a:srgbClr val="3333FF"/>
                </a:solidFill>
                <a:cs typeface="+mn-ea"/>
                <a:sym typeface="+mn-lt"/>
              </a:rPr>
              <a:t>过</a:t>
            </a:r>
            <a:r>
              <a:rPr lang="zh-CN" altLang="en-US" sz="3000" b="1" dirty="0">
                <a:solidFill>
                  <a:srgbClr val="000000"/>
                </a:solidFill>
                <a:cs typeface="+mn-ea"/>
                <a:sym typeface="+mn-lt"/>
              </a:rPr>
              <a:t>故人</a:t>
            </a:r>
            <a:r>
              <a:rPr lang="zh-CN" altLang="en-US" sz="3000" b="1" dirty="0">
                <a:solidFill>
                  <a:srgbClr val="3333FF"/>
                </a:solidFill>
                <a:cs typeface="+mn-ea"/>
                <a:sym typeface="+mn-lt"/>
              </a:rPr>
              <a:t>庄</a:t>
            </a:r>
            <a:endParaRPr lang="zh-CN" altLang="en-US" sz="15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2" name="圆角矩形标注 4"/>
          <p:cNvSpPr/>
          <p:nvPr/>
        </p:nvSpPr>
        <p:spPr>
          <a:xfrm>
            <a:off x="2239340" y="1524000"/>
            <a:ext cx="1331119" cy="371475"/>
          </a:xfrm>
          <a:prstGeom prst="wedgeRoundRectCallout">
            <a:avLst>
              <a:gd name="adj1" fmla="val 41066"/>
              <a:gd name="adj2" fmla="val -91089"/>
              <a:gd name="adj3" fmla="val 16667"/>
            </a:avLst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noProof="1">
                <a:solidFill>
                  <a:srgbClr val="FF0000"/>
                </a:solidFill>
                <a:cs typeface="+mn-ea"/>
                <a:sym typeface="+mn-lt"/>
              </a:rPr>
              <a:t>拜访</a:t>
            </a:r>
            <a:endParaRPr lang="zh-CN" altLang="en-US" sz="1500" b="1" noProof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3" name="圆角矩形标注 6"/>
          <p:cNvSpPr/>
          <p:nvPr/>
        </p:nvSpPr>
        <p:spPr>
          <a:xfrm>
            <a:off x="3819300" y="1524000"/>
            <a:ext cx="1134665" cy="371475"/>
          </a:xfrm>
          <a:prstGeom prst="wedgeRoundRectCallout">
            <a:avLst>
              <a:gd name="adj1" fmla="val -2015"/>
              <a:gd name="adj2" fmla="val -86181"/>
              <a:gd name="adj3" fmla="val 16667"/>
            </a:avLst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noProof="1">
                <a:solidFill>
                  <a:srgbClr val="FF0000"/>
                </a:solidFill>
                <a:cs typeface="+mn-ea"/>
                <a:sym typeface="+mn-lt"/>
              </a:rPr>
              <a:t>老朋友</a:t>
            </a:r>
            <a:endParaRPr lang="zh-CN" altLang="en-US" sz="1500" b="1" noProof="1">
              <a:solidFill>
                <a:srgbClr val="FF0000"/>
              </a:solidFill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907406" y="1358503"/>
            <a:ext cx="80962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圆角矩形标注 10"/>
          <p:cNvSpPr/>
          <p:nvPr/>
        </p:nvSpPr>
        <p:spPr>
          <a:xfrm>
            <a:off x="5095649" y="1524000"/>
            <a:ext cx="971550" cy="371475"/>
          </a:xfrm>
          <a:prstGeom prst="wedgeRoundRectCallout">
            <a:avLst>
              <a:gd name="adj1" fmla="val -46107"/>
              <a:gd name="adj2" fmla="val -95707"/>
              <a:gd name="adj3" fmla="val 16667"/>
            </a:avLst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noProof="1">
                <a:solidFill>
                  <a:srgbClr val="FF0000"/>
                </a:solidFill>
                <a:cs typeface="+mn-ea"/>
                <a:sym typeface="+mn-lt"/>
              </a:rPr>
              <a:t>村庄</a:t>
            </a:r>
            <a:endParaRPr lang="zh-CN" altLang="en-US" sz="1500" b="1" noProof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642195" y="2273167"/>
            <a:ext cx="1230145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准备、置办  </a:t>
            </a:r>
            <a:endParaRPr lang="zh-CN" altLang="en-US" sz="15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5026648" y="2296040"/>
            <a:ext cx="404813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到</a:t>
            </a:r>
            <a:endParaRPr lang="zh-CN" altLang="en-US" sz="15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3308188" y="3008340"/>
            <a:ext cx="585737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环绕 </a:t>
            </a:r>
            <a:endParaRPr lang="zh-CN" altLang="en-US" sz="15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4953965" y="3021454"/>
            <a:ext cx="532838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外墙</a:t>
            </a:r>
            <a:endParaRPr lang="zh-CN" altLang="en-US" sz="15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2199335" y="3705901"/>
            <a:ext cx="638636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窗户  </a:t>
            </a:r>
            <a:endParaRPr lang="zh-CN" altLang="en-US" sz="15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4372030" y="3705901"/>
            <a:ext cx="532838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饮酒</a:t>
            </a:r>
            <a:endParaRPr lang="zh-CN" altLang="en-US" sz="15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5581425" y="3705901"/>
            <a:ext cx="532838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庄稼</a:t>
            </a:r>
            <a:endParaRPr lang="zh-CN" altLang="en-US" sz="15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4236331" y="4337932"/>
            <a:ext cx="335669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>
                <a:solidFill>
                  <a:srgbClr val="FF0000"/>
                </a:solidFill>
                <a:cs typeface="+mn-ea"/>
                <a:sym typeface="+mn-lt"/>
              </a:rPr>
              <a:t>再</a:t>
            </a:r>
            <a:endParaRPr lang="zh-CN" altLang="en-US" sz="15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4886413" y="4337932"/>
            <a:ext cx="2360261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饮菊花酒</a:t>
            </a:r>
            <a:r>
              <a:rPr lang="en-US" altLang="zh-CN" sz="1500" b="1" dirty="0">
                <a:solidFill>
                  <a:srgbClr val="FF0000"/>
                </a:solidFill>
                <a:cs typeface="+mn-ea"/>
                <a:sym typeface="+mn-lt"/>
              </a:rPr>
              <a:t>,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也是赏菊的意思</a:t>
            </a:r>
            <a:endParaRPr lang="zh-CN" altLang="en-US" sz="15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2" grpId="1" animBg="1"/>
      <p:bldP spid="13" grpId="0" bldLvl="0" animBg="1"/>
      <p:bldP spid="13" grpId="1" animBg="1"/>
      <p:bldP spid="15" grpId="0" bldLvl="0" animBg="1"/>
      <p:bldP spid="21" grpId="0"/>
      <p:bldP spid="21" grpId="1"/>
      <p:bldP spid="23" grpId="0"/>
      <p:bldP spid="23" grpId="1"/>
      <p:bldP spid="24" grpId="0"/>
      <p:bldP spid="2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过故人庄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25549" y="1498715"/>
            <a:ext cx="2621551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000000"/>
                </a:solidFill>
                <a:cs typeface="+mn-ea"/>
                <a:sym typeface="+mn-lt"/>
              </a:rPr>
              <a:t>1.</a:t>
            </a:r>
            <a:r>
              <a:rPr lang="zh-CN" altLang="en-US">
                <a:solidFill>
                  <a:srgbClr val="000000"/>
                </a:solidFill>
                <a:cs typeface="+mn-ea"/>
                <a:sym typeface="+mn-lt"/>
              </a:rPr>
              <a:t>诗人和故人有着怎样的友谊？</a:t>
            </a:r>
            <a:endParaRPr lang="zh-CN" altLang="en-US" sz="8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410133" y="1806884"/>
            <a:ext cx="1395254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>
                <a:solidFill>
                  <a:srgbClr val="3333FF"/>
                </a:solidFill>
                <a:cs typeface="+mn-ea"/>
                <a:sym typeface="+mn-lt"/>
              </a:rPr>
              <a:t>（深情厚谊。）</a:t>
            </a:r>
            <a:endParaRPr lang="zh-CN" altLang="en-US" b="1">
              <a:solidFill>
                <a:srgbClr val="3333FF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410133" y="2423222"/>
            <a:ext cx="265200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>
                <a:solidFill>
                  <a:srgbClr val="3333FF"/>
                </a:solidFill>
                <a:cs typeface="+mn-ea"/>
                <a:sym typeface="+mn-lt"/>
              </a:rPr>
              <a:t>（待到重阳日，还来就菊花。）</a:t>
            </a:r>
            <a:endParaRPr lang="zh-CN" altLang="en-US" b="1">
              <a:solidFill>
                <a:srgbClr val="3333FF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410133" y="3039559"/>
            <a:ext cx="265200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>
                <a:solidFill>
                  <a:srgbClr val="3333FF"/>
                </a:solidFill>
                <a:cs typeface="+mn-ea"/>
                <a:sym typeface="+mn-lt"/>
              </a:rPr>
              <a:t>（绿树村边合，青山郭外斜。）</a:t>
            </a:r>
            <a:endParaRPr lang="zh-CN" altLang="en-US" b="1">
              <a:solidFill>
                <a:srgbClr val="3333FF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410133" y="3655898"/>
            <a:ext cx="265200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>
                <a:solidFill>
                  <a:srgbClr val="3333FF"/>
                </a:solidFill>
                <a:cs typeface="+mn-ea"/>
                <a:sym typeface="+mn-lt"/>
              </a:rPr>
              <a:t>（开轩面场圃，把酒话桑麻。）</a:t>
            </a:r>
            <a:endParaRPr lang="zh-CN" altLang="en-US" b="1">
              <a:solidFill>
                <a:srgbClr val="3333FF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410133" y="4272236"/>
            <a:ext cx="1395254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>
                <a:solidFill>
                  <a:srgbClr val="3333FF"/>
                </a:solidFill>
                <a:cs typeface="+mn-ea"/>
                <a:sym typeface="+mn-lt"/>
              </a:rPr>
              <a:t>（意犹未尽。）</a:t>
            </a:r>
            <a:endParaRPr lang="zh-CN" altLang="en-US" b="1">
              <a:solidFill>
                <a:srgbClr val="3333FF"/>
              </a:solidFill>
              <a:cs typeface="+mn-ea"/>
              <a:sym typeface="+mn-lt"/>
            </a:endParaRP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925549" y="1167462"/>
            <a:ext cx="2307362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>
                <a:solidFill>
                  <a:srgbClr val="FF0000"/>
                </a:solidFill>
                <a:cs typeface="+mn-ea"/>
                <a:sym typeface="+mn-lt"/>
              </a:rPr>
              <a:t>听朗读，看图片，思考：</a:t>
            </a:r>
            <a:endParaRPr lang="zh-CN" altLang="en-US" sz="15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925549" y="2115053"/>
            <a:ext cx="3339697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000000"/>
                </a:solidFill>
                <a:cs typeface="+mn-ea"/>
                <a:sym typeface="+mn-lt"/>
              </a:rPr>
              <a:t>2.</a:t>
            </a:r>
            <a:r>
              <a:rPr lang="zh-CN" altLang="en-US">
                <a:solidFill>
                  <a:srgbClr val="000000"/>
                </a:solidFill>
                <a:cs typeface="+mn-ea"/>
                <a:sym typeface="+mn-lt"/>
              </a:rPr>
              <a:t>从哪里看出来的？请用诗中原句回答。</a:t>
            </a:r>
            <a:endParaRPr lang="zh-CN" altLang="en-US" sz="8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925549" y="2731391"/>
            <a:ext cx="2621551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000000"/>
                </a:solidFill>
                <a:cs typeface="+mn-ea"/>
                <a:sym typeface="+mn-lt"/>
              </a:rPr>
              <a:t>3.</a:t>
            </a:r>
            <a:r>
              <a:rPr lang="zh-CN" altLang="en-US">
                <a:solidFill>
                  <a:srgbClr val="000000"/>
                </a:solidFill>
                <a:cs typeface="+mn-ea"/>
                <a:sym typeface="+mn-lt"/>
              </a:rPr>
              <a:t>诗人在“庄”上看到了什么？</a:t>
            </a:r>
            <a:endParaRPr lang="zh-CN" altLang="en-US" sz="8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925549" y="3347729"/>
            <a:ext cx="2262479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000000"/>
                </a:solidFill>
                <a:cs typeface="+mn-ea"/>
                <a:sym typeface="+mn-lt"/>
              </a:rPr>
              <a:t>4.</a:t>
            </a:r>
            <a:r>
              <a:rPr lang="zh-CN" altLang="en-US">
                <a:solidFill>
                  <a:srgbClr val="000000"/>
                </a:solidFill>
                <a:cs typeface="+mn-ea"/>
                <a:sym typeface="+mn-lt"/>
              </a:rPr>
              <a:t>诗人和故人一起做什么？</a:t>
            </a:r>
            <a:endParaRPr lang="zh-CN" altLang="en-US" sz="8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925549" y="3964067"/>
            <a:ext cx="1903406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000000"/>
                </a:solidFill>
                <a:cs typeface="+mn-ea"/>
                <a:sym typeface="+mn-lt"/>
              </a:rPr>
              <a:t>5.</a:t>
            </a:r>
            <a:r>
              <a:rPr lang="zh-CN" altLang="en-US">
                <a:solidFill>
                  <a:srgbClr val="000000"/>
                </a:solidFill>
                <a:cs typeface="+mn-ea"/>
                <a:sym typeface="+mn-lt"/>
              </a:rPr>
              <a:t>他有着怎样的感触？</a:t>
            </a:r>
            <a:endParaRPr lang="zh-CN" altLang="en-US" sz="800">
              <a:solidFill>
                <a:srgbClr val="000000"/>
              </a:solidFill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09051" y="1612222"/>
            <a:ext cx="2187137" cy="2937013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5100418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试用自己的语言描述这首诗的景象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601892" y="2426494"/>
            <a:ext cx="3039665" cy="2377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83661" y="1452780"/>
            <a:ext cx="6166247" cy="851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老朋友准备好丰盛的饭菜，邀我到他家做客。村边绿树环绕，村子四周青山斜立（景色宜人）。</a:t>
            </a:r>
            <a:endParaRPr lang="zh-CN" altLang="en-US" sz="18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83661" y="2530404"/>
            <a:ext cx="4076700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打开窗子面对的就是菜园和打谷场，举起酒杯我们开怀畅饮，闲谈庄稼的情况。等到重阳节到来时，我还要再来饮酒赏菊。</a:t>
            </a:r>
            <a:endParaRPr lang="zh-CN" altLang="en-US" sz="18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5100418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读一读，背一背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863203" y="1343501"/>
            <a:ext cx="2324100" cy="2947988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noProof="1">
                <a:solidFill>
                  <a:srgbClr val="000000"/>
                </a:solidFill>
                <a:cs typeface="+mn-ea"/>
                <a:sym typeface="+mn-lt"/>
              </a:rPr>
              <a:t>春晓</a:t>
            </a:r>
            <a:endParaRPr lang="en-US" altLang="zh-CN" sz="2700" b="1" noProof="1">
              <a:solidFill>
                <a:srgbClr val="000000"/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noProof="1">
                <a:solidFill>
                  <a:srgbClr val="000000"/>
                </a:solidFill>
                <a:cs typeface="+mn-ea"/>
                <a:sym typeface="+mn-lt"/>
              </a:rPr>
              <a:t>孟浩然</a:t>
            </a:r>
            <a:endParaRPr lang="en-US" altLang="zh-CN" sz="2100" b="1" noProof="1">
              <a:solidFill>
                <a:srgbClr val="000000"/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noProof="1">
                <a:solidFill>
                  <a:srgbClr val="000000"/>
                </a:solidFill>
                <a:cs typeface="+mn-ea"/>
                <a:sym typeface="+mn-lt"/>
              </a:rPr>
              <a:t>春眠不觉晓，</a:t>
            </a:r>
            <a:endParaRPr lang="en-US" altLang="zh-CN" sz="2700" b="1" noProof="1">
              <a:solidFill>
                <a:srgbClr val="000000"/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noProof="1">
                <a:solidFill>
                  <a:srgbClr val="000000"/>
                </a:solidFill>
                <a:cs typeface="+mn-ea"/>
                <a:sym typeface="+mn-lt"/>
              </a:rPr>
              <a:t>处处闻啼鸟。</a:t>
            </a:r>
            <a:endParaRPr lang="en-US" altLang="zh-CN" sz="2700" b="1" noProof="1">
              <a:solidFill>
                <a:srgbClr val="000000"/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noProof="1">
                <a:solidFill>
                  <a:srgbClr val="000000"/>
                </a:solidFill>
                <a:cs typeface="+mn-ea"/>
                <a:sym typeface="+mn-lt"/>
              </a:rPr>
              <a:t>夜来风雨声，</a:t>
            </a:r>
            <a:endParaRPr lang="en-US" altLang="zh-CN" sz="2700" b="1" noProof="1">
              <a:solidFill>
                <a:srgbClr val="000000"/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noProof="1">
                <a:solidFill>
                  <a:srgbClr val="000000"/>
                </a:solidFill>
                <a:cs typeface="+mn-ea"/>
                <a:sym typeface="+mn-lt"/>
              </a:rPr>
              <a:t>花落知多少。</a:t>
            </a:r>
            <a:endParaRPr lang="zh-CN" altLang="en-US" sz="2700" b="1" noProof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3340894" y="1343501"/>
            <a:ext cx="4479131" cy="2947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000000"/>
                </a:solidFill>
                <a:cs typeface="+mn-ea"/>
                <a:sym typeface="+mn-lt"/>
              </a:rPr>
              <a:t>过故人庄</a:t>
            </a:r>
            <a:endParaRPr lang="en-US" altLang="zh-CN" sz="2700" b="1">
              <a:solidFill>
                <a:srgbClr val="000000"/>
              </a:solidFill>
              <a:cs typeface="+mn-ea"/>
              <a:sym typeface="+mn-lt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srgbClr val="000000"/>
                </a:solidFill>
                <a:cs typeface="+mn-ea"/>
                <a:sym typeface="+mn-lt"/>
              </a:rPr>
              <a:t>孟浩然</a:t>
            </a:r>
            <a:endParaRPr lang="en-US" altLang="zh-CN" sz="2100" b="1">
              <a:solidFill>
                <a:srgbClr val="000000"/>
              </a:solidFill>
              <a:cs typeface="+mn-ea"/>
              <a:sym typeface="+mn-lt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000000"/>
                </a:solidFill>
                <a:cs typeface="+mn-ea"/>
                <a:sym typeface="+mn-lt"/>
              </a:rPr>
              <a:t> 故人具鸡黍， 邀我至田家。</a:t>
            </a:r>
            <a:endParaRPr lang="en-US" altLang="zh-CN" sz="2700" b="1">
              <a:solidFill>
                <a:srgbClr val="000000"/>
              </a:solidFill>
              <a:cs typeface="+mn-ea"/>
              <a:sym typeface="+mn-lt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000000"/>
                </a:solidFill>
                <a:cs typeface="+mn-ea"/>
                <a:sym typeface="+mn-lt"/>
              </a:rPr>
              <a:t> 绿树村边合， 青山郭外斜。</a:t>
            </a:r>
            <a:endParaRPr lang="en-US" altLang="zh-CN" sz="2700" b="1">
              <a:solidFill>
                <a:srgbClr val="000000"/>
              </a:solidFill>
              <a:cs typeface="+mn-ea"/>
              <a:sym typeface="+mn-lt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000000"/>
                </a:solidFill>
                <a:cs typeface="+mn-ea"/>
                <a:sym typeface="+mn-lt"/>
              </a:rPr>
              <a:t> 开轩面场圃， 把酒话桑麻。</a:t>
            </a:r>
            <a:endParaRPr lang="en-US" altLang="zh-CN" sz="2700" b="1">
              <a:solidFill>
                <a:srgbClr val="000000"/>
              </a:solidFill>
              <a:cs typeface="+mn-ea"/>
              <a:sym typeface="+mn-lt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000000"/>
                </a:solidFill>
                <a:cs typeface="+mn-ea"/>
                <a:sym typeface="+mn-lt"/>
              </a:rPr>
              <a:t> 待到重阳日， 还来就菊花。</a:t>
            </a:r>
            <a:endParaRPr lang="zh-CN" altLang="en-US" sz="2700" b="1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5100418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读一读，背一背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2"/>
          <p:cNvSpPr txBox="1"/>
          <p:nvPr/>
        </p:nvSpPr>
        <p:spPr>
          <a:xfrm>
            <a:off x="1017985" y="1307545"/>
            <a:ext cx="2483644" cy="29479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noProof="1">
                <a:solidFill>
                  <a:srgbClr val="000000"/>
                </a:solidFill>
                <a:cs typeface="+mn-ea"/>
                <a:sym typeface="+mn-lt"/>
              </a:rPr>
              <a:t>宿建德江</a:t>
            </a:r>
            <a:endParaRPr lang="en-US" altLang="zh-CN" sz="2700" b="1" noProof="1">
              <a:solidFill>
                <a:srgbClr val="000000"/>
              </a:solidFill>
              <a:cs typeface="+mn-ea"/>
              <a:sym typeface="+mn-lt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noProof="1">
                <a:solidFill>
                  <a:srgbClr val="000000"/>
                </a:solidFill>
                <a:cs typeface="+mn-ea"/>
                <a:sym typeface="+mn-lt"/>
              </a:rPr>
              <a:t>孟浩然</a:t>
            </a:r>
            <a:endParaRPr lang="en-US" altLang="zh-CN" sz="2700" b="1" noProof="1">
              <a:solidFill>
                <a:srgbClr val="000000"/>
              </a:solidFill>
              <a:cs typeface="+mn-ea"/>
              <a:sym typeface="+mn-lt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noProof="1">
                <a:solidFill>
                  <a:srgbClr val="000000"/>
                </a:solidFill>
                <a:cs typeface="+mn-ea"/>
                <a:sym typeface="+mn-lt"/>
              </a:rPr>
              <a:t>移舟泊烟渚，</a:t>
            </a:r>
            <a:endParaRPr lang="zh-CN" altLang="en-US" sz="2700" b="1" noProof="1">
              <a:solidFill>
                <a:srgbClr val="000000"/>
              </a:solidFill>
              <a:cs typeface="+mn-ea"/>
              <a:sym typeface="+mn-lt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noProof="1">
                <a:solidFill>
                  <a:srgbClr val="000000"/>
                </a:solidFill>
                <a:cs typeface="+mn-ea"/>
                <a:sym typeface="+mn-lt"/>
              </a:rPr>
              <a:t>日暮客愁新。野旷天低树，</a:t>
            </a:r>
            <a:endParaRPr lang="zh-CN" altLang="en-US" sz="2700" b="1" noProof="1">
              <a:solidFill>
                <a:srgbClr val="000000"/>
              </a:solidFill>
              <a:cs typeface="+mn-ea"/>
              <a:sym typeface="+mn-lt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noProof="1">
                <a:solidFill>
                  <a:srgbClr val="000000"/>
                </a:solidFill>
                <a:cs typeface="+mn-ea"/>
                <a:sym typeface="+mn-lt"/>
              </a:rPr>
              <a:t>江清月近人。</a:t>
            </a:r>
            <a:r>
              <a:rPr lang="zh-CN" altLang="en-US" sz="2700" noProof="1">
                <a:solidFill>
                  <a:srgbClr val="000000"/>
                </a:solidFill>
                <a:cs typeface="+mn-ea"/>
                <a:sym typeface="+mn-lt"/>
              </a:rPr>
              <a:t>  </a:t>
            </a:r>
            <a:endParaRPr lang="en-US" altLang="zh-CN" sz="2700" noProof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3704035" y="1308736"/>
            <a:ext cx="4296965" cy="29467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000000"/>
                </a:solidFill>
                <a:cs typeface="+mn-ea"/>
                <a:sym typeface="+mn-lt"/>
              </a:rPr>
              <a:t>望洞庭湖赠张丞相</a:t>
            </a:r>
            <a:endParaRPr lang="en-US" altLang="zh-CN" sz="2700" b="1">
              <a:solidFill>
                <a:srgbClr val="000000"/>
              </a:solidFill>
              <a:cs typeface="+mn-ea"/>
              <a:sym typeface="+mn-lt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srgbClr val="000000"/>
                </a:solidFill>
                <a:cs typeface="+mn-ea"/>
                <a:sym typeface="+mn-lt"/>
              </a:rPr>
              <a:t>孟浩然</a:t>
            </a:r>
            <a:endParaRPr lang="en-US" altLang="zh-CN" sz="2100" b="1">
              <a:solidFill>
                <a:srgbClr val="000000"/>
              </a:solidFill>
              <a:cs typeface="+mn-ea"/>
              <a:sym typeface="+mn-lt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000000"/>
                </a:solidFill>
                <a:cs typeface="+mn-ea"/>
                <a:sym typeface="+mn-lt"/>
              </a:rPr>
              <a:t>八月湖水闰，涵虚混太清。</a:t>
            </a:r>
            <a:endParaRPr lang="en-US" altLang="zh-CN" sz="2700" b="1">
              <a:solidFill>
                <a:srgbClr val="000000"/>
              </a:solidFill>
              <a:cs typeface="+mn-ea"/>
              <a:sym typeface="+mn-lt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000000"/>
                </a:solidFill>
                <a:cs typeface="+mn-ea"/>
                <a:sym typeface="+mn-lt"/>
              </a:rPr>
              <a:t>气蒸云梦泽，波撼岳阳城。</a:t>
            </a:r>
            <a:endParaRPr lang="en-US" altLang="zh-CN" sz="2700" b="1">
              <a:solidFill>
                <a:srgbClr val="000000"/>
              </a:solidFill>
              <a:cs typeface="+mn-ea"/>
              <a:sym typeface="+mn-lt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000000"/>
                </a:solidFill>
                <a:cs typeface="+mn-ea"/>
                <a:sym typeface="+mn-lt"/>
              </a:rPr>
              <a:t>欲济无舟楫，端居耻圣明。</a:t>
            </a:r>
            <a:endParaRPr lang="en-US" altLang="zh-CN" sz="2700" b="1">
              <a:solidFill>
                <a:srgbClr val="000000"/>
              </a:solidFill>
              <a:cs typeface="+mn-ea"/>
              <a:sym typeface="+mn-lt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000000"/>
                </a:solidFill>
                <a:cs typeface="+mn-ea"/>
                <a:sym typeface="+mn-lt"/>
              </a:rPr>
              <a:t>坐观垂钓者，徒有羡鱼情。</a:t>
            </a:r>
            <a:endParaRPr lang="en-US" altLang="zh-CN" sz="2700" b="1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5100418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1094422" y="1807310"/>
            <a:ext cx="6624638" cy="1565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000000"/>
                </a:solidFill>
                <a:cs typeface="+mn-ea"/>
                <a:sym typeface="+mn-lt"/>
              </a:rPr>
              <a:t>    阅读文章，首先要读懂，把握文章的主要内容，体会文章的思想感情。在此基础上，还要能从所读的文章想开去。</a:t>
            </a:r>
            <a:endParaRPr lang="zh-CN" altLang="en-US" sz="27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5100418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78193" y="1419464"/>
            <a:ext cx="5666185" cy="424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dirty="0">
                <a:solidFill>
                  <a:srgbClr val="FF0000"/>
                </a:solidFill>
                <a:cs typeface="+mn-ea"/>
                <a:sym typeface="+mn-lt"/>
              </a:rPr>
              <a:t>1.</a:t>
            </a: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阅读的时候，要联系自己的生活经验想开去。</a:t>
            </a:r>
            <a:endParaRPr lang="zh-CN" altLang="en-US" sz="21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778192" y="2203847"/>
            <a:ext cx="7367588" cy="1647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比如，阅读《丁香结》，读懂这篇课文写了丁香花的颜色、样子和气味，就可以想象自己在生活中见到的其他植物，如桂花、梅花、栀子花，是什么颜色，有什么气味？</a:t>
            </a:r>
            <a:endParaRPr lang="zh-CN" altLang="en-US" sz="180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ags/tag1.xml><?xml version="1.0" encoding="utf-8"?>
<p:tagLst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  <p:tag name="commondata" val="eyJoZGlkIjoiN2YzNjBkOTgyNWQ1YTMxYzM3MzMwNWFiODNmOWIzYWMifQ=="/>
</p:tagLst>
</file>

<file path=ppt/theme/theme1.xml><?xml version="1.0" encoding="utf-8"?>
<a:theme xmlns:a="http://schemas.openxmlformats.org/drawingml/2006/main" name="办公资源网：www.bangongziyuan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yut1g3d5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2211</Words>
  <Application>WPS 演示</Application>
  <PresentationFormat>全屏显示(16:9)</PresentationFormat>
  <Paragraphs>207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Arial</vt:lpstr>
      <vt:lpstr>宋体</vt:lpstr>
      <vt:lpstr>Wingdings</vt:lpstr>
      <vt:lpstr>思源黑体 CN Light</vt:lpstr>
      <vt:lpstr>思源黑体 CN Bold</vt:lpstr>
      <vt:lpstr>FandolFang R</vt:lpstr>
      <vt:lpstr>微软雅黑</vt:lpstr>
      <vt:lpstr>Arial Unicode MS</vt:lpstr>
      <vt:lpstr>黑体</vt:lpstr>
      <vt:lpstr>办公资源网：www.bangongziyuan.com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3</cp:revision>
  <dcterms:created xsi:type="dcterms:W3CDTF">2020-11-17T07:19:00Z</dcterms:created>
  <dcterms:modified xsi:type="dcterms:W3CDTF">2023-10-26T03:04:46Z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DBC9F5BF1CBA485D804D19E38713F8DE_12</vt:lpwstr>
  </property>
</Properties>
</file>