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16" r:id="rId6"/>
    <p:sldId id="717" r:id="rId7"/>
    <p:sldId id="718" r:id="rId8"/>
    <p:sldId id="719" r:id="rId9"/>
    <p:sldId id="720" r:id="rId10"/>
    <p:sldId id="721" r:id="rId11"/>
    <p:sldId id="722" r:id="rId12"/>
    <p:sldId id="723" r:id="rId13"/>
    <p:sldId id="724" r:id="rId14"/>
    <p:sldId id="725" r:id="rId15"/>
    <p:sldId id="726" r:id="rId16"/>
    <p:sldId id="258" r:id="rId17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1"/>
    </p:embeddedFont>
    <p:embeddedFont>
      <p:font typeface="微软雅黑" panose="020B0503020204020204" charset="-122"/>
      <p:regular r:id="rId22"/>
    </p:embeddedFont>
  </p:embeddedFontLst>
  <p:custDataLst>
    <p:tags r:id="rId2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8" userDrawn="1">
          <p15:clr>
            <a:srgbClr val="A4A3A4"/>
          </p15:clr>
        </p15:guide>
        <p15:guide id="2" orient="horz" pos="2946" userDrawn="1">
          <p15:clr>
            <a:srgbClr val="A4A3A4"/>
          </p15:clr>
        </p15:guide>
        <p15:guide id="3" orient="horz" pos="2898" userDrawn="1">
          <p15:clr>
            <a:srgbClr val="A4A3A4"/>
          </p15:clr>
        </p15:guide>
        <p15:guide id="4" pos="295" userDrawn="1">
          <p15:clr>
            <a:srgbClr val="A4A3A4"/>
          </p15:clr>
        </p15:guide>
        <p15:guide id="5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844" autoAdjust="0"/>
  </p:normalViewPr>
  <p:slideViewPr>
    <p:cSldViewPr snapToGrid="0">
      <p:cViewPr>
        <p:scale>
          <a:sx n="140" d="100"/>
          <a:sy n="140" d="100"/>
        </p:scale>
        <p:origin x="-822" y="-330"/>
      </p:cViewPr>
      <p:guideLst>
        <p:guide orient="horz" pos="498"/>
        <p:guide orient="horz" pos="2946"/>
        <p:guide orient="horz" pos="2898"/>
        <p:guide pos="29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语文园地（二）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六年级上册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962501" y="1279684"/>
            <a:ext cx="5686493" cy="279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lnSpc>
                <a:spcPct val="3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◎注意行款整齐，布局合理。</a:t>
            </a:r>
            <a:endParaRPr lang="en-US" altLang="zh-CN" sz="21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3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◎书写要正确，不出现错别字和不规范的汉字。</a:t>
            </a:r>
            <a:endParaRPr lang="zh-CN" altLang="en-US" sz="21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3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◎养成自我检视的习惯，不断提高书写水平。</a:t>
            </a:r>
            <a:endParaRPr lang="zh-CN" altLang="en-US" sz="21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520667" y="1306831"/>
            <a:ext cx="2674622" cy="1591696"/>
          </a:xfrm>
          <a:prstGeom prst="ellipse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4286" y="1306831"/>
            <a:ext cx="2527140" cy="1527810"/>
          </a:xfrm>
          <a:prstGeom prst="round2Diag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03698" y="3206691"/>
            <a:ext cx="2799873" cy="1115577"/>
          </a:xfrm>
          <a:prstGeom prst="snip2Diag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37260" y="1340644"/>
            <a:ext cx="6705600" cy="1546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◎鞠躬尽瘁，死而后已。 </a:t>
            </a:r>
            <a:endParaRPr lang="en-US" altLang="zh-CN" sz="21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srgbClr val="000000"/>
                </a:solidFill>
                <a:cs typeface="+mn-ea"/>
                <a:sym typeface="+mn-lt"/>
              </a:rPr>
              <a:t>                 ——[</a:t>
            </a: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三国</a:t>
            </a:r>
            <a:r>
              <a:rPr lang="en-US" altLang="zh-CN" sz="2100" b="1" dirty="0">
                <a:solidFill>
                  <a:srgbClr val="000000"/>
                </a:solidFill>
                <a:cs typeface="+mn-ea"/>
                <a:sym typeface="+mn-lt"/>
              </a:rPr>
              <a:t>]</a:t>
            </a: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诸葛亮</a:t>
            </a:r>
            <a:endParaRPr lang="zh-CN" altLang="en-US" sz="21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25842" y="3552826"/>
            <a:ext cx="7740968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这句话的意思是表示忠心谨慎，竭尽全力效劳，一直到死为止。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板书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2283963" y="1371601"/>
            <a:ext cx="124457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交流平台</a:t>
            </a:r>
            <a:endParaRPr lang="zh-CN" altLang="en-US"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4735845" y="1371601"/>
            <a:ext cx="152108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词句段运用</a:t>
            </a:r>
            <a:endParaRPr lang="zh-CN" altLang="en-US"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1933920" y="2081213"/>
            <a:ext cx="124457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课文阅读</a:t>
            </a:r>
            <a:endParaRPr lang="zh-CN" altLang="en-US"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1938338" y="3546749"/>
            <a:ext cx="485775" cy="5393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182416" y="2860949"/>
            <a:ext cx="865584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noProof="1">
                <a:solidFill>
                  <a:srgbClr val="000000"/>
                </a:solidFill>
                <a:cs typeface="+mn-ea"/>
                <a:sym typeface="+mn-lt"/>
              </a:rPr>
              <a:t>点面结合</a:t>
            </a:r>
            <a:endParaRPr lang="zh-CN" altLang="en-US" sz="1200" b="1" noProof="1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2920605" y="3496743"/>
            <a:ext cx="411956" cy="5524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9"/>
          <p:cNvSpPr txBox="1">
            <a:spLocks noChangeArrowheads="1"/>
          </p:cNvSpPr>
          <p:nvPr/>
        </p:nvSpPr>
        <p:spPr bwMode="auto">
          <a:xfrm>
            <a:off x="1358847" y="4020619"/>
            <a:ext cx="124457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课外阅读</a:t>
            </a:r>
            <a:endParaRPr lang="zh-CN" altLang="en-US"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2783681" y="4049194"/>
            <a:ext cx="160972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000000"/>
                </a:solidFill>
                <a:cs typeface="+mn-ea"/>
                <a:sym typeface="+mn-lt"/>
              </a:rPr>
              <a:t>习作发现</a:t>
            </a:r>
            <a:endParaRPr lang="zh-CN" altLang="en-US"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618298" y="1854994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烘托气氛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381376" y="2316122"/>
            <a:ext cx="155971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突出重点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618298" y="2777250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加深印象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文本框 14"/>
          <p:cNvSpPr txBox="1">
            <a:spLocks noChangeArrowheads="1"/>
          </p:cNvSpPr>
          <p:nvPr/>
        </p:nvSpPr>
        <p:spPr bwMode="auto">
          <a:xfrm>
            <a:off x="3618298" y="3238378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激发情感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6268218" y="1914525"/>
            <a:ext cx="612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反复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文本框 16"/>
          <p:cNvSpPr txBox="1">
            <a:spLocks noChangeArrowheads="1"/>
          </p:cNvSpPr>
          <p:nvPr/>
        </p:nvSpPr>
        <p:spPr bwMode="auto">
          <a:xfrm>
            <a:off x="5937182" y="2790826"/>
            <a:ext cx="175432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写说不用</a:t>
            </a:r>
            <a:r>
              <a:rPr lang="en-US" altLang="zh-CN" sz="1800" b="1">
                <a:solidFill>
                  <a:srgbClr val="000000"/>
                </a:solidFill>
                <a:cs typeface="+mn-ea"/>
                <a:sym typeface="+mn-lt"/>
              </a:rPr>
              <a:t>“</a:t>
            </a: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说</a:t>
            </a:r>
            <a:r>
              <a:rPr lang="en-US" altLang="zh-CN" sz="1800" b="1">
                <a:solidFill>
                  <a:srgbClr val="000000"/>
                </a:solidFill>
                <a:cs typeface="+mn-ea"/>
                <a:sym typeface="+mn-lt"/>
              </a:rPr>
              <a:t>”</a:t>
            </a:r>
            <a:endParaRPr lang="en-US" altLang="zh-CN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自学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8926" y="1315081"/>
            <a:ext cx="1754326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自读课文回顾：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1871" y="2250561"/>
            <a:ext cx="6780259" cy="1647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读《狼牙山五壮士》和《开国大典》的场面描写。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）读《狼牙山五壮士》第二自然段。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）读《开国大典》中阅兵式的场面描写。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互学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04524" y="1085710"/>
            <a:ext cx="6780259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1.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对子交流：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本单元课文中运用了点面结合写法的部分，这样写有什么好处？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展示自己的课外阅读摘记卡。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84923" y="2966662"/>
            <a:ext cx="3019461" cy="145174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共学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91316" y="1423036"/>
            <a:ext cx="640223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en-US" sz="2400" b="1">
                <a:solidFill>
                  <a:srgbClr val="000000"/>
                </a:solidFill>
                <a:cs typeface="+mn-ea"/>
                <a:sym typeface="+mn-lt"/>
              </a:rPr>
              <a:t>小组内交流分享自己习作中写场面的内容。</a:t>
            </a:r>
            <a:endParaRPr lang="zh-CN" altLang="en-US" sz="24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91315" y="2094549"/>
            <a:ext cx="576984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全班交流运用了点面结合方法的范例。</a:t>
            </a:r>
            <a:endParaRPr lang="zh-CN" altLang="en-US" sz="24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91315" y="2919652"/>
            <a:ext cx="140326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烘托气氛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97494" y="2919652"/>
            <a:ext cx="155971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突出重点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91315" y="3713799"/>
            <a:ext cx="140326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加深印象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97493" y="3713799"/>
            <a:ext cx="201882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激发情感……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94195" y="2181225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小结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1006674" y="1358028"/>
            <a:ext cx="6688692" cy="143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运用点面结合的写法有利于我们把场面描写得更吸引人。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94195" y="2181225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92016" y="1165860"/>
            <a:ext cx="594537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读句子，注意加点的部分，说说这样写的好处。</a:t>
            </a:r>
            <a:endParaRPr lang="zh-CN" altLang="en-US" sz="21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01937" y="2906793"/>
            <a:ext cx="7162085" cy="126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◇起初是全场肃静，只听见炮声和乐曲声，只听见国旗和其他许多旗帜飘拂的声音。</a:t>
            </a:r>
            <a:endParaRPr lang="en-US" altLang="zh-CN" sz="21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椭圆 28676"/>
          <p:cNvSpPr>
            <a:spLocks noChangeArrowheads="1"/>
          </p:cNvSpPr>
          <p:nvPr/>
        </p:nvSpPr>
        <p:spPr bwMode="auto">
          <a:xfrm>
            <a:off x="3831195" y="3487811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tx1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椭圆 28676"/>
          <p:cNvSpPr>
            <a:spLocks noChangeArrowheads="1"/>
          </p:cNvSpPr>
          <p:nvPr/>
        </p:nvSpPr>
        <p:spPr bwMode="auto">
          <a:xfrm>
            <a:off x="4080035" y="3487811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tx1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椭圆 28676"/>
          <p:cNvSpPr>
            <a:spLocks noChangeArrowheads="1"/>
          </p:cNvSpPr>
          <p:nvPr/>
        </p:nvSpPr>
        <p:spPr bwMode="auto">
          <a:xfrm>
            <a:off x="4438413" y="3487811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tx1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椭圆 28676"/>
          <p:cNvSpPr>
            <a:spLocks noChangeArrowheads="1"/>
          </p:cNvSpPr>
          <p:nvPr/>
        </p:nvSpPr>
        <p:spPr bwMode="auto">
          <a:xfrm>
            <a:off x="6587363" y="3514600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hlink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椭圆 28676"/>
          <p:cNvSpPr>
            <a:spLocks noChangeArrowheads="1"/>
          </p:cNvSpPr>
          <p:nvPr/>
        </p:nvSpPr>
        <p:spPr bwMode="auto">
          <a:xfrm>
            <a:off x="6810009" y="3514600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hlink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椭圆 28676"/>
          <p:cNvSpPr>
            <a:spLocks noChangeArrowheads="1"/>
          </p:cNvSpPr>
          <p:nvPr/>
        </p:nvSpPr>
        <p:spPr bwMode="auto">
          <a:xfrm>
            <a:off x="7158863" y="3514600"/>
            <a:ext cx="54769" cy="53579"/>
          </a:xfrm>
          <a:prstGeom prst="ellipse">
            <a:avLst/>
          </a:prstGeom>
          <a:solidFill>
            <a:srgbClr val="F82704"/>
          </a:solidFill>
          <a:ln w="9525">
            <a:solidFill>
              <a:schemeClr val="hlink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1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174195" y="1788568"/>
            <a:ext cx="7047785" cy="9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◇起初是全场肃静，只听见炮声和乐曲声，国旗和其他许多旗帜飘拂的声音。</a:t>
            </a:r>
            <a:endParaRPr lang="en-US" altLang="zh-CN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976313" y="1411606"/>
            <a:ext cx="730472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写人物说话时， 可以不用“说”来表达。读句子，仿照着写一写。</a:t>
            </a:r>
            <a:endParaRPr lang="zh-CN" altLang="en-US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976312" y="1940719"/>
            <a:ext cx="6961823" cy="92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◇清明节前的一个晚上，我又漫步在广场上，忽然背后传来一声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赞叹</a:t>
            </a:r>
            <a:r>
              <a:rPr lang="en-US" altLang="zh-CN" sz="1500" b="1" dirty="0">
                <a:solidFill>
                  <a:srgbClr val="000000"/>
                </a:solidFill>
                <a:cs typeface="+mn-ea"/>
                <a:sym typeface="+mn-lt"/>
              </a:rPr>
              <a:t>:“</a:t>
            </a: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多好啊</a:t>
            </a:r>
            <a:r>
              <a:rPr lang="en-US" altLang="zh-CN" sz="1500" b="1" dirty="0">
                <a:solidFill>
                  <a:srgbClr val="000000"/>
                </a:solidFill>
                <a:cs typeface="+mn-ea"/>
                <a:sym typeface="+mn-lt"/>
              </a:rPr>
              <a:t>!”</a:t>
            </a: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。        </a:t>
            </a:r>
            <a:endParaRPr lang="zh-CN" altLang="en-US" sz="15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◇“我还有作业没完成，不能和你一起去玩了。”我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婉言谢绝</a:t>
            </a: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了伙伴的邀请。</a:t>
            </a:r>
            <a:endParaRPr lang="zh-CN" altLang="en-US" sz="15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179435" y="3549492"/>
            <a:ext cx="57221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赞叹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、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婉言谢绝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代替了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“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说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”</a:t>
            </a:r>
            <a:r>
              <a:rPr lang="zh-CN" altLang="zh-CN" sz="1800" b="1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zh-CN" sz="18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1174076" y="1318498"/>
            <a:ext cx="7075996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◇“既然这样，你以后再也不要来找我玩了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!”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话一出口，我就后悔了。 </a:t>
            </a:r>
            <a:endParaRPr lang="en-US" altLang="zh-CN" sz="18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◇妈妈俯下身子盯着我的眼睛，一脸焦急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:“</a:t>
            </a:r>
            <a:r>
              <a:rPr lang="zh-CN" altLang="en-US" sz="1800" b="1" dirty="0">
                <a:solidFill>
                  <a:srgbClr val="000000"/>
                </a:solidFill>
                <a:cs typeface="+mn-ea"/>
                <a:sym typeface="+mn-lt"/>
              </a:rPr>
              <a:t>你的眼睛怎么肿了</a:t>
            </a:r>
            <a:r>
              <a:rPr lang="en-US" altLang="zh-CN" sz="1800" b="1" dirty="0">
                <a:solidFill>
                  <a:srgbClr val="000000"/>
                </a:solidFill>
                <a:cs typeface="+mn-ea"/>
                <a:sym typeface="+mn-lt"/>
              </a:rPr>
              <a:t>?”</a:t>
            </a:r>
            <a:endParaRPr lang="zh-CN" altLang="en-US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1290208" y="3400902"/>
            <a:ext cx="5423297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也可以不用与“说“有关的词语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……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标题 1"/>
          <p:cNvSpPr txBox="1">
            <a:spLocks noChangeArrowheads="1"/>
          </p:cNvSpPr>
          <p:nvPr/>
        </p:nvSpPr>
        <p:spPr bwMode="auto">
          <a:xfrm>
            <a:off x="817245" y="1257924"/>
            <a:ext cx="61722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写说不用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说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”</a:t>
            </a:r>
            <a:endParaRPr lang="en-US" altLang="zh-CN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96580" y="1846972"/>
            <a:ext cx="26776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积累表示</a:t>
            </a:r>
            <a:r>
              <a:rPr lang="en-US" altLang="zh-CN" sz="1800" b="1">
                <a:solidFill>
                  <a:srgbClr val="000000"/>
                </a:solidFill>
                <a:cs typeface="+mn-ea"/>
                <a:sym typeface="+mn-lt"/>
              </a:rPr>
              <a:t>“</a:t>
            </a: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说</a:t>
            </a:r>
            <a:r>
              <a:rPr lang="en-US" altLang="zh-CN" sz="1800" b="1">
                <a:solidFill>
                  <a:srgbClr val="000000"/>
                </a:solidFill>
                <a:cs typeface="+mn-ea"/>
                <a:sym typeface="+mn-lt"/>
              </a:rPr>
              <a:t>”</a:t>
            </a:r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的词语：</a:t>
            </a:r>
            <a:endParaRPr lang="zh-CN" altLang="en-US" sz="18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67348" y="2703196"/>
            <a:ext cx="6809304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讲 说 喊 叫 呼 吟 读 问 答 训 斥 责 骂 吼 劝 告 评议 话 赞 论 述 夸 辩 叙 颂 曰 谈话 讲话 叙述 陈述 复述 申述 说明 声明 讲明 谈论 辩论 议论 讨论 商谈……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684.6992125984252,&quot;width&quot;:4082.9811023622046}"/>
</p:tagLst>
</file>

<file path=ppt/tags/tag2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xxpsvg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</Words>
  <Application>WPS 演示</Application>
  <PresentationFormat>全屏显示(16:9)</PresentationFormat>
  <Paragraphs>112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 Unicode MS</vt:lpstr>
      <vt:lpstr>黑体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2020-11-17T07:17:00Z</dcterms:created>
  <dcterms:modified xsi:type="dcterms:W3CDTF">2023-10-26T03:05:34Z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A59FC177C27D426F8EC5FAE5DFE948E8_12</vt:lpwstr>
  </property>
</Properties>
</file>