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15" r:id="rId6"/>
    <p:sldId id="716" r:id="rId7"/>
    <p:sldId id="717" r:id="rId8"/>
    <p:sldId id="718" r:id="rId9"/>
    <p:sldId id="719" r:id="rId10"/>
    <p:sldId id="720" r:id="rId11"/>
    <p:sldId id="721" r:id="rId12"/>
    <p:sldId id="722" r:id="rId13"/>
    <p:sldId id="723" r:id="rId14"/>
    <p:sldId id="724" r:id="rId15"/>
    <p:sldId id="258" r:id="rId16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0"/>
    </p:embeddedFont>
    <p:embeddedFont>
      <p:font typeface="微软雅黑" panose="020B0503020204020204" charset="-122"/>
      <p:regular r:id="rId21"/>
    </p:embeddedFont>
  </p:embeddedFontLst>
  <p:custDataLst>
    <p:tags r:id="rId2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6" userDrawn="1">
          <p15:clr>
            <a:srgbClr val="A4A3A4"/>
          </p15:clr>
        </p15:guide>
        <p15:guide id="2" orient="horz" pos="2946" userDrawn="1">
          <p15:clr>
            <a:srgbClr val="A4A3A4"/>
          </p15:clr>
        </p15:guide>
        <p15:guide id="3" orient="horz" pos="2898" userDrawn="1">
          <p15:clr>
            <a:srgbClr val="A4A3A4"/>
          </p15:clr>
        </p15:guide>
        <p15:guide id="4" pos="295" userDrawn="1">
          <p15:clr>
            <a:srgbClr val="A4A3A4"/>
          </p15:clr>
        </p15:guide>
        <p15:guide id="5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844" autoAdjust="0"/>
  </p:normalViewPr>
  <p:slideViewPr>
    <p:cSldViewPr snapToGrid="0">
      <p:cViewPr varScale="1">
        <p:scale>
          <a:sx n="155" d="100"/>
          <a:sy n="155" d="100"/>
        </p:scale>
        <p:origin x="-372" y="-78"/>
      </p:cViewPr>
      <p:guideLst>
        <p:guide orient="horz" pos="446"/>
        <p:guide orient="horz" pos="2946"/>
        <p:guide orient="horz" pos="2898"/>
        <p:guide pos="29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1347674"/>
            <a:chOff x="894963" y="2284695"/>
            <a:chExt cx="6336886" cy="1796898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语文园地（六）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2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六年级上册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084706" y="1209041"/>
            <a:ext cx="5146675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五行：金、木、水、火、土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五谷：稻、麦、黍、菽、稷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五音：宫、商、角、徵、羽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五彩：黄、青、赤、白、黑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0132" y="3570922"/>
            <a:ext cx="7043737" cy="7270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 algn="ctr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66FF"/>
                </a:solidFill>
                <a:cs typeface="+mn-ea"/>
                <a:sym typeface="+mn-lt"/>
              </a:rPr>
              <a:t>本次积累的是中国文化常识中的内容。</a:t>
            </a:r>
            <a:endParaRPr lang="zh-CN" altLang="en-US" sz="2400" b="1" dirty="0">
              <a:solidFill>
                <a:srgbClr val="0066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00882" y="1433097"/>
            <a:ext cx="7742237" cy="12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5334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0066FF"/>
                </a:solidFill>
                <a:cs typeface="+mn-ea"/>
                <a:sym typeface="+mn-lt"/>
              </a:rPr>
              <a:t>五行：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金、木、水、火、土五种物质。</a:t>
            </a:r>
            <a:endParaRPr lang="en-US" altLang="zh-CN" sz="27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indent="5334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上古时期的五金指金、银、铜、铅、锡五色。</a:t>
            </a:r>
            <a:endParaRPr lang="zh-CN" altLang="en-US" sz="27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75970" y="1200803"/>
            <a:ext cx="7592060" cy="298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5334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0066FF"/>
                </a:solidFill>
                <a:cs typeface="+mn-ea"/>
                <a:sym typeface="+mn-lt"/>
              </a:rPr>
              <a:t>五谷：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稻、麦、黍、菽、稷五种谷物</a:t>
            </a: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en-US" altLang="zh-CN" sz="16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indent="5334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五谷”，古代有多种不同说法，最主要的有两种：一种指稻、麦、黍、菽、稷；另一种指麻、麦、黍、菽、稷。两者的区别是：前者有稻无麻，后者有麻无稻。古代经济文化中心在黄河流域，稻的主要产地在南方，而北方种稻有限，所以“五谷”中最初无稻。五谷文化举足轻重，可谓人类文明之起源。据权威资料显示，人类在数十万年前的石器上观察到高粱的痕迹，说明五谷孕育了人类十多万年。人类将野生杂草培育成五谷杂粮，这不能不说是人类史上的一个壮举，五谷孕育了人类文明。同时告诉世人，人类与五谷的不解情缘。</a:t>
            </a:r>
            <a:endParaRPr lang="zh-CN" altLang="en-US" sz="16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读一读，找规律。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08935" y="-14655"/>
            <a:ext cx="30607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C:\Users\Administrator\AppData\Roaming\Tencent\Users\541737432\QQ\WinTemp\RichOle\6XLODH5}BOFZ9JI}{V$SW~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5863" y="1611799"/>
            <a:ext cx="3092001" cy="233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39285" y="2571750"/>
            <a:ext cx="3998913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0850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我发现大家交流的是学习古诗的方法，运用它们，可以更好地理解古诗。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读古诗词的时候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遇到不理解的字词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可以借助注释理解。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有画面感的诗句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可以通过想象去体会。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(3)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多了解一些古代文化知识</a:t>
            </a:r>
            <a:r>
              <a:rPr lang="en-US" altLang="zh-CN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也有助于我们理解古诗词的意思。</a:t>
            </a:r>
            <a:endParaRPr lang="zh-CN" altLang="en-US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3"/>
          <p:cNvGrpSpPr/>
          <p:nvPr/>
        </p:nvGrpSpPr>
        <p:grpSpPr bwMode="auto">
          <a:xfrm>
            <a:off x="5120641" y="1467680"/>
            <a:ext cx="3035300" cy="819150"/>
            <a:chOff x="4522082" y="2933004"/>
            <a:chExt cx="5166393" cy="2469396"/>
          </a:xfrm>
        </p:grpSpPr>
        <p:sp>
          <p:nvSpPr>
            <p:cNvPr id="7" name="云形标注 12"/>
            <p:cNvSpPr/>
            <p:nvPr/>
          </p:nvSpPr>
          <p:spPr>
            <a:xfrm>
              <a:off x="4522082" y="2933004"/>
              <a:ext cx="5166393" cy="2469396"/>
            </a:xfrm>
            <a:prstGeom prst="cloudCallout">
              <a:avLst>
                <a:gd name="adj1" fmla="val -59639"/>
                <a:gd name="adj2" fmla="val 65913"/>
              </a:avLst>
            </a:prstGeom>
            <a:solidFill>
              <a:srgbClr val="DCE6F2"/>
            </a:solidFill>
            <a:ln w="9525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</p:spPr>
          <p:txBody>
            <a:bodyPr/>
            <a:lstStyle/>
            <a:p>
              <a:pPr indent="444500" algn="just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4807913" y="3367460"/>
              <a:ext cx="4766154" cy="1670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读了小朋友的话，</a:t>
              </a:r>
              <a:endPara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你发现了什么？</a:t>
              </a:r>
              <a:endPara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55650" y="1251705"/>
            <a:ext cx="7627938" cy="111133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 anchor="ctr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622300" defTabSz="4572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读下面诗句，运用你学到的方法读一读，试着说说诗句的意思。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942976" y="2406650"/>
            <a:ext cx="5908675" cy="55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一水护田将绿绕，两山排闼送青来。</a:t>
            </a:r>
            <a:endParaRPr lang="zh-CN" altLang="zh-CN" sz="2400" b="1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84226" y="3078164"/>
            <a:ext cx="7534275" cy="111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庭院外一条小河保护着农田，把绿色的田地环绕。两座青山像推开的两扇门送来一片翠绿。</a:t>
            </a:r>
            <a:endParaRPr lang="zh-CN" altLang="zh-CN" sz="24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圆角矩形标注 16"/>
          <p:cNvSpPr/>
          <p:nvPr/>
        </p:nvSpPr>
        <p:spPr>
          <a:xfrm>
            <a:off x="2027874" y="1370331"/>
            <a:ext cx="6273800" cy="414338"/>
          </a:xfrm>
          <a:prstGeom prst="wedgeRoundRectCallout">
            <a:avLst>
              <a:gd name="adj1" fmla="val -55815"/>
              <a:gd name="adj2" fmla="val 476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小朋友，你还积累了哪些学习古诗的好方法？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811" y="3164206"/>
            <a:ext cx="890588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849" y="1483044"/>
            <a:ext cx="1112837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773874" y="2119630"/>
            <a:ext cx="6685278" cy="23955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 indent="54165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平时学习中，我也有一些学习古诗的好方法，比如：联系生活实际理解诗句；有意识地把一些古诗分分类；查一查常被引到古诗中的典故，了解一些历史故事、古代传说等；了解一些古诗词常用的修辞手法等。还有的诗句让我想起了相关内容，有了一些想法，我就用铅笔在旁边做批注。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圆角矩形标注 16"/>
          <p:cNvSpPr/>
          <p:nvPr/>
        </p:nvSpPr>
        <p:spPr>
          <a:xfrm>
            <a:off x="2088834" y="1377951"/>
            <a:ext cx="6273800" cy="414338"/>
          </a:xfrm>
          <a:prstGeom prst="wedgeRoundRectCallout">
            <a:avLst>
              <a:gd name="adj1" fmla="val -55815"/>
              <a:gd name="adj2" fmla="val 476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小朋友，你还积累了哪些学习古诗的好方法？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6771" y="3171826"/>
            <a:ext cx="890588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809" y="1490664"/>
            <a:ext cx="1112837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15796" y="2359342"/>
            <a:ext cx="6482396" cy="19837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indent="541655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比如：“天街小雨润如酥，草色遥看近却无。”诗句出自唐代诗人韩愈的《早春呈水部张十八员外》</a:t>
            </a:r>
            <a:r>
              <a:rPr lang="en-US" altLang="zh-CN" sz="1500" b="1" dirty="0">
                <a:solidFill>
                  <a:srgbClr val="C00000"/>
                </a:solidFill>
                <a:cs typeface="+mn-ea"/>
                <a:sym typeface="+mn-lt"/>
              </a:rPr>
              <a:t>(</a:t>
            </a:r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其一</a:t>
            </a:r>
            <a:r>
              <a:rPr lang="en-US" altLang="zh-CN" sz="1500" b="1" dirty="0">
                <a:solidFill>
                  <a:srgbClr val="C00000"/>
                </a:solidFill>
                <a:cs typeface="+mn-ea"/>
                <a:sym typeface="+mn-lt"/>
              </a:rPr>
              <a:t>)</a:t>
            </a:r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，描写和赞美早春美景。当读完第一行对初春小雨的描写时，关于雨的诗句“好雨知时节，当春乃发生。随风潜入夜，润物细无声”立刻在脑海中跳出，我赶紧在旁边用铅笔写下“《春夜喜雨》杜甫”；反复读了几遍，联系生活实际，我明白了，第二行是写的春草刚刚发芽时，若有若无，稀疏，矮小的。于是我就查找相似语句积累下来，如王维的“青霭入看无”、“山色有无中”。同类诗句进行拓展，我的积累量大增。 </a:t>
            </a:r>
            <a:endParaRPr lang="zh-CN" altLang="en-US" sz="15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语句段运用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4"/>
          <p:cNvSpPr>
            <a:spLocks noChangeArrowheads="1"/>
          </p:cNvSpPr>
          <p:nvPr/>
        </p:nvSpPr>
        <p:spPr bwMode="auto">
          <a:xfrm>
            <a:off x="958215" y="1804645"/>
            <a:ext cx="7791450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为了生活环境更舒适，人们在城市里种植了大量的花草树木。郁郁葱葱的树木花草是城市的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绿色卫士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，人们把它们比作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城市之肺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，是十分形象和确切的。因为这些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绿色卫士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，不仅能吸收空气中过剩的二氧化碳，调节城市空气，而且能降低灰尘污染</a:t>
            </a:r>
            <a:r>
              <a:rPr lang="en-US" altLang="zh-CN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叶子表面的绒毛和黏液能吸附飘尘，阻止灰尘微粒蔓延。</a:t>
            </a:r>
            <a:endParaRPr lang="zh-CN" altLang="en-US" sz="15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圆角矩形标注 11"/>
          <p:cNvSpPr/>
          <p:nvPr/>
        </p:nvSpPr>
        <p:spPr>
          <a:xfrm>
            <a:off x="683579" y="3424436"/>
            <a:ext cx="1658937" cy="942975"/>
          </a:xfrm>
          <a:prstGeom prst="wedgeRoundRectCallout">
            <a:avLst>
              <a:gd name="adj1" fmla="val 52103"/>
              <a:gd name="adj2" fmla="val -9151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读一读，你发现了什么？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42516" y="3219450"/>
            <a:ext cx="6321425" cy="19240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 indent="44894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仔细读一读这段话，很快就发现，花草树木是这段话的核心。围绕花草树木，分别将它们比作“绿色卫士”“城市之肺”，作者要表达的观点就十分清楚了；花草树木对美化人们的生活环境发挥着巨大的作用。</a:t>
            </a:r>
            <a:endParaRPr lang="zh-CN" altLang="en-US" sz="15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10" name="组合 14"/>
          <p:cNvGrpSpPr/>
          <p:nvPr/>
        </p:nvGrpSpPr>
        <p:grpSpPr bwMode="auto">
          <a:xfrm>
            <a:off x="796290" y="1213803"/>
            <a:ext cx="8047038" cy="450904"/>
            <a:chOff x="793282" y="921694"/>
            <a:chExt cx="8047031" cy="451582"/>
          </a:xfrm>
        </p:grpSpPr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1211548" y="921694"/>
              <a:ext cx="762876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读一读，说说下面这段话表达了怎样的观点。</a:t>
              </a:r>
              <a:endParaRPr lang="zh-CN" altLang="en-US" sz="18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3282" y="955518"/>
              <a:ext cx="403252" cy="417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语句段运用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99453" y="1671637"/>
            <a:ext cx="7967662" cy="75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536575"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读一读下面这段话，抓住关键句，把握主要观点，说说这段话表达了怎样的观点。</a:t>
            </a:r>
            <a:endParaRPr lang="zh-CN" altLang="en-US" sz="18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699453" y="2411016"/>
            <a:ext cx="8029575" cy="150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536575" defTabSz="45720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次性饭盒是发泡塑料餐具，所盛食物如果超过六十五度，会析出本身带有的毒素，侵入到食物之中，就像塑料袋不能遇高温一样，而且要是加工过程中工艺控制不好，毒害将会更大，用这样的饭盒吃饭就相当于慢性服毒，虽然毒性微弱，但长期使用，还是会对肝脏、肾脏造成伤害。</a:t>
            </a:r>
            <a:endParaRPr lang="zh-CN" altLang="en-US" sz="18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08076" y="4134168"/>
            <a:ext cx="298062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使用一次性饭盒有害健康。</a:t>
            </a:r>
            <a:endParaRPr lang="zh-CN" altLang="en-US" sz="18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28334" y="1207822"/>
            <a:ext cx="30067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zh-CN" altLang="en-US" sz="2400" b="1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400" b="1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语句段运用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60252" y="2500629"/>
            <a:ext cx="3836988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44958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48945"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6600"/>
                </a:solidFill>
                <a:latin typeface="+mn-lt"/>
                <a:ea typeface="+mn-ea"/>
                <a:cs typeface="+mn-ea"/>
                <a:sym typeface="+mn-lt"/>
              </a:rPr>
              <a:t>认真读材料，明确本题中小林同学从温泉镇到宋家洼，他希望早上九点以前赶到。我们要从三张公交路线图中选择最合适的方案。</a:t>
            </a:r>
            <a:endParaRPr lang="zh-CN" altLang="en-US" sz="1800" b="1" dirty="0">
              <a:solidFill>
                <a:srgbClr val="FF6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Picture 12" descr="C:\Users\Administrator\AppData\Roaming\Tencent\Users\541737432\QQ\WinTemp\RichOle\BO]ADN9I{I@]JN}IO@UDZ6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64300" y="2221773"/>
            <a:ext cx="2871004" cy="224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14"/>
          <p:cNvGrpSpPr/>
          <p:nvPr/>
        </p:nvGrpSpPr>
        <p:grpSpPr bwMode="auto">
          <a:xfrm>
            <a:off x="661036" y="1190943"/>
            <a:ext cx="7736204" cy="923330"/>
            <a:chOff x="793282" y="921694"/>
            <a:chExt cx="7735983" cy="925009"/>
          </a:xfrm>
        </p:grpSpPr>
        <p:sp>
          <p:nvSpPr>
            <p:cNvPr id="6" name="矩形 1"/>
            <p:cNvSpPr>
              <a:spLocks noChangeArrowheads="1"/>
            </p:cNvSpPr>
            <p:nvPr/>
          </p:nvSpPr>
          <p:spPr bwMode="auto">
            <a:xfrm>
              <a:off x="1211548" y="921694"/>
              <a:ext cx="7317717" cy="925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公交车是常用交通工具，选择合适的乘车方案，能让出行更顺利、快捷。读材料，想一想：小林同学家住温泉镇，他希望早上</a:t>
              </a:r>
              <a:r>
                <a:rPr lang="en-US" altLang="zh-CN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9</a:t>
              </a:r>
              <a:r>
                <a:rPr lang="zh-CN" altLang="en-US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点以前赶到在宋家洼的外婆家</a:t>
              </a:r>
              <a:r>
                <a:rPr lang="en-US" altLang="zh-CN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zh-CN" altLang="en-US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好跟舅舅一起去爬山。他怎样乘车最合适</a:t>
              </a:r>
              <a:r>
                <a:rPr lang="en-US" altLang="zh-CN" sz="18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?</a:t>
              </a:r>
              <a:endParaRPr lang="zh-CN" altLang="en-US" sz="18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3282" y="955518"/>
              <a:ext cx="403252" cy="417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614902" cy="37385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语句段运用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692786" y="1214120"/>
            <a:ext cx="3300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找一找，设计方案。</a:t>
            </a:r>
            <a:endParaRPr lang="zh-CN" altLang="en-US" sz="2100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827088" y="1973460"/>
            <a:ext cx="7489825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先运用排除法，将763路排除，因为这趟车首发时间是九点，虽然路程最短，但时间不符合小林的心愿，所以排除。然后建议八点前乘坐65路车，从温泉镇上车，在四通桥下车，换成常家岭开往西山口的86路车，在宋家洼下车。</a:t>
            </a:r>
            <a:endParaRPr lang="zh-CN" altLang="en-US" sz="21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ymd4ky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1778</Words>
  <Application>WPS 演示</Application>
  <PresentationFormat>全屏显示(16:9)</PresentationFormat>
  <Paragraphs>84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2020-11-17T07:18:00Z</dcterms:created>
  <dcterms:modified xsi:type="dcterms:W3CDTF">2023-10-26T03:08:14Z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BCFE1DC378BB44D99FAAE55BE5B0A552_12</vt:lpwstr>
  </property>
</Properties>
</file>