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707" r:id="rId5"/>
    <p:sldId id="715" r:id="rId6"/>
    <p:sldId id="716" r:id="rId7"/>
    <p:sldId id="717" r:id="rId8"/>
    <p:sldId id="718" r:id="rId9"/>
    <p:sldId id="719" r:id="rId10"/>
    <p:sldId id="720" r:id="rId11"/>
    <p:sldId id="721" r:id="rId12"/>
    <p:sldId id="722" r:id="rId13"/>
    <p:sldId id="723" r:id="rId14"/>
    <p:sldId id="724" r:id="rId15"/>
    <p:sldId id="725" r:id="rId16"/>
    <p:sldId id="726" r:id="rId17"/>
    <p:sldId id="727" r:id="rId18"/>
    <p:sldId id="728" r:id="rId19"/>
    <p:sldId id="258" r:id="rId20"/>
  </p:sldIdLst>
  <p:sldSz cx="9144000" cy="5143500" type="screen16x9"/>
  <p:notesSz cx="6858000" cy="9144000"/>
  <p:embeddedFontLst>
    <p:embeddedFont>
      <p:font typeface="思源黑体 CN Bold" panose="02010600030101010101" pitchFamily="34" charset="-122"/>
      <p:regular r:id="rId24"/>
    </p:embeddedFont>
    <p:embeddedFont>
      <p:font typeface="微软雅黑" panose="020B0503020204020204" pitchFamily="34" charset="-122"/>
      <p:regular r:id="rId25"/>
    </p:embeddedFont>
  </p:embeddedFontLst>
  <p:custDataLst>
    <p:tags r:id="rId26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6" userDrawn="1">
          <p15:clr>
            <a:srgbClr val="A4A3A4"/>
          </p15:clr>
        </p15:guide>
        <p15:guide id="2" orient="horz" pos="498" userDrawn="1">
          <p15:clr>
            <a:srgbClr val="A4A3A4"/>
          </p15:clr>
        </p15:guide>
        <p15:guide id="3" orient="horz" pos="2947" userDrawn="1">
          <p15:clr>
            <a:srgbClr val="A4A3A4"/>
          </p15:clr>
        </p15:guide>
        <p15:guide id="4" orient="horz" pos="2898" userDrawn="1">
          <p15:clr>
            <a:srgbClr val="A4A3A4"/>
          </p15:clr>
        </p15:guide>
        <p15:guide id="5" pos="295" userDrawn="1">
          <p15:clr>
            <a:srgbClr val="A4A3A4"/>
          </p15:clr>
        </p15:guide>
        <p15:guide id="6" pos="54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33" autoAdjust="0"/>
    <p:restoredTop sz="94844" autoAdjust="0"/>
  </p:normalViewPr>
  <p:slideViewPr>
    <p:cSldViewPr snapToGrid="0">
      <p:cViewPr>
        <p:scale>
          <a:sx n="140" d="100"/>
          <a:sy n="140" d="100"/>
        </p:scale>
        <p:origin x="-804" y="-330"/>
      </p:cViewPr>
      <p:guideLst>
        <p:guide orient="horz" pos="446"/>
        <p:guide orient="horz" pos="498"/>
        <p:guide orient="horz" pos="2947"/>
        <p:guide orient="horz" pos="2898"/>
        <p:guide pos="295"/>
        <p:guide pos="54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gs" Target="tags/tag1.xml"/><Relationship Id="rId25" Type="http://schemas.openxmlformats.org/officeDocument/2006/relationships/font" Target="fonts/font2.fntdata"/><Relationship Id="rId24" Type="http://schemas.openxmlformats.org/officeDocument/2006/relationships/font" Target="fonts/font1.fntdata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384D4971-EEA0-43C2-9182-D43410F72C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flipH="1">
            <a:off x="-1" y="1"/>
            <a:ext cx="3460615" cy="74543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0" name="矩形 9"/>
          <p:cNvSpPr/>
          <p:nvPr userDrawn="1"/>
        </p:nvSpPr>
        <p:spPr>
          <a:xfrm flipH="1">
            <a:off x="7528891" y="4968402"/>
            <a:ext cx="1615109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254364" y="1984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2400">
                <a:solidFill>
                  <a:srgbClr val="2AB48A"/>
                </a:solidFill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pPr lvl="0"/>
            <a:r>
              <a:rPr lang="en-US" altLang="zh-CN" dirty="0"/>
              <a:t>01   </a:t>
            </a:r>
            <a:r>
              <a:rPr lang="zh-CN" altLang="en-US" dirty="0"/>
              <a:t>输入标题</a:t>
            </a:r>
            <a:endParaRPr lang="zh-CN" altLang="en-US" dirty="0"/>
          </a:p>
        </p:txBody>
      </p:sp>
      <p:sp>
        <p:nvSpPr>
          <p:cNvPr id="13" name="矩形: 圆角 12"/>
          <p:cNvSpPr/>
          <p:nvPr userDrawn="1"/>
        </p:nvSpPr>
        <p:spPr>
          <a:xfrm>
            <a:off x="485775" y="952500"/>
            <a:ext cx="8172450" cy="3705225"/>
          </a:xfrm>
          <a:prstGeom prst="roundRect">
            <a:avLst>
              <a:gd name="adj" fmla="val 6851"/>
            </a:avLst>
          </a:prstGeom>
          <a:noFill/>
          <a:ln>
            <a:solidFill>
              <a:srgbClr val="2AB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Bold" panose="02010600030101010101" pitchFamily="34" charset="-122"/>
              <a:ea typeface="思源黑体 CN Bold" panose="02010600030101010101" pitchFamily="34" charset="-122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1348124"/>
            <a:chOff x="894963" y="2284695"/>
            <a:chExt cx="6336886" cy="1797497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语文园地（七）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6398" y="3470315"/>
              <a:ext cx="5808814" cy="6118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部编版语文课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件 六年级上册</a:t>
              </a:r>
              <a:endPara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TextBox 5"/>
          <p:cNvSpPr txBox="1"/>
          <p:nvPr/>
        </p:nvSpPr>
        <p:spPr>
          <a:xfrm>
            <a:off x="710894" y="1179359"/>
            <a:ext cx="1719461" cy="4385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选词造句：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1259245" y="1694824"/>
            <a:ext cx="6900908" cy="62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1800" dirty="0">
                <a:cs typeface="+mn-ea"/>
                <a:sym typeface="+mn-lt"/>
              </a:rPr>
              <a:t>亮相</a:t>
            </a:r>
            <a:r>
              <a:rPr lang="en-US" altLang="zh-CN" sz="1800" dirty="0">
                <a:cs typeface="+mn-ea"/>
                <a:sym typeface="+mn-lt"/>
              </a:rPr>
              <a:t>——</a:t>
            </a:r>
            <a:r>
              <a:rPr lang="zh-CN" altLang="en-US" sz="1800" b="1" dirty="0">
                <a:cs typeface="+mn-ea"/>
                <a:sym typeface="+mn-lt"/>
              </a:rPr>
              <a:t>她像演员一样，走到前台，来了一个漂亮的亮相，获得满堂的掌声。</a:t>
            </a:r>
            <a:endParaRPr lang="zh-CN" altLang="en-US" sz="1800" b="1" dirty="0">
              <a:cs typeface="+mn-ea"/>
              <a:sym typeface="+mn-lt"/>
            </a:endParaRPr>
          </a:p>
        </p:txBody>
      </p:sp>
      <p:sp>
        <p:nvSpPr>
          <p:cNvPr id="5" name="云形 4"/>
          <p:cNvSpPr/>
          <p:nvPr/>
        </p:nvSpPr>
        <p:spPr>
          <a:xfrm>
            <a:off x="5816278" y="3501689"/>
            <a:ext cx="2439365" cy="1025946"/>
          </a:xfrm>
          <a:prstGeom prst="cloud">
            <a:avLst/>
          </a:prstGeom>
          <a:solidFill>
            <a:srgbClr val="FFFF00"/>
          </a:solidFill>
          <a:ln w="25400"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r" fontAlgn="auto"/>
            <a:r>
              <a:rPr lang="zh-CN" altLang="en-US" sz="1800" b="1" noProof="1">
                <a:solidFill>
                  <a:schemeClr val="tx1"/>
                </a:solidFill>
                <a:cs typeface="+mn-ea"/>
                <a:sym typeface="+mn-lt"/>
              </a:rPr>
              <a:t>选自己喜欢的词语说一句话。</a:t>
            </a:r>
            <a:endParaRPr lang="zh-CN" altLang="en-US" sz="1800" b="1" noProof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1259245" y="2425132"/>
            <a:ext cx="7128182" cy="62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1800" dirty="0">
                <a:cs typeface="+mn-ea"/>
                <a:sym typeface="+mn-lt"/>
              </a:rPr>
              <a:t>跑龙套</a:t>
            </a:r>
            <a:r>
              <a:rPr lang="en-US" altLang="zh-CN" sz="1800" dirty="0">
                <a:cs typeface="+mn-ea"/>
                <a:sym typeface="+mn-lt"/>
              </a:rPr>
              <a:t>——</a:t>
            </a:r>
            <a:r>
              <a:rPr lang="zh-CN" altLang="en-US" sz="1800" b="1" dirty="0">
                <a:cs typeface="+mn-ea"/>
                <a:sym typeface="+mn-lt"/>
              </a:rPr>
              <a:t>虽然他在团里只是个“跑龙套”的，但他依然充满热情，干得不亦乐乎。</a:t>
            </a:r>
            <a:endParaRPr lang="zh-CN" altLang="en-US" sz="1800" b="1" dirty="0">
              <a:cs typeface="+mn-ea"/>
              <a:sym typeface="+mn-lt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1259245" y="3155440"/>
            <a:ext cx="7256829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1800" dirty="0">
                <a:cs typeface="+mn-ea"/>
                <a:sym typeface="+mn-lt"/>
              </a:rPr>
              <a:t>有板有眼</a:t>
            </a:r>
            <a:r>
              <a:rPr lang="en-US" altLang="zh-CN" sz="1800" dirty="0">
                <a:cs typeface="+mn-ea"/>
                <a:sym typeface="+mn-lt"/>
              </a:rPr>
              <a:t>——</a:t>
            </a:r>
            <a:r>
              <a:rPr lang="zh-CN" altLang="en-US" sz="1800" b="1" dirty="0">
                <a:cs typeface="+mn-ea"/>
                <a:sym typeface="+mn-lt"/>
              </a:rPr>
              <a:t>他做起事来有板有眼，深得大家的喜爱。</a:t>
            </a:r>
            <a:endParaRPr lang="zh-CN" altLang="en-US" sz="1800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animBg="1"/>
      <p:bldP spid="6" grpId="0"/>
      <p:bldP spid="6" grpId="1"/>
      <p:bldP spid="7" grpId="0"/>
      <p:bldP spid="7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extBox 2"/>
          <p:cNvSpPr txBox="1"/>
          <p:nvPr/>
        </p:nvSpPr>
        <p:spPr>
          <a:xfrm>
            <a:off x="1073853" y="2290341"/>
            <a:ext cx="6696075" cy="16204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100" b="1" dirty="0">
                <a:solidFill>
                  <a:srgbClr val="0D0D0D"/>
                </a:solidFill>
                <a:cs typeface="+mn-ea"/>
                <a:sym typeface="+mn-lt"/>
              </a:rPr>
              <a:t>    下面是一位同学写的玩具小台灯的制作说明，根据这个制作说明，最后小台灯</a:t>
            </a: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有一处做错了</a:t>
            </a:r>
            <a:r>
              <a:rPr lang="zh-CN" altLang="en-US" sz="2100" b="1" dirty="0">
                <a:solidFill>
                  <a:srgbClr val="0D0D0D"/>
                </a:solidFill>
                <a:cs typeface="+mn-ea"/>
                <a:sym typeface="+mn-lt"/>
              </a:rPr>
              <a:t>，读一读，看一看，把写得不清楚的地方画出来，然后再改一改，做一做。</a:t>
            </a:r>
            <a:endParaRPr lang="en-US" altLang="zh-CN" sz="21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1073853" y="1585491"/>
            <a:ext cx="6962775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0D0D0D"/>
                </a:solidFill>
                <a:cs typeface="+mn-ea"/>
                <a:sym typeface="+mn-lt"/>
              </a:rPr>
              <a:t>在生活中如果制作小手工，我们会怎么做呢？</a:t>
            </a:r>
            <a:endParaRPr lang="zh-CN" altLang="en-US" sz="2100" b="1" dirty="0">
              <a:solidFill>
                <a:srgbClr val="0D0D0D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019884" y="1237586"/>
            <a:ext cx="5447109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2100" b="1" dirty="0">
                <a:cs typeface="+mn-ea"/>
                <a:sym typeface="+mn-lt"/>
              </a:rPr>
              <a:t>玩具小台灯的制作说明书</a:t>
            </a:r>
            <a:endParaRPr lang="zh-CN" altLang="en-US" sz="2100" b="1" dirty="0">
              <a:cs typeface="+mn-ea"/>
              <a:sym typeface="+mn-lt"/>
            </a:endParaRPr>
          </a:p>
        </p:txBody>
      </p:sp>
      <p:sp>
        <p:nvSpPr>
          <p:cNvPr id="7" name="椭圆形标注 2"/>
          <p:cNvSpPr/>
          <p:nvPr/>
        </p:nvSpPr>
        <p:spPr>
          <a:xfrm>
            <a:off x="7069178" y="1191055"/>
            <a:ext cx="1725216" cy="1643063"/>
          </a:xfrm>
          <a:prstGeom prst="wedgeEllipseCallout">
            <a:avLst>
              <a:gd name="adj1" fmla="val -60598"/>
              <a:gd name="adj2" fmla="val 35855"/>
            </a:avLst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1500" b="1" noProof="1">
                <a:solidFill>
                  <a:schemeClr val="tx1"/>
                </a:solidFill>
                <a:cs typeface="+mn-ea"/>
                <a:sym typeface="+mn-lt"/>
              </a:rPr>
              <a:t>小灯泡应该在灯罩的什么地方？</a:t>
            </a:r>
            <a:endParaRPr lang="zh-CN" altLang="en-US" sz="1500" b="1" noProof="1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8" name="图片 7" descr="1276232317_557813179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957134" y="2244230"/>
            <a:ext cx="1572816" cy="2238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TextBox 5"/>
          <p:cNvSpPr txBox="1"/>
          <p:nvPr/>
        </p:nvSpPr>
        <p:spPr>
          <a:xfrm>
            <a:off x="918756" y="1967891"/>
            <a:ext cx="5207794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1800" b="1" dirty="0">
                <a:cs typeface="+mn-ea"/>
                <a:sym typeface="+mn-lt"/>
              </a:rPr>
              <a:t>半个乒乓球，一个瓶盖，一段铅丝，一块橡皮泥。</a:t>
            </a:r>
            <a:endParaRPr lang="zh-CN" altLang="en-US" sz="1800" b="1" dirty="0">
              <a:cs typeface="+mn-ea"/>
              <a:sym typeface="+mn-lt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894868" y="2366791"/>
            <a:ext cx="1112044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1800" b="1" dirty="0">
                <a:cs typeface="+mn-ea"/>
                <a:sym typeface="+mn-lt"/>
              </a:rPr>
              <a:t>做法：</a:t>
            </a:r>
            <a:endParaRPr lang="zh-CN" altLang="en-US" sz="1800" b="1" dirty="0">
              <a:cs typeface="+mn-ea"/>
              <a:sym typeface="+mn-lt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918756" y="1529741"/>
            <a:ext cx="1016794" cy="3462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1800" b="1" dirty="0">
                <a:cs typeface="+mn-ea"/>
                <a:sym typeface="+mn-lt"/>
              </a:rPr>
              <a:t>材料：</a:t>
            </a:r>
            <a:endParaRPr lang="zh-CN" altLang="en-US" sz="1800" b="1" dirty="0">
              <a:cs typeface="+mn-ea"/>
              <a:sym typeface="+mn-lt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894868" y="2751362"/>
            <a:ext cx="5426869" cy="173124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just"/>
            <a:r>
              <a:rPr lang="en-US" altLang="zh-CN" sz="1800" b="1" dirty="0">
                <a:cs typeface="+mn-ea"/>
                <a:sym typeface="+mn-lt"/>
              </a:rPr>
              <a:t>1.</a:t>
            </a:r>
            <a:r>
              <a:rPr lang="zh-CN" altLang="en-US" sz="1800" b="1" dirty="0">
                <a:cs typeface="+mn-ea"/>
                <a:sym typeface="+mn-lt"/>
              </a:rPr>
              <a:t>在半个乒乓球中间钻个小洞，当灯罩。</a:t>
            </a:r>
            <a:endParaRPr lang="en-US" altLang="zh-CN" sz="1800" b="1" dirty="0">
              <a:cs typeface="+mn-ea"/>
              <a:sym typeface="+mn-lt"/>
            </a:endParaRPr>
          </a:p>
          <a:p>
            <a:pPr algn="just"/>
            <a:r>
              <a:rPr lang="en-US" altLang="zh-CN" sz="1800" b="1" dirty="0">
                <a:cs typeface="+mn-ea"/>
                <a:sym typeface="+mn-lt"/>
              </a:rPr>
              <a:t>2.</a:t>
            </a:r>
            <a:r>
              <a:rPr lang="zh-CN" altLang="en-US" sz="1800" b="1" dirty="0">
                <a:cs typeface="+mn-ea"/>
                <a:sym typeface="+mn-lt"/>
              </a:rPr>
              <a:t>在瓶盖中间钻个小洞，从洞中穿进铅丝，铅丝一端弯一点儿，钩住盖底。在靠近洞的盖面和盖底处用橡皮泥把铅丝粘牢。</a:t>
            </a:r>
            <a:endParaRPr lang="en-US" altLang="zh-CN" sz="1800" b="1" dirty="0">
              <a:cs typeface="+mn-ea"/>
              <a:sym typeface="+mn-lt"/>
            </a:endParaRPr>
          </a:p>
          <a:p>
            <a:pPr algn="just"/>
            <a:r>
              <a:rPr lang="en-US" altLang="zh-CN" sz="1800" b="1" dirty="0">
                <a:cs typeface="+mn-ea"/>
                <a:sym typeface="+mn-lt"/>
              </a:rPr>
              <a:t>3.</a:t>
            </a:r>
            <a:r>
              <a:rPr lang="zh-CN" altLang="en-US" sz="1800" b="1" dirty="0">
                <a:cs typeface="+mn-ea"/>
                <a:sym typeface="+mn-lt"/>
              </a:rPr>
              <a:t>把铅丝的另一端插入乒乓球的小洞里。把洞的两边粘牢。铅丝的头上用红橡皮泥做一个小灯泡。</a:t>
            </a:r>
            <a:endParaRPr lang="zh-CN" altLang="en-US" sz="1800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7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日积月累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12270" y="757238"/>
            <a:ext cx="7225903" cy="243618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700" b="1" dirty="0">
                <a:cs typeface="+mn-ea"/>
                <a:sym typeface="+mn-lt"/>
              </a:rPr>
              <a:t>高山流水   天籁之音   余音绕梁   黄钟大吕 </a:t>
            </a:r>
            <a:endParaRPr lang="zh-CN" altLang="en-US" sz="2700" b="1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2700" b="1" dirty="0">
                <a:cs typeface="+mn-ea"/>
                <a:sym typeface="+mn-lt"/>
              </a:rPr>
              <a:t>轻歌曼舞   行云流水   巧夺天工   惟妙惟肖 </a:t>
            </a:r>
            <a:endParaRPr lang="zh-CN" altLang="en-US" sz="2700" b="1" dirty="0"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2700" b="1" dirty="0">
                <a:cs typeface="+mn-ea"/>
                <a:sym typeface="+mn-lt"/>
              </a:rPr>
              <a:t>画龙点睛   笔走龙蛇   妙笔生花   栩栩如生</a:t>
            </a:r>
            <a:endParaRPr lang="zh-CN" altLang="en-US" sz="2700" b="1" dirty="0">
              <a:cs typeface="+mn-ea"/>
              <a:sym typeface="+mn-lt"/>
            </a:endParaRPr>
          </a:p>
        </p:txBody>
      </p:sp>
      <p:sp>
        <p:nvSpPr>
          <p:cNvPr id="17" name="云形 16"/>
          <p:cNvSpPr/>
          <p:nvPr/>
        </p:nvSpPr>
        <p:spPr>
          <a:xfrm>
            <a:off x="2326051" y="3334117"/>
            <a:ext cx="4425554" cy="1251347"/>
          </a:xfrm>
          <a:prstGeom prst="cloud">
            <a:avLst/>
          </a:prstGeom>
          <a:ln w="254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 fontAlgn="auto">
              <a:lnSpc>
                <a:spcPct val="110000"/>
              </a:lnSpc>
            </a:pPr>
            <a:r>
              <a:rPr lang="zh-CN" altLang="en-US" sz="2300" b="1" noProof="1">
                <a:solidFill>
                  <a:schemeClr val="tx1"/>
                </a:solidFill>
                <a:cs typeface="+mn-ea"/>
                <a:sym typeface="+mn-lt"/>
              </a:rPr>
              <a:t>读一读，记一记</a:t>
            </a:r>
            <a:endParaRPr lang="en-US" altLang="zh-CN" sz="2300" b="1" noProof="1">
              <a:solidFill>
                <a:schemeClr val="tx1"/>
              </a:solidFill>
              <a:cs typeface="+mn-ea"/>
              <a:sym typeface="+mn-lt"/>
            </a:endParaRPr>
          </a:p>
          <a:p>
            <a:pPr algn="ctr" fontAlgn="auto">
              <a:lnSpc>
                <a:spcPct val="110000"/>
              </a:lnSpc>
            </a:pPr>
            <a:r>
              <a:rPr lang="zh-CN" altLang="en-US" sz="2300" b="1" noProof="1">
                <a:solidFill>
                  <a:schemeClr val="tx1"/>
                </a:solidFill>
                <a:cs typeface="+mn-ea"/>
                <a:sym typeface="+mn-lt"/>
              </a:rPr>
              <a:t>这些词语有什么特点？</a:t>
            </a:r>
            <a:endParaRPr lang="zh-CN" altLang="en-US" sz="2300" b="1" noProof="1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日积月累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2547938" y="999426"/>
            <a:ext cx="5750719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3840F3"/>
                </a:solidFill>
                <a:cs typeface="+mn-ea"/>
                <a:sym typeface="+mn-lt"/>
              </a:rPr>
              <a:t>比喻知己或知音。也比喻乐曲高妙。</a:t>
            </a:r>
            <a:endParaRPr lang="zh-CN" altLang="en-US" sz="2100" b="1" dirty="0">
              <a:solidFill>
                <a:srgbClr val="3840F3"/>
              </a:solidFill>
              <a:cs typeface="+mn-ea"/>
              <a:sym typeface="+mn-lt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1040606" y="999426"/>
            <a:ext cx="1609725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buSzTx/>
            </a:pPr>
            <a:r>
              <a:rPr lang="zh-CN" altLang="en-US" sz="2100" b="1" dirty="0">
                <a:cs typeface="+mn-ea"/>
                <a:sym typeface="+mn-lt"/>
              </a:rPr>
              <a:t>高山流水：</a:t>
            </a:r>
            <a:endParaRPr lang="zh-CN" altLang="en-US" sz="2100" b="1" dirty="0">
              <a:cs typeface="+mn-ea"/>
              <a:sym typeface="+mn-lt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2547938" y="1509014"/>
            <a:ext cx="5750719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3840F3"/>
                </a:solidFill>
                <a:cs typeface="+mn-ea"/>
                <a:sym typeface="+mn-lt"/>
              </a:rPr>
              <a:t>形容声音十分悦耳动听。</a:t>
            </a:r>
            <a:endParaRPr lang="zh-CN" altLang="en-US" sz="2100" b="1" dirty="0">
              <a:solidFill>
                <a:srgbClr val="3840F3"/>
              </a:solidFill>
              <a:cs typeface="+mn-ea"/>
              <a:sym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47937" y="2017410"/>
            <a:ext cx="6264593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3840F3"/>
                </a:solidFill>
                <a:cs typeface="+mn-ea"/>
                <a:sym typeface="+mn-lt"/>
              </a:rPr>
              <a:t>形容歌声或音乐优美，给人留下难忘的印象。</a:t>
            </a:r>
            <a:endParaRPr lang="zh-CN" altLang="en-US" sz="2100" b="1" dirty="0">
              <a:solidFill>
                <a:srgbClr val="3840F3"/>
              </a:solidFill>
              <a:cs typeface="+mn-ea"/>
              <a:sym typeface="+mn-lt"/>
            </a:endParaRPr>
          </a:p>
        </p:txBody>
      </p:sp>
      <p:sp>
        <p:nvSpPr>
          <p:cNvPr id="10" name="TextBox 8"/>
          <p:cNvSpPr txBox="1"/>
          <p:nvPr/>
        </p:nvSpPr>
        <p:spPr>
          <a:xfrm>
            <a:off x="2547938" y="2526998"/>
            <a:ext cx="5750719" cy="10387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3840F3"/>
                </a:solidFill>
                <a:cs typeface="+mn-ea"/>
                <a:sym typeface="+mn-lt"/>
              </a:rPr>
              <a:t>黄钟，我国古代音韵十二律中六种阳律的第一律；大吕，六种阴律的第四律。形容音乐或言辞庄严、正大、高妙、和谐。</a:t>
            </a:r>
            <a:endParaRPr lang="zh-CN" altLang="en-US" sz="2100" b="1" dirty="0">
              <a:solidFill>
                <a:srgbClr val="3840F3"/>
              </a:solidFill>
              <a:cs typeface="+mn-ea"/>
              <a:sym typeface="+mn-lt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2547938" y="3774773"/>
            <a:ext cx="5750719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3840F3"/>
                </a:solidFill>
                <a:cs typeface="+mn-ea"/>
                <a:sym typeface="+mn-lt"/>
              </a:rPr>
              <a:t>清亮的歌声，柔美的舞蹈。</a:t>
            </a:r>
            <a:endParaRPr lang="zh-CN" altLang="en-US" sz="2100" b="1" dirty="0">
              <a:solidFill>
                <a:srgbClr val="3840F3"/>
              </a:solidFill>
              <a:cs typeface="+mn-ea"/>
              <a:sym typeface="+mn-lt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2547938" y="4284360"/>
            <a:ext cx="5750719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3840F3"/>
                </a:solidFill>
                <a:cs typeface="+mn-ea"/>
                <a:sym typeface="+mn-lt"/>
              </a:rPr>
              <a:t>比喻诗文、书画等流畅自然，毫无拘束。</a:t>
            </a:r>
            <a:endParaRPr lang="zh-CN" altLang="en-US" sz="2100" b="1" dirty="0">
              <a:solidFill>
                <a:srgbClr val="3840F3"/>
              </a:solidFill>
              <a:cs typeface="+mn-ea"/>
              <a:sym typeface="+mn-lt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1040606" y="1509014"/>
            <a:ext cx="1614488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buSzTx/>
            </a:pPr>
            <a:r>
              <a:rPr lang="zh-CN" altLang="en-US" sz="2100" b="1" dirty="0">
                <a:cs typeface="+mn-ea"/>
                <a:sym typeface="+mn-lt"/>
              </a:rPr>
              <a:t>天籁之音：</a:t>
            </a:r>
            <a:endParaRPr lang="zh-CN" altLang="en-US" sz="2100" b="1" dirty="0">
              <a:cs typeface="+mn-ea"/>
              <a:sym typeface="+mn-lt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1040606" y="2017410"/>
            <a:ext cx="1600200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buSzTx/>
            </a:pPr>
            <a:r>
              <a:rPr lang="zh-CN" altLang="en-US" sz="2100" b="1" dirty="0">
                <a:cs typeface="+mn-ea"/>
                <a:sym typeface="+mn-lt"/>
              </a:rPr>
              <a:t>余音绕梁：</a:t>
            </a:r>
            <a:endParaRPr lang="zh-CN" altLang="en-US" sz="2100" b="1" dirty="0">
              <a:cs typeface="+mn-ea"/>
              <a:sym typeface="+mn-lt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1040606" y="4284360"/>
            <a:ext cx="1614488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buSzTx/>
            </a:pPr>
            <a:r>
              <a:rPr lang="zh-CN" altLang="en-US" sz="2100" b="1" dirty="0">
                <a:cs typeface="+mn-ea"/>
                <a:sym typeface="+mn-lt"/>
              </a:rPr>
              <a:t>行云流水：</a:t>
            </a:r>
            <a:endParaRPr lang="zh-CN" altLang="en-US" sz="2100" b="1" dirty="0">
              <a:cs typeface="+mn-ea"/>
              <a:sym typeface="+mn-lt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1040606" y="2526998"/>
            <a:ext cx="1614488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buSzTx/>
            </a:pPr>
            <a:r>
              <a:rPr lang="zh-CN" altLang="en-US" sz="2100" b="1" dirty="0">
                <a:cs typeface="+mn-ea"/>
                <a:sym typeface="+mn-lt"/>
              </a:rPr>
              <a:t>黄钟大吕：</a:t>
            </a:r>
            <a:endParaRPr lang="zh-CN" altLang="en-US" sz="2100" b="1" dirty="0">
              <a:cs typeface="+mn-ea"/>
              <a:sym typeface="+mn-lt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1040606" y="3774773"/>
            <a:ext cx="1614488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buSzTx/>
            </a:pPr>
            <a:r>
              <a:rPr lang="zh-CN" altLang="en-US" sz="2100" b="1" dirty="0">
                <a:cs typeface="+mn-ea"/>
                <a:sym typeface="+mn-lt"/>
              </a:rPr>
              <a:t>轻歌曼舞：</a:t>
            </a:r>
            <a:endParaRPr lang="zh-CN" altLang="en-US" sz="2100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charRg st="0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日积月累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47449" y="1019414"/>
            <a:ext cx="5991225" cy="4262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300" b="1" dirty="0">
                <a:solidFill>
                  <a:srgbClr val="3840F3"/>
                </a:solidFill>
                <a:cs typeface="+mn-ea"/>
                <a:sym typeface="+mn-lt"/>
              </a:rPr>
              <a:t>精巧的人工胜过天然。形容技艺十分巧妙。</a:t>
            </a:r>
            <a:endParaRPr lang="zh-CN" altLang="en-US" sz="2300" b="1" dirty="0">
              <a:solidFill>
                <a:srgbClr val="3840F3"/>
              </a:solidFill>
              <a:cs typeface="+mn-ea"/>
              <a:sym typeface="+mn-lt"/>
            </a:endParaRPr>
          </a:p>
        </p:txBody>
      </p:sp>
      <p:sp>
        <p:nvSpPr>
          <p:cNvPr id="4" name="文本框 2"/>
          <p:cNvSpPr txBox="1"/>
          <p:nvPr/>
        </p:nvSpPr>
        <p:spPr>
          <a:xfrm>
            <a:off x="798434" y="1002745"/>
            <a:ext cx="1682353" cy="46935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600" b="1" dirty="0">
                <a:cs typeface="+mn-ea"/>
                <a:sym typeface="+mn-lt"/>
              </a:rPr>
              <a:t>巧夺天工：</a:t>
            </a:r>
            <a:endParaRPr lang="zh-CN" altLang="en-US" sz="2600" b="1" dirty="0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47449" y="1567101"/>
            <a:ext cx="5991225" cy="4262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300" b="1" dirty="0">
                <a:solidFill>
                  <a:srgbClr val="3840F3"/>
                </a:solidFill>
                <a:cs typeface="+mn-ea"/>
                <a:sym typeface="+mn-lt"/>
              </a:rPr>
              <a:t>形容描写或模仿得非常好，非常逼真。</a:t>
            </a:r>
            <a:endParaRPr lang="zh-CN" altLang="en-US" sz="2300" b="1" dirty="0">
              <a:solidFill>
                <a:srgbClr val="3840F3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447449" y="2114788"/>
            <a:ext cx="5991225" cy="78390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300" b="1" dirty="0">
                <a:solidFill>
                  <a:srgbClr val="3840F3"/>
                </a:solidFill>
                <a:cs typeface="+mn-ea"/>
                <a:sym typeface="+mn-lt"/>
              </a:rPr>
              <a:t>原形容画作神妙。后多比喻写文章或讲话时，在关键处加上几句话，使内容更加生动有力。</a:t>
            </a:r>
            <a:endParaRPr lang="zh-CN" altLang="en-US" sz="2300" b="1" dirty="0">
              <a:solidFill>
                <a:srgbClr val="3840F3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447449" y="2971324"/>
            <a:ext cx="5991225" cy="4262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300" b="1" dirty="0">
                <a:solidFill>
                  <a:srgbClr val="3840F3"/>
                </a:solidFill>
                <a:cs typeface="+mn-ea"/>
                <a:sym typeface="+mn-lt"/>
              </a:rPr>
              <a:t>形容书法笔势雄健活泼。</a:t>
            </a:r>
            <a:endParaRPr lang="zh-CN" altLang="en-US" sz="2300" b="1" dirty="0">
              <a:solidFill>
                <a:srgbClr val="3840F3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47449" y="3519012"/>
            <a:ext cx="5991225" cy="4262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300" b="1" dirty="0">
                <a:solidFill>
                  <a:srgbClr val="3840F3"/>
                </a:solidFill>
                <a:cs typeface="+mn-ea"/>
                <a:sym typeface="+mn-lt"/>
              </a:rPr>
              <a:t>比喻杰出的写作才能。</a:t>
            </a:r>
            <a:endParaRPr lang="zh-CN" altLang="en-US" sz="2300" b="1" dirty="0">
              <a:solidFill>
                <a:srgbClr val="3840F3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47449" y="4066699"/>
            <a:ext cx="5991225" cy="4262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300" b="1" dirty="0">
                <a:solidFill>
                  <a:srgbClr val="3840F3"/>
                </a:solidFill>
                <a:cs typeface="+mn-ea"/>
                <a:sym typeface="+mn-lt"/>
              </a:rPr>
              <a:t>栩栩，活泼生动的样子。形容绘画水平高超。</a:t>
            </a:r>
            <a:endParaRPr lang="zh-CN" altLang="en-US" sz="2300" b="1" dirty="0">
              <a:solidFill>
                <a:srgbClr val="3840F3"/>
              </a:solidFill>
              <a:cs typeface="+mn-ea"/>
              <a:sym typeface="+mn-lt"/>
            </a:endParaRPr>
          </a:p>
        </p:txBody>
      </p:sp>
      <p:sp>
        <p:nvSpPr>
          <p:cNvPr id="10" name="文本框 8"/>
          <p:cNvSpPr txBox="1"/>
          <p:nvPr/>
        </p:nvSpPr>
        <p:spPr>
          <a:xfrm>
            <a:off x="797243" y="1550432"/>
            <a:ext cx="1683544" cy="46935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600" b="1" dirty="0">
                <a:cs typeface="+mn-ea"/>
                <a:sym typeface="+mn-lt"/>
              </a:rPr>
              <a:t>惟妙惟肖：</a:t>
            </a:r>
            <a:endParaRPr lang="zh-CN" altLang="en-US" sz="2600" b="1" dirty="0">
              <a:cs typeface="+mn-ea"/>
              <a:sym typeface="+mn-lt"/>
            </a:endParaRPr>
          </a:p>
        </p:txBody>
      </p:sp>
      <p:sp>
        <p:nvSpPr>
          <p:cNvPr id="11" name="文本框 9"/>
          <p:cNvSpPr txBox="1"/>
          <p:nvPr/>
        </p:nvSpPr>
        <p:spPr>
          <a:xfrm>
            <a:off x="797243" y="2953465"/>
            <a:ext cx="1683544" cy="46935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600" b="1" dirty="0">
                <a:cs typeface="+mn-ea"/>
                <a:sym typeface="+mn-lt"/>
              </a:rPr>
              <a:t>笔走龙蛇：</a:t>
            </a:r>
            <a:endParaRPr lang="zh-CN" altLang="en-US" sz="2600" b="1" dirty="0">
              <a:cs typeface="+mn-ea"/>
              <a:sym typeface="+mn-lt"/>
            </a:endParaRPr>
          </a:p>
        </p:txBody>
      </p:sp>
      <p:sp>
        <p:nvSpPr>
          <p:cNvPr id="12" name="文本框 10"/>
          <p:cNvSpPr txBox="1"/>
          <p:nvPr/>
        </p:nvSpPr>
        <p:spPr>
          <a:xfrm>
            <a:off x="798434" y="2114788"/>
            <a:ext cx="1682353" cy="46935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600" b="1" dirty="0">
                <a:cs typeface="+mn-ea"/>
                <a:sym typeface="+mn-lt"/>
              </a:rPr>
              <a:t>画龙点睛：</a:t>
            </a:r>
            <a:endParaRPr lang="zh-CN" altLang="en-US" sz="2600" b="1" dirty="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97243" y="4048840"/>
            <a:ext cx="1683544" cy="46935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600" b="1" dirty="0">
                <a:cs typeface="+mn-ea"/>
                <a:sym typeface="+mn-lt"/>
              </a:rPr>
              <a:t>栩栩如生：</a:t>
            </a:r>
            <a:endParaRPr lang="zh-CN" altLang="en-US" sz="2600" b="1" dirty="0"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97243" y="3501152"/>
            <a:ext cx="1683544" cy="46935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600" b="1" dirty="0">
                <a:cs typeface="+mn-ea"/>
                <a:sym typeface="+mn-lt"/>
              </a:rPr>
              <a:t>妙笔生花：</a:t>
            </a:r>
            <a:endParaRPr lang="zh-CN" altLang="en-US" sz="2600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日积月累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extBox 2"/>
          <p:cNvSpPr txBox="1"/>
          <p:nvPr/>
        </p:nvSpPr>
        <p:spPr>
          <a:xfrm>
            <a:off x="4096522" y="1066799"/>
            <a:ext cx="1716881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/>
            <a:r>
              <a:rPr lang="zh-CN" altLang="en-US" sz="2100" b="1" dirty="0">
                <a:cs typeface="+mn-ea"/>
                <a:sym typeface="+mn-lt"/>
              </a:rPr>
              <a:t>描写音乐类</a:t>
            </a:r>
            <a:endParaRPr lang="zh-CN" altLang="en-US" sz="2100" b="1" dirty="0">
              <a:cs typeface="+mn-ea"/>
              <a:sym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2033" y="2277464"/>
            <a:ext cx="2668038" cy="80791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400" b="1" dirty="0">
                <a:cs typeface="+mn-ea"/>
                <a:sym typeface="+mn-lt"/>
              </a:rPr>
              <a:t>根据自己的喜好，</a:t>
            </a:r>
            <a:endParaRPr lang="en-US" altLang="zh-CN" sz="2400" b="1" dirty="0">
              <a:cs typeface="+mn-ea"/>
              <a:sym typeface="+mn-lt"/>
            </a:endParaRPr>
          </a:p>
          <a:p>
            <a:r>
              <a:rPr lang="zh-CN" altLang="en-US" sz="2400" b="1" dirty="0">
                <a:cs typeface="+mn-ea"/>
                <a:sym typeface="+mn-lt"/>
              </a:rPr>
              <a:t>分类记忆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8" name="圆角矩形 11"/>
          <p:cNvSpPr/>
          <p:nvPr/>
        </p:nvSpPr>
        <p:spPr>
          <a:xfrm>
            <a:off x="4121525" y="1551384"/>
            <a:ext cx="1666875" cy="122753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2100" b="1" noProof="1">
                <a:cs typeface="+mn-ea"/>
                <a:sym typeface="+mn-lt"/>
              </a:rPr>
              <a:t>高山流水</a:t>
            </a:r>
            <a:endParaRPr lang="en-US" altLang="zh-CN" sz="2100" b="1" noProof="1">
              <a:cs typeface="+mn-ea"/>
              <a:sym typeface="+mn-lt"/>
            </a:endParaRPr>
          </a:p>
          <a:p>
            <a:pPr algn="ctr" fontAlgn="auto"/>
            <a:r>
              <a:rPr lang="zh-CN" altLang="en-US" sz="2100" b="1" noProof="1">
                <a:cs typeface="+mn-ea"/>
                <a:sym typeface="+mn-lt"/>
              </a:rPr>
              <a:t>天籁之音</a:t>
            </a:r>
            <a:endParaRPr lang="en-US" altLang="zh-CN" sz="2100" b="1" noProof="1">
              <a:cs typeface="+mn-ea"/>
              <a:sym typeface="+mn-lt"/>
            </a:endParaRPr>
          </a:p>
          <a:p>
            <a:pPr algn="ctr" fontAlgn="auto"/>
            <a:r>
              <a:rPr lang="en-US" altLang="zh-CN" sz="2100" b="1" noProof="1">
                <a:cs typeface="+mn-ea"/>
                <a:sym typeface="+mn-lt"/>
              </a:rPr>
              <a:t>……</a:t>
            </a:r>
            <a:endParaRPr lang="zh-CN" altLang="en-US" sz="2100" b="1" noProof="1">
              <a:cs typeface="+mn-ea"/>
              <a:sym typeface="+mn-lt"/>
            </a:endParaRPr>
          </a:p>
        </p:txBody>
      </p:sp>
      <p:sp>
        <p:nvSpPr>
          <p:cNvPr id="10" name="圆角矩形 12"/>
          <p:cNvSpPr/>
          <p:nvPr/>
        </p:nvSpPr>
        <p:spPr>
          <a:xfrm>
            <a:off x="6625409" y="3373040"/>
            <a:ext cx="1743075" cy="1227535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2100" b="1" noProof="1">
                <a:cs typeface="+mn-ea"/>
                <a:sym typeface="+mn-lt"/>
              </a:rPr>
              <a:t>妙笔生花</a:t>
            </a:r>
            <a:endParaRPr lang="en-US" altLang="zh-CN" sz="2100" b="1" noProof="1">
              <a:cs typeface="+mn-ea"/>
              <a:sym typeface="+mn-lt"/>
            </a:endParaRPr>
          </a:p>
          <a:p>
            <a:pPr algn="ctr" fontAlgn="auto"/>
            <a:r>
              <a:rPr lang="zh-CN" altLang="en-US" sz="2100" b="1" noProof="1">
                <a:cs typeface="+mn-ea"/>
                <a:sym typeface="+mn-lt"/>
              </a:rPr>
              <a:t>画龙点睛</a:t>
            </a:r>
            <a:endParaRPr lang="en-US" altLang="zh-CN" sz="2100" b="1" noProof="1">
              <a:cs typeface="+mn-ea"/>
              <a:sym typeface="+mn-lt"/>
            </a:endParaRPr>
          </a:p>
          <a:p>
            <a:pPr algn="ctr" fontAlgn="auto"/>
            <a:r>
              <a:rPr lang="en-US" altLang="zh-CN" sz="2100" b="1" noProof="1">
                <a:cs typeface="+mn-ea"/>
                <a:sym typeface="+mn-lt"/>
              </a:rPr>
              <a:t>……</a:t>
            </a:r>
            <a:endParaRPr lang="zh-CN" altLang="en-US" sz="2100" b="1" noProof="1">
              <a:cs typeface="+mn-ea"/>
              <a:sym typeface="+mn-lt"/>
            </a:endParaRPr>
          </a:p>
        </p:txBody>
      </p:sp>
      <p:sp>
        <p:nvSpPr>
          <p:cNvPr id="12" name="圆角矩形 13"/>
          <p:cNvSpPr/>
          <p:nvPr/>
        </p:nvSpPr>
        <p:spPr>
          <a:xfrm>
            <a:off x="4119143" y="3373040"/>
            <a:ext cx="1671638" cy="122753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2100" b="1" noProof="1">
                <a:cs typeface="+mn-ea"/>
                <a:sym typeface="+mn-lt"/>
              </a:rPr>
              <a:t>笔走龙蛇</a:t>
            </a:r>
            <a:endParaRPr lang="en-US" altLang="zh-CN" sz="2100" b="1" noProof="1">
              <a:cs typeface="+mn-ea"/>
              <a:sym typeface="+mn-lt"/>
            </a:endParaRPr>
          </a:p>
          <a:p>
            <a:pPr algn="ctr" fontAlgn="auto"/>
            <a:r>
              <a:rPr lang="en-US" altLang="zh-CN" sz="2100" b="1" noProof="1">
                <a:cs typeface="+mn-ea"/>
                <a:sym typeface="+mn-lt"/>
              </a:rPr>
              <a:t>……</a:t>
            </a:r>
            <a:endParaRPr lang="zh-CN" altLang="en-US" sz="2100" b="1" noProof="1">
              <a:cs typeface="+mn-ea"/>
              <a:sym typeface="+mn-lt"/>
            </a:endParaRPr>
          </a:p>
        </p:txBody>
      </p:sp>
      <p:sp>
        <p:nvSpPr>
          <p:cNvPr id="14" name="圆角矩形 14"/>
          <p:cNvSpPr/>
          <p:nvPr/>
        </p:nvSpPr>
        <p:spPr>
          <a:xfrm>
            <a:off x="6663509" y="1552575"/>
            <a:ext cx="1668066" cy="122634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2100" b="1" noProof="1">
                <a:cs typeface="+mn-ea"/>
                <a:sym typeface="+mn-lt"/>
              </a:rPr>
              <a:t>惟妙惟肖栩栩如生</a:t>
            </a:r>
            <a:endParaRPr lang="en-US" altLang="zh-CN" sz="2100" b="1" noProof="1">
              <a:cs typeface="+mn-ea"/>
              <a:sym typeface="+mn-lt"/>
            </a:endParaRPr>
          </a:p>
          <a:p>
            <a:pPr algn="ctr" fontAlgn="auto"/>
            <a:r>
              <a:rPr lang="en-US" altLang="zh-CN" sz="2100" b="1" noProof="1">
                <a:cs typeface="+mn-ea"/>
                <a:sym typeface="+mn-lt"/>
              </a:rPr>
              <a:t>……</a:t>
            </a:r>
            <a:endParaRPr lang="zh-CN" altLang="en-US" sz="2100" b="1" noProof="1">
              <a:cs typeface="+mn-ea"/>
              <a:sym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36998" y="1065609"/>
            <a:ext cx="1521089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ctr"/>
            <a:r>
              <a:rPr lang="zh-CN" altLang="en-US" sz="2100" b="1" dirty="0">
                <a:cs typeface="+mn-ea"/>
                <a:sym typeface="+mn-lt"/>
              </a:rPr>
              <a:t>描写绘画类</a:t>
            </a:r>
            <a:endParaRPr lang="zh-CN" altLang="en-US" sz="2100" b="1" dirty="0">
              <a:cs typeface="+mn-ea"/>
              <a:sym typeface="+mn-lt"/>
            </a:endParaRPr>
          </a:p>
        </p:txBody>
      </p:sp>
      <p:sp>
        <p:nvSpPr>
          <p:cNvPr id="18" name="TextBox 16"/>
          <p:cNvSpPr txBox="1"/>
          <p:nvPr/>
        </p:nvSpPr>
        <p:spPr>
          <a:xfrm>
            <a:off x="4194418" y="2934890"/>
            <a:ext cx="1521089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ctr"/>
            <a:r>
              <a:rPr lang="zh-CN" altLang="en-US" sz="2100" b="1" dirty="0">
                <a:cs typeface="+mn-ea"/>
                <a:sym typeface="+mn-lt"/>
              </a:rPr>
              <a:t>描写书法类</a:t>
            </a:r>
            <a:endParaRPr lang="zh-CN" altLang="en-US" sz="2100" b="1" dirty="0">
              <a:cs typeface="+mn-ea"/>
              <a:sym typeface="+mn-lt"/>
            </a:endParaRPr>
          </a:p>
        </p:txBody>
      </p:sp>
      <p:sp>
        <p:nvSpPr>
          <p:cNvPr id="20" name="TextBox 17"/>
          <p:cNvSpPr txBox="1"/>
          <p:nvPr/>
        </p:nvSpPr>
        <p:spPr>
          <a:xfrm>
            <a:off x="6460479" y="2934890"/>
            <a:ext cx="2074126" cy="39241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ctr"/>
            <a:r>
              <a:rPr lang="zh-CN" altLang="en-US" sz="2100" b="1" dirty="0">
                <a:cs typeface="+mn-ea"/>
                <a:sym typeface="+mn-lt"/>
              </a:rPr>
              <a:t>描写文学创作类</a:t>
            </a:r>
            <a:endParaRPr lang="zh-CN" altLang="en-US" sz="2100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882071"/>
            <a:chOff x="894963" y="2284695"/>
            <a:chExt cx="6336886" cy="1176094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谢谢各位倾听！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TextBox 2"/>
          <p:cNvSpPr txBox="1"/>
          <p:nvPr/>
        </p:nvSpPr>
        <p:spPr>
          <a:xfrm>
            <a:off x="828568" y="1146465"/>
            <a:ext cx="7373324" cy="33932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1800" b="1" dirty="0">
                <a:cs typeface="+mn-ea"/>
                <a:sym typeface="+mn-lt"/>
              </a:rPr>
              <a:t>    </a:t>
            </a: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“好记性不如烂笔头”</a:t>
            </a:r>
            <a:r>
              <a:rPr lang="zh-CN" altLang="en-US" sz="1800" b="1" dirty="0">
                <a:cs typeface="+mn-ea"/>
                <a:sym typeface="+mn-lt"/>
              </a:rPr>
              <a:t>，一节课下来，老师要讲那么多的内容，要想全都记住除了用脑子以外还得准备一个笔记本，记下老师讲的提纲以及重点内容以便日后复习。</a:t>
            </a:r>
            <a:endParaRPr lang="en-US" altLang="zh-CN" sz="1800" b="1" dirty="0">
              <a:cs typeface="+mn-ea"/>
              <a:sym typeface="+mn-lt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1800" b="1" dirty="0">
                <a:cs typeface="+mn-ea"/>
                <a:sym typeface="+mn-lt"/>
              </a:rPr>
              <a:t>    </a:t>
            </a: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其实课堂笔记已经成为了一种学习方法，而不仅仅是笔记。</a:t>
            </a:r>
            <a:r>
              <a:rPr lang="zh-CN" altLang="en-US" sz="1800" b="1" dirty="0">
                <a:cs typeface="+mn-ea"/>
                <a:sym typeface="+mn-lt"/>
              </a:rPr>
              <a:t>你们是如何做课堂笔记的？课堂笔记带给你们怎样的收获？今天的交流平台我们就这个主题来谈谈。</a:t>
            </a:r>
            <a:endParaRPr lang="zh-CN" altLang="en-US" sz="1800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1197859" y="1412006"/>
            <a:ext cx="4258217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200" b="1" dirty="0">
                <a:cs typeface="+mn-ea"/>
                <a:sym typeface="+mn-lt"/>
              </a:rPr>
              <a:t>课堂笔记有哪些好处？</a:t>
            </a:r>
            <a:endParaRPr lang="zh-CN" altLang="en-US" sz="3200" b="1" dirty="0">
              <a:cs typeface="+mn-ea"/>
              <a:sym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97859" y="2150194"/>
            <a:ext cx="5614357" cy="222984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marL="214630" indent="-21463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2700" b="1" dirty="0">
                <a:solidFill>
                  <a:srgbClr val="FF0000"/>
                </a:solidFill>
                <a:cs typeface="+mn-ea"/>
                <a:sym typeface="+mn-lt"/>
              </a:rPr>
              <a:t>有助于上课时集中注意力。</a:t>
            </a:r>
            <a:endParaRPr lang="en-US" altLang="zh-CN" sz="2700" b="1" dirty="0">
              <a:solidFill>
                <a:srgbClr val="FF0000"/>
              </a:solidFill>
              <a:cs typeface="+mn-ea"/>
              <a:sym typeface="+mn-lt"/>
            </a:endParaRPr>
          </a:p>
          <a:p>
            <a:pPr marL="214630" indent="-21463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2700" b="1" dirty="0">
                <a:solidFill>
                  <a:srgbClr val="FF0000"/>
                </a:solidFill>
                <a:cs typeface="+mn-ea"/>
                <a:sym typeface="+mn-lt"/>
              </a:rPr>
              <a:t>有助于对学习内容的理解。</a:t>
            </a:r>
            <a:endParaRPr lang="en-US" altLang="zh-CN" sz="2700" b="1" dirty="0">
              <a:solidFill>
                <a:srgbClr val="FF0000"/>
              </a:solidFill>
              <a:cs typeface="+mn-ea"/>
              <a:sym typeface="+mn-lt"/>
            </a:endParaRPr>
          </a:p>
          <a:p>
            <a:pPr marL="214630" indent="-21463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2700" b="1" dirty="0">
                <a:solidFill>
                  <a:srgbClr val="FF0000"/>
                </a:solidFill>
                <a:cs typeface="+mn-ea"/>
                <a:sym typeface="+mn-lt"/>
              </a:rPr>
              <a:t>有助于对所学知识的复习和记忆。</a:t>
            </a:r>
            <a:endParaRPr lang="en-US" altLang="zh-CN" sz="2700" b="1" dirty="0">
              <a:solidFill>
                <a:srgbClr val="FF0000"/>
              </a:solidFill>
              <a:cs typeface="+mn-ea"/>
              <a:sym typeface="+mn-lt"/>
            </a:endParaRPr>
          </a:p>
          <a:p>
            <a:pPr marL="214630" indent="-21463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2700" b="1" dirty="0">
                <a:solidFill>
                  <a:srgbClr val="FF0000"/>
                </a:solidFill>
                <a:cs typeface="+mn-ea"/>
                <a:sym typeface="+mn-lt"/>
              </a:rPr>
              <a:t>有助于积累资料，扩充新知。</a:t>
            </a:r>
            <a:endParaRPr lang="zh-CN" altLang="en-US" sz="27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16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charRg st="16" end="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29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charRg st="29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5" end="5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charRg st="45" end="5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1064657" y="3719588"/>
            <a:ext cx="7828121" cy="81144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>
                <a:cs typeface="+mn-ea"/>
                <a:sym typeface="+mn-lt"/>
              </a:rPr>
              <a:t>群众入场</a:t>
            </a:r>
            <a:r>
              <a:rPr lang="en-US" altLang="zh-CN" sz="2100">
                <a:cs typeface="+mn-ea"/>
                <a:sym typeface="+mn-lt"/>
              </a:rPr>
              <a:t>——</a:t>
            </a:r>
            <a:r>
              <a:rPr lang="zh-CN" altLang="en-US" sz="2100">
                <a:cs typeface="+mn-ea"/>
                <a:sym typeface="+mn-lt"/>
              </a:rPr>
              <a:t>典礼开始</a:t>
            </a:r>
            <a:r>
              <a:rPr lang="en-US" altLang="zh-CN" sz="2100">
                <a:cs typeface="+mn-ea"/>
                <a:sym typeface="+mn-lt"/>
              </a:rPr>
              <a:t>——</a:t>
            </a:r>
            <a:r>
              <a:rPr lang="zh-CN" altLang="en-US" sz="2100">
                <a:cs typeface="+mn-ea"/>
                <a:sym typeface="+mn-lt"/>
              </a:rPr>
              <a:t>宣布中华人民共和国成立</a:t>
            </a:r>
            <a:r>
              <a:rPr lang="en-US" altLang="zh-CN" sz="2100">
                <a:cs typeface="+mn-ea"/>
                <a:sym typeface="+mn-lt"/>
              </a:rPr>
              <a:t>——</a:t>
            </a:r>
            <a:r>
              <a:rPr lang="zh-CN" altLang="en-US" sz="2100">
                <a:cs typeface="+mn-ea"/>
                <a:sym typeface="+mn-lt"/>
              </a:rPr>
              <a:t>升国旗</a:t>
            </a:r>
            <a:r>
              <a:rPr lang="en-US" altLang="zh-CN" sz="2100">
                <a:cs typeface="+mn-ea"/>
                <a:sym typeface="+mn-lt"/>
              </a:rPr>
              <a:t>——</a:t>
            </a:r>
            <a:r>
              <a:rPr lang="zh-CN" altLang="en-US" sz="2100">
                <a:cs typeface="+mn-ea"/>
                <a:sym typeface="+mn-lt"/>
              </a:rPr>
              <a:t>宣读公告</a:t>
            </a:r>
            <a:r>
              <a:rPr lang="en-US" altLang="zh-CN" sz="2100">
                <a:cs typeface="+mn-ea"/>
                <a:sym typeface="+mn-lt"/>
              </a:rPr>
              <a:t>——</a:t>
            </a:r>
            <a:r>
              <a:rPr lang="zh-CN" altLang="en-US" sz="2100">
                <a:cs typeface="+mn-ea"/>
                <a:sym typeface="+mn-lt"/>
              </a:rPr>
              <a:t>阅兵盛况</a:t>
            </a:r>
            <a:r>
              <a:rPr lang="en-US" altLang="zh-CN" sz="2100">
                <a:cs typeface="+mn-ea"/>
                <a:sym typeface="+mn-lt"/>
              </a:rPr>
              <a:t>——</a:t>
            </a:r>
            <a:r>
              <a:rPr lang="zh-CN" altLang="en-US" sz="2100">
                <a:cs typeface="+mn-ea"/>
                <a:sym typeface="+mn-lt"/>
              </a:rPr>
              <a:t>群众游行</a:t>
            </a:r>
            <a:endParaRPr lang="zh-CN" altLang="en-US" sz="2100">
              <a:cs typeface="+mn-ea"/>
              <a:sym typeface="+mn-lt"/>
            </a:endParaRPr>
          </a:p>
        </p:txBody>
      </p:sp>
      <p:pic>
        <p:nvPicPr>
          <p:cNvPr id="8" name="图片 7" descr="图片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649390" y="2643263"/>
            <a:ext cx="977504" cy="102155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云形标注 11"/>
          <p:cNvSpPr/>
          <p:nvPr/>
        </p:nvSpPr>
        <p:spPr>
          <a:xfrm>
            <a:off x="4877991" y="1045444"/>
            <a:ext cx="3761185" cy="1664494"/>
          </a:xfrm>
          <a:prstGeom prst="cloudCallout">
            <a:avLst/>
          </a:prstGeom>
          <a:ln w="25400">
            <a:solidFill>
              <a:schemeClr val="accent5">
                <a:shade val="95000"/>
                <a:satMod val="10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 fontAlgn="auto">
              <a:lnSpc>
                <a:spcPct val="110000"/>
              </a:lnSpc>
            </a:pPr>
            <a:r>
              <a:rPr lang="zh-CN" altLang="en-US" sz="1800" b="1" noProof="1">
                <a:cs typeface="+mn-ea"/>
                <a:sym typeface="+mn-lt"/>
              </a:rPr>
              <a:t>小明：我在课堂笔记本上，记录了老师讲的重要内容。</a:t>
            </a:r>
            <a:endParaRPr lang="zh-CN" altLang="en-US" sz="1800" b="1" noProof="1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0" name="TextBox 2"/>
          <p:cNvSpPr txBox="1"/>
          <p:nvPr/>
        </p:nvSpPr>
        <p:spPr>
          <a:xfrm>
            <a:off x="952225" y="1458354"/>
            <a:ext cx="3697166" cy="484748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700" b="1" dirty="0">
                <a:cs typeface="+mn-ea"/>
                <a:sym typeface="+mn-lt"/>
              </a:rPr>
              <a:t>怎么有效记课堂笔记？</a:t>
            </a:r>
            <a:endParaRPr lang="zh-CN" altLang="en-US" sz="2700" b="1" dirty="0">
              <a:cs typeface="+mn-ea"/>
              <a:sym typeface="+mn-lt"/>
            </a:endParaRPr>
          </a:p>
        </p:txBody>
      </p:sp>
      <p:sp>
        <p:nvSpPr>
          <p:cNvPr id="11" name="文本框 3"/>
          <p:cNvSpPr txBox="1"/>
          <p:nvPr/>
        </p:nvSpPr>
        <p:spPr>
          <a:xfrm>
            <a:off x="1064419" y="2659932"/>
            <a:ext cx="2041922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400">
                <a:cs typeface="+mn-ea"/>
                <a:sym typeface="+mn-lt"/>
              </a:rPr>
              <a:t>7 </a:t>
            </a:r>
            <a:r>
              <a:rPr lang="zh-CN" altLang="en-US" sz="2400">
                <a:cs typeface="+mn-ea"/>
                <a:sym typeface="+mn-lt"/>
              </a:rPr>
              <a:t>开国大典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2" name="文本框 4"/>
          <p:cNvSpPr txBox="1"/>
          <p:nvPr/>
        </p:nvSpPr>
        <p:spPr>
          <a:xfrm>
            <a:off x="1064419" y="3281438"/>
            <a:ext cx="992981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>
                <a:cs typeface="+mn-ea"/>
                <a:sym typeface="+mn-lt"/>
              </a:rPr>
              <a:t>场面</a:t>
            </a:r>
            <a:endParaRPr lang="zh-CN" altLang="en-US" sz="210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1"/>
          <p:cNvSpPr txBox="1"/>
          <p:nvPr/>
        </p:nvSpPr>
        <p:spPr>
          <a:xfrm>
            <a:off x="1187533" y="2030584"/>
            <a:ext cx="3187304" cy="9833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1800" dirty="0">
                <a:cs typeface="+mn-ea"/>
                <a:sym typeface="+mn-lt"/>
              </a:rPr>
              <a:t>“</a:t>
            </a:r>
            <a:r>
              <a:rPr lang="zh-CN" altLang="zh-CN" sz="1800" dirty="0">
                <a:cs typeface="+mn-ea"/>
                <a:sym typeface="+mn-lt"/>
              </a:rPr>
              <a:t>传说是这样谱成的。</a:t>
            </a:r>
            <a:r>
              <a:rPr lang="en-US" altLang="zh-CN" sz="1800" dirty="0">
                <a:cs typeface="+mn-ea"/>
                <a:sym typeface="+mn-lt"/>
              </a:rPr>
              <a:t>”</a:t>
            </a:r>
            <a:r>
              <a:rPr lang="zh-CN" altLang="en-US" sz="1800" dirty="0">
                <a:cs typeface="+mn-ea"/>
                <a:sym typeface="+mn-lt"/>
              </a:rPr>
              <a:t>看来《月光曲》的创作过程不一定真是这样的。</a:t>
            </a:r>
            <a:endParaRPr lang="zh-CN" altLang="en-US" sz="1800" dirty="0">
              <a:cs typeface="+mn-ea"/>
              <a:sym typeface="+mn-lt"/>
            </a:endParaRPr>
          </a:p>
        </p:txBody>
      </p:sp>
      <p:pic>
        <p:nvPicPr>
          <p:cNvPr id="4" name="图片 3" descr="D:\19秋六上课件 陈晓梦5.16\常用图片\图片12.png图片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374836" y="2068923"/>
            <a:ext cx="755333" cy="8301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云形标注 11"/>
          <p:cNvSpPr/>
          <p:nvPr/>
        </p:nvSpPr>
        <p:spPr>
          <a:xfrm>
            <a:off x="4572000" y="406768"/>
            <a:ext cx="3479203" cy="1102387"/>
          </a:xfrm>
          <a:prstGeom prst="cloudCallout">
            <a:avLst>
              <a:gd name="adj1" fmla="val -43539"/>
              <a:gd name="adj2" fmla="val 93999"/>
            </a:avLst>
          </a:prstGeom>
          <a:ln w="25400">
            <a:solidFill>
              <a:schemeClr val="accent5">
                <a:shade val="95000"/>
                <a:satMod val="10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1500" b="1" noProof="1">
                <a:solidFill>
                  <a:schemeClr val="tx1"/>
                </a:solidFill>
                <a:cs typeface="+mn-ea"/>
                <a:sym typeface="+mn-lt"/>
              </a:rPr>
              <a:t>有了疑问，需要继续思考，或者查找资料的，我会认真记下来。</a:t>
            </a:r>
            <a:endParaRPr lang="zh-CN" altLang="en-US" sz="1500" b="1" noProof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云形标注 3"/>
          <p:cNvSpPr/>
          <p:nvPr/>
        </p:nvSpPr>
        <p:spPr>
          <a:xfrm>
            <a:off x="5565118" y="2107391"/>
            <a:ext cx="2513756" cy="1157483"/>
          </a:xfrm>
          <a:prstGeom prst="cloudCallout">
            <a:avLst/>
          </a:prstGeom>
          <a:ln w="25400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1500" b="1" noProof="1">
                <a:solidFill>
                  <a:schemeClr val="tx1"/>
                </a:solidFill>
                <a:cs typeface="+mn-ea"/>
                <a:sym typeface="+mn-lt"/>
              </a:rPr>
              <a:t>我会把听课过程中产生的想法记录下来。</a:t>
            </a:r>
            <a:endParaRPr lang="zh-CN" altLang="en-US" sz="1500" b="1" noProof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70687" y="3694830"/>
            <a:ext cx="4473178" cy="9002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buSzTx/>
            </a:pPr>
            <a:r>
              <a:rPr lang="en-US" altLang="zh-CN" sz="1800">
                <a:cs typeface="+mn-ea"/>
                <a:sym typeface="+mn-lt"/>
              </a:rPr>
              <a:t>“您就是贝多芬先生吧？”盲姑娘听琴声</a:t>
            </a:r>
            <a:r>
              <a:rPr lang="zh-CN" altLang="en-US" sz="1800">
                <a:cs typeface="+mn-ea"/>
                <a:sym typeface="+mn-lt"/>
              </a:rPr>
              <a:t>猜</a:t>
            </a:r>
            <a:r>
              <a:rPr lang="en-US" altLang="zh-CN" sz="1800">
                <a:cs typeface="+mn-ea"/>
                <a:sym typeface="+mn-lt"/>
              </a:rPr>
              <a:t>出了贝多芬，这是说贝多芬遇到了知音吧？</a:t>
            </a:r>
            <a:endParaRPr lang="en-US" altLang="zh-CN" sz="1800">
              <a:cs typeface="+mn-ea"/>
              <a:sym typeface="+mn-lt"/>
            </a:endParaRPr>
          </a:p>
        </p:txBody>
      </p:sp>
      <p:pic>
        <p:nvPicPr>
          <p:cNvPr id="8" name="图片 7" descr="D:\19秋六上课件 陈晓梦（6.5简单梳理）\水印 常用logo\图片10.png图片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45314" y="3527822"/>
            <a:ext cx="792956" cy="828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6"/>
          <p:cNvSpPr txBox="1"/>
          <p:nvPr/>
        </p:nvSpPr>
        <p:spPr>
          <a:xfrm>
            <a:off x="1187533" y="1312947"/>
            <a:ext cx="1985963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>
                <a:cs typeface="+mn-ea"/>
                <a:sym typeface="+mn-lt"/>
              </a:rPr>
              <a:t>22 </a:t>
            </a:r>
            <a:r>
              <a:rPr lang="zh-CN" altLang="en-US" sz="2100">
                <a:cs typeface="+mn-ea"/>
                <a:sym typeface="+mn-lt"/>
              </a:rPr>
              <a:t>月光曲</a:t>
            </a:r>
            <a:endParaRPr lang="zh-CN" altLang="en-US" sz="210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animBg="1"/>
      <p:bldP spid="6" grpId="0" bldLvl="0" animBg="1"/>
      <p:bldP spid="6" grpId="1" animBg="1"/>
      <p:bldP spid="7" grpId="0"/>
      <p:bldP spid="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36131" y="1985389"/>
            <a:ext cx="3770904" cy="246990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marL="214630" indent="-21463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记老师列出的提纲。</a:t>
            </a:r>
            <a:endParaRPr lang="en-US" altLang="zh-CN" sz="2400" b="1" dirty="0">
              <a:solidFill>
                <a:srgbClr val="FF0000"/>
              </a:solidFill>
              <a:cs typeface="+mn-ea"/>
              <a:sym typeface="+mn-lt"/>
            </a:endParaRPr>
          </a:p>
          <a:p>
            <a:pPr marL="214630" indent="-21463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记老师强调的重点内容。</a:t>
            </a:r>
            <a:endParaRPr lang="en-US" altLang="zh-CN" sz="2400" b="1" dirty="0">
              <a:solidFill>
                <a:srgbClr val="FF0000"/>
              </a:solidFill>
              <a:cs typeface="+mn-ea"/>
              <a:sym typeface="+mn-lt"/>
            </a:endParaRPr>
          </a:p>
          <a:p>
            <a:pPr marL="214630" indent="-21463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记个人要求加强的内容。</a:t>
            </a:r>
            <a:endParaRPr lang="en-US" altLang="zh-CN" sz="2400" b="1" dirty="0">
              <a:solidFill>
                <a:srgbClr val="FF0000"/>
              </a:solidFill>
              <a:cs typeface="+mn-ea"/>
              <a:sym typeface="+mn-lt"/>
            </a:endParaRPr>
          </a:p>
          <a:p>
            <a:pPr marL="214630" indent="-21463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记疑点。</a:t>
            </a:r>
            <a:endParaRPr lang="en-US" altLang="zh-CN" sz="2400" b="1" dirty="0">
              <a:solidFill>
                <a:srgbClr val="FF0000"/>
              </a:solidFill>
              <a:cs typeface="+mn-ea"/>
              <a:sym typeface="+mn-lt"/>
            </a:endParaRPr>
          </a:p>
          <a:p>
            <a:pPr marL="214630" indent="-214630">
              <a:lnSpc>
                <a:spcPct val="130000"/>
              </a:lnSpc>
              <a:buFont typeface="Wingdings" panose="05000000000000000000" pitchFamily="2" charset="2"/>
              <a:buChar char="l"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记方法。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4" name="文本框 1"/>
          <p:cNvSpPr txBox="1"/>
          <p:nvPr/>
        </p:nvSpPr>
        <p:spPr>
          <a:xfrm>
            <a:off x="995649" y="1432939"/>
            <a:ext cx="4262438" cy="5309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3000" b="1" dirty="0">
                <a:cs typeface="+mn-ea"/>
                <a:sym typeface="+mn-lt"/>
              </a:rPr>
              <a:t>记课堂笔记的方法有：</a:t>
            </a:r>
            <a:endParaRPr lang="zh-CN" altLang="en-US" sz="3000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0208" y="1418038"/>
            <a:ext cx="3572411" cy="265457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100" b="1" dirty="0">
                <a:solidFill>
                  <a:srgbClr val="FF66FF"/>
                </a:solidFill>
                <a:cs typeface="+mn-ea"/>
                <a:sym typeface="+mn-lt"/>
              </a:rPr>
              <a:t>    </a:t>
            </a:r>
            <a:r>
              <a:rPr lang="zh-CN" altLang="en-US" sz="2100" dirty="0">
                <a:cs typeface="+mn-ea"/>
                <a:sym typeface="+mn-lt"/>
              </a:rPr>
              <a:t>日常生活中使用的一些词语与戏曲有关。读一读下面的词语，和同学交流它们的意思，再选一两个说句子。</a:t>
            </a:r>
            <a:endParaRPr lang="zh-CN" altLang="en-US" sz="2100" dirty="0"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941792" y="1740905"/>
            <a:ext cx="2000250" cy="26860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TextBox 2"/>
          <p:cNvSpPr txBox="1"/>
          <p:nvPr/>
        </p:nvSpPr>
        <p:spPr>
          <a:xfrm>
            <a:off x="855275" y="2486565"/>
            <a:ext cx="1325123" cy="99257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cs typeface="+mn-ea"/>
                <a:sym typeface="+mn-lt"/>
              </a:rPr>
              <a:t>读一读</a:t>
            </a:r>
            <a:endParaRPr lang="en-US" altLang="zh-CN" sz="3000" b="1" dirty="0">
              <a:solidFill>
                <a:srgbClr val="FF0000"/>
              </a:solidFill>
              <a:cs typeface="+mn-ea"/>
              <a:sym typeface="+mn-lt"/>
            </a:endParaRPr>
          </a:p>
          <a:p>
            <a:r>
              <a:rPr lang="zh-CN" altLang="en-US" sz="3000" b="1" dirty="0">
                <a:solidFill>
                  <a:srgbClr val="FF0000"/>
                </a:solidFill>
                <a:cs typeface="+mn-ea"/>
                <a:sym typeface="+mn-lt"/>
              </a:rPr>
              <a:t>记一记</a:t>
            </a:r>
            <a:endParaRPr lang="zh-CN" altLang="en-US" sz="30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grpSp>
        <p:nvGrpSpPr>
          <p:cNvPr id="7" name="组合 9"/>
          <p:cNvGrpSpPr/>
          <p:nvPr/>
        </p:nvGrpSpPr>
        <p:grpSpPr>
          <a:xfrm>
            <a:off x="3237356" y="844977"/>
            <a:ext cx="1285162" cy="829865"/>
            <a:chOff x="1466" y="2347"/>
            <a:chExt cx="2697" cy="1744"/>
          </a:xfrm>
        </p:grpSpPr>
        <p:sp>
          <p:nvSpPr>
            <p:cNvPr id="9" name="爆炸形 1 14"/>
            <p:cNvSpPr/>
            <p:nvPr/>
          </p:nvSpPr>
          <p:spPr>
            <a:xfrm>
              <a:off x="1466" y="2347"/>
              <a:ext cx="2697" cy="1744"/>
            </a:xfrm>
            <a:prstGeom prst="irregularSeal1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>
                <a:cs typeface="+mn-ea"/>
                <a:sym typeface="+mn-lt"/>
              </a:endParaRPr>
            </a:p>
          </p:txBody>
        </p:sp>
        <p:sp>
          <p:nvSpPr>
            <p:cNvPr id="10" name="TextBox 6"/>
            <p:cNvSpPr txBox="1"/>
            <p:nvPr/>
          </p:nvSpPr>
          <p:spPr>
            <a:xfrm>
              <a:off x="1871" y="2711"/>
              <a:ext cx="1886" cy="10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zh-CN" altLang="en-US" sz="2700" b="1" dirty="0">
                  <a:cs typeface="+mn-ea"/>
                  <a:sym typeface="+mn-lt"/>
                </a:rPr>
                <a:t>亮相</a:t>
              </a:r>
              <a:endParaRPr lang="zh-CN" altLang="en-US" sz="2700" b="1" dirty="0">
                <a:cs typeface="+mn-ea"/>
                <a:sym typeface="+mn-lt"/>
              </a:endParaRPr>
            </a:p>
          </p:txBody>
        </p:sp>
      </p:grpSp>
      <p:grpSp>
        <p:nvGrpSpPr>
          <p:cNvPr id="11" name="组合 38"/>
          <p:cNvGrpSpPr/>
          <p:nvPr/>
        </p:nvGrpSpPr>
        <p:grpSpPr>
          <a:xfrm>
            <a:off x="2541554" y="1851053"/>
            <a:ext cx="1433513" cy="1074746"/>
            <a:chOff x="2031" y="4544"/>
            <a:chExt cx="3008" cy="2256"/>
          </a:xfrm>
        </p:grpSpPr>
        <p:sp>
          <p:nvSpPr>
            <p:cNvPr id="12" name="爆炸形 1 23"/>
            <p:cNvSpPr/>
            <p:nvPr/>
          </p:nvSpPr>
          <p:spPr>
            <a:xfrm>
              <a:off x="2031" y="4544"/>
              <a:ext cx="3008" cy="1652"/>
            </a:xfrm>
            <a:prstGeom prst="irregularSeal1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>
                <a:cs typeface="+mn-ea"/>
                <a:sym typeface="+mn-lt"/>
              </a:endParaRPr>
            </a:p>
          </p:txBody>
        </p:sp>
        <p:sp>
          <p:nvSpPr>
            <p:cNvPr id="13" name="TextBox 6"/>
            <p:cNvSpPr txBox="1"/>
            <p:nvPr/>
          </p:nvSpPr>
          <p:spPr>
            <a:xfrm>
              <a:off x="2279" y="4862"/>
              <a:ext cx="2511" cy="19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zh-CN" altLang="en-US" sz="2700" b="1" dirty="0">
                  <a:cs typeface="+mn-ea"/>
                  <a:sym typeface="+mn-lt"/>
                </a:rPr>
                <a:t>跑龙套</a:t>
              </a:r>
              <a:endParaRPr lang="zh-CN" altLang="en-US" sz="2700" b="1" dirty="0">
                <a:cs typeface="+mn-ea"/>
                <a:sym typeface="+mn-lt"/>
              </a:endParaRPr>
            </a:p>
          </p:txBody>
        </p:sp>
      </p:grpSp>
      <p:grpSp>
        <p:nvGrpSpPr>
          <p:cNvPr id="14" name="组合 10"/>
          <p:cNvGrpSpPr/>
          <p:nvPr/>
        </p:nvGrpSpPr>
        <p:grpSpPr>
          <a:xfrm>
            <a:off x="4689918" y="844977"/>
            <a:ext cx="1284685" cy="829865"/>
            <a:chOff x="1466" y="2347"/>
            <a:chExt cx="2697" cy="1744"/>
          </a:xfrm>
        </p:grpSpPr>
        <p:sp>
          <p:nvSpPr>
            <p:cNvPr id="15" name="爆炸形 1 11"/>
            <p:cNvSpPr/>
            <p:nvPr/>
          </p:nvSpPr>
          <p:spPr>
            <a:xfrm>
              <a:off x="1466" y="2347"/>
              <a:ext cx="2697" cy="1744"/>
            </a:xfrm>
            <a:prstGeom prst="irregularSeal1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>
                <a:cs typeface="+mn-ea"/>
                <a:sym typeface="+mn-lt"/>
              </a:endParaRPr>
            </a:p>
          </p:txBody>
        </p:sp>
        <p:sp>
          <p:nvSpPr>
            <p:cNvPr id="16" name="TextBox 6"/>
            <p:cNvSpPr txBox="1"/>
            <p:nvPr/>
          </p:nvSpPr>
          <p:spPr>
            <a:xfrm>
              <a:off x="1872" y="2711"/>
              <a:ext cx="1886" cy="10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zh-CN" altLang="en-US" sz="2700" b="1" dirty="0">
                  <a:cs typeface="+mn-ea"/>
                  <a:sym typeface="+mn-lt"/>
                </a:rPr>
                <a:t>行当</a:t>
              </a:r>
              <a:endParaRPr lang="zh-CN" altLang="en-US" sz="2700" b="1" dirty="0">
                <a:cs typeface="+mn-ea"/>
                <a:sym typeface="+mn-lt"/>
              </a:endParaRPr>
            </a:p>
          </p:txBody>
        </p:sp>
      </p:grpSp>
      <p:grpSp>
        <p:nvGrpSpPr>
          <p:cNvPr id="17" name="组合 13"/>
          <p:cNvGrpSpPr/>
          <p:nvPr/>
        </p:nvGrpSpPr>
        <p:grpSpPr>
          <a:xfrm>
            <a:off x="6142481" y="844977"/>
            <a:ext cx="1283494" cy="829865"/>
            <a:chOff x="1466" y="2347"/>
            <a:chExt cx="2697" cy="1744"/>
          </a:xfrm>
        </p:grpSpPr>
        <p:sp>
          <p:nvSpPr>
            <p:cNvPr id="18" name="爆炸形 1 25"/>
            <p:cNvSpPr/>
            <p:nvPr/>
          </p:nvSpPr>
          <p:spPr>
            <a:xfrm>
              <a:off x="1466" y="2347"/>
              <a:ext cx="2697" cy="1744"/>
            </a:xfrm>
            <a:prstGeom prst="irregularSeal1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>
                <a:cs typeface="+mn-ea"/>
                <a:sym typeface="+mn-lt"/>
              </a:endParaRPr>
            </a:p>
          </p:txBody>
        </p:sp>
        <p:sp>
          <p:nvSpPr>
            <p:cNvPr id="19" name="TextBox 6"/>
            <p:cNvSpPr txBox="1"/>
            <p:nvPr/>
          </p:nvSpPr>
          <p:spPr>
            <a:xfrm>
              <a:off x="1872" y="2711"/>
              <a:ext cx="1886" cy="10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zh-CN" altLang="en-US" sz="2700" b="1" dirty="0">
                  <a:cs typeface="+mn-ea"/>
                  <a:sym typeface="+mn-lt"/>
                </a:rPr>
                <a:t>压轴</a:t>
              </a:r>
              <a:endParaRPr lang="zh-CN" altLang="en-US" sz="2700" b="1" dirty="0">
                <a:cs typeface="+mn-ea"/>
                <a:sym typeface="+mn-lt"/>
              </a:endParaRPr>
            </a:p>
          </p:txBody>
        </p:sp>
      </p:grpSp>
      <p:grpSp>
        <p:nvGrpSpPr>
          <p:cNvPr id="20" name="组合 34"/>
          <p:cNvGrpSpPr/>
          <p:nvPr/>
        </p:nvGrpSpPr>
        <p:grpSpPr>
          <a:xfrm>
            <a:off x="7708153" y="844977"/>
            <a:ext cx="1284684" cy="829865"/>
            <a:chOff x="1466" y="2347"/>
            <a:chExt cx="2697" cy="1744"/>
          </a:xfrm>
        </p:grpSpPr>
        <p:sp>
          <p:nvSpPr>
            <p:cNvPr id="21" name="爆炸形 1 35"/>
            <p:cNvSpPr/>
            <p:nvPr/>
          </p:nvSpPr>
          <p:spPr>
            <a:xfrm>
              <a:off x="1466" y="2347"/>
              <a:ext cx="2697" cy="1744"/>
            </a:xfrm>
            <a:prstGeom prst="irregularSeal1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>
                <a:cs typeface="+mn-ea"/>
                <a:sym typeface="+mn-lt"/>
              </a:endParaRPr>
            </a:p>
          </p:txBody>
        </p:sp>
        <p:sp>
          <p:nvSpPr>
            <p:cNvPr id="22" name="TextBox 6"/>
            <p:cNvSpPr txBox="1"/>
            <p:nvPr/>
          </p:nvSpPr>
          <p:spPr>
            <a:xfrm>
              <a:off x="1872" y="2711"/>
              <a:ext cx="1886" cy="10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zh-CN" altLang="en-US" sz="2700" b="1" dirty="0">
                  <a:cs typeface="+mn-ea"/>
                  <a:sym typeface="+mn-lt"/>
                </a:rPr>
                <a:t>行头</a:t>
              </a:r>
              <a:endParaRPr lang="zh-CN" altLang="en-US" sz="2700" b="1" dirty="0">
                <a:cs typeface="+mn-ea"/>
                <a:sym typeface="+mn-lt"/>
              </a:endParaRPr>
            </a:p>
          </p:txBody>
        </p:sp>
      </p:grpSp>
      <p:grpSp>
        <p:nvGrpSpPr>
          <p:cNvPr id="23" name="组合 39"/>
          <p:cNvGrpSpPr/>
          <p:nvPr/>
        </p:nvGrpSpPr>
        <p:grpSpPr>
          <a:xfrm>
            <a:off x="3977448" y="1851053"/>
            <a:ext cx="1433513" cy="1074746"/>
            <a:chOff x="2031" y="4544"/>
            <a:chExt cx="3008" cy="2256"/>
          </a:xfrm>
        </p:grpSpPr>
        <p:sp>
          <p:nvSpPr>
            <p:cNvPr id="24" name="爆炸形 1 40"/>
            <p:cNvSpPr/>
            <p:nvPr/>
          </p:nvSpPr>
          <p:spPr>
            <a:xfrm>
              <a:off x="2031" y="4544"/>
              <a:ext cx="3008" cy="1652"/>
            </a:xfrm>
            <a:prstGeom prst="irregularSeal1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>
                <a:cs typeface="+mn-ea"/>
                <a:sym typeface="+mn-lt"/>
              </a:endParaRPr>
            </a:p>
          </p:txBody>
        </p:sp>
        <p:sp>
          <p:nvSpPr>
            <p:cNvPr id="25" name="TextBox 6"/>
            <p:cNvSpPr txBox="1"/>
            <p:nvPr/>
          </p:nvSpPr>
          <p:spPr>
            <a:xfrm>
              <a:off x="2280" y="4862"/>
              <a:ext cx="2511" cy="19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zh-CN" altLang="en-US" sz="2700" b="1" dirty="0">
                  <a:cs typeface="+mn-ea"/>
                  <a:sym typeface="+mn-lt"/>
                </a:rPr>
                <a:t>唱白脸</a:t>
              </a:r>
              <a:endParaRPr lang="zh-CN" altLang="en-US" sz="2700" b="1" dirty="0">
                <a:cs typeface="+mn-ea"/>
                <a:sym typeface="+mn-lt"/>
              </a:endParaRPr>
            </a:p>
          </p:txBody>
        </p:sp>
      </p:grpSp>
      <p:grpSp>
        <p:nvGrpSpPr>
          <p:cNvPr id="26" name="组合 42"/>
          <p:cNvGrpSpPr/>
          <p:nvPr/>
        </p:nvGrpSpPr>
        <p:grpSpPr>
          <a:xfrm>
            <a:off x="5413342" y="1851053"/>
            <a:ext cx="1433513" cy="1074746"/>
            <a:chOff x="2031" y="4544"/>
            <a:chExt cx="3008" cy="2256"/>
          </a:xfrm>
        </p:grpSpPr>
        <p:sp>
          <p:nvSpPr>
            <p:cNvPr id="27" name="爆炸形 1 43"/>
            <p:cNvSpPr/>
            <p:nvPr/>
          </p:nvSpPr>
          <p:spPr>
            <a:xfrm>
              <a:off x="2031" y="4544"/>
              <a:ext cx="3008" cy="1652"/>
            </a:xfrm>
            <a:prstGeom prst="irregularSeal1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>
                <a:cs typeface="+mn-ea"/>
                <a:sym typeface="+mn-lt"/>
              </a:endParaRPr>
            </a:p>
          </p:txBody>
        </p:sp>
        <p:sp>
          <p:nvSpPr>
            <p:cNvPr id="28" name="TextBox 6"/>
            <p:cNvSpPr txBox="1"/>
            <p:nvPr/>
          </p:nvSpPr>
          <p:spPr>
            <a:xfrm>
              <a:off x="2280" y="4862"/>
              <a:ext cx="2511" cy="19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zh-CN" altLang="en-US" sz="2700" b="1" dirty="0">
                  <a:cs typeface="+mn-ea"/>
                  <a:sym typeface="+mn-lt"/>
                </a:rPr>
                <a:t>花架子</a:t>
              </a:r>
              <a:endParaRPr lang="zh-CN" altLang="en-US" sz="2700" b="1" dirty="0">
                <a:cs typeface="+mn-ea"/>
                <a:sym typeface="+mn-lt"/>
              </a:endParaRPr>
            </a:p>
          </p:txBody>
        </p:sp>
      </p:grpSp>
      <p:grpSp>
        <p:nvGrpSpPr>
          <p:cNvPr id="29" name="组合 45"/>
          <p:cNvGrpSpPr/>
          <p:nvPr/>
        </p:nvGrpSpPr>
        <p:grpSpPr>
          <a:xfrm>
            <a:off x="6849235" y="1851053"/>
            <a:ext cx="1433513" cy="1074746"/>
            <a:chOff x="2031" y="4544"/>
            <a:chExt cx="3008" cy="2256"/>
          </a:xfrm>
        </p:grpSpPr>
        <p:sp>
          <p:nvSpPr>
            <p:cNvPr id="30" name="爆炸形 1 46"/>
            <p:cNvSpPr/>
            <p:nvPr/>
          </p:nvSpPr>
          <p:spPr>
            <a:xfrm>
              <a:off x="2031" y="4544"/>
              <a:ext cx="3008" cy="1652"/>
            </a:xfrm>
            <a:prstGeom prst="irregularSeal1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>
                <a:cs typeface="+mn-ea"/>
                <a:sym typeface="+mn-lt"/>
              </a:endParaRPr>
            </a:p>
          </p:txBody>
        </p:sp>
        <p:sp>
          <p:nvSpPr>
            <p:cNvPr id="31" name="TextBox 6"/>
            <p:cNvSpPr txBox="1"/>
            <p:nvPr/>
          </p:nvSpPr>
          <p:spPr>
            <a:xfrm>
              <a:off x="2280" y="4862"/>
              <a:ext cx="2511" cy="19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zh-CN" altLang="en-US" sz="2700" b="1" dirty="0">
                  <a:cs typeface="+mn-ea"/>
                  <a:sym typeface="+mn-lt"/>
                </a:rPr>
                <a:t>对台戏</a:t>
              </a:r>
              <a:endParaRPr lang="zh-CN" altLang="en-US" sz="2700" b="1" dirty="0">
                <a:cs typeface="+mn-ea"/>
                <a:sym typeface="+mn-lt"/>
              </a:endParaRPr>
            </a:p>
          </p:txBody>
        </p:sp>
      </p:grpSp>
      <p:grpSp>
        <p:nvGrpSpPr>
          <p:cNvPr id="32" name="组合 52"/>
          <p:cNvGrpSpPr/>
          <p:nvPr/>
        </p:nvGrpSpPr>
        <p:grpSpPr>
          <a:xfrm>
            <a:off x="3338560" y="2786885"/>
            <a:ext cx="2041207" cy="839391"/>
            <a:chOff x="1383" y="6350"/>
            <a:chExt cx="4285" cy="1762"/>
          </a:xfrm>
        </p:grpSpPr>
        <p:sp>
          <p:nvSpPr>
            <p:cNvPr id="33" name="爆炸形 1 24"/>
            <p:cNvSpPr/>
            <p:nvPr/>
          </p:nvSpPr>
          <p:spPr>
            <a:xfrm>
              <a:off x="1383" y="6350"/>
              <a:ext cx="4285" cy="1762"/>
            </a:xfrm>
            <a:prstGeom prst="irregularSeal1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>
                <a:cs typeface="+mn-ea"/>
                <a:sym typeface="+mn-lt"/>
              </a:endParaRPr>
            </a:p>
          </p:txBody>
        </p:sp>
        <p:sp>
          <p:nvSpPr>
            <p:cNvPr id="34" name="TextBox 6"/>
            <p:cNvSpPr txBox="1"/>
            <p:nvPr/>
          </p:nvSpPr>
          <p:spPr>
            <a:xfrm>
              <a:off x="1633" y="6673"/>
              <a:ext cx="3664" cy="106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zh-CN" altLang="en-US" sz="2700" b="1" dirty="0">
                  <a:cs typeface="+mn-ea"/>
                  <a:sym typeface="+mn-lt"/>
                </a:rPr>
                <a:t>粉墨登场</a:t>
              </a:r>
              <a:endParaRPr lang="zh-CN" altLang="en-US" sz="2700" b="1" dirty="0">
                <a:cs typeface="+mn-ea"/>
                <a:sym typeface="+mn-lt"/>
              </a:endParaRPr>
            </a:p>
          </p:txBody>
        </p:sp>
      </p:grpSp>
      <p:grpSp>
        <p:nvGrpSpPr>
          <p:cNvPr id="35" name="组合 53"/>
          <p:cNvGrpSpPr/>
          <p:nvPr/>
        </p:nvGrpSpPr>
        <p:grpSpPr>
          <a:xfrm>
            <a:off x="5519785" y="2786885"/>
            <a:ext cx="2040731" cy="839391"/>
            <a:chOff x="1383" y="6350"/>
            <a:chExt cx="4285" cy="1762"/>
          </a:xfrm>
        </p:grpSpPr>
        <p:sp>
          <p:nvSpPr>
            <p:cNvPr id="36" name="爆炸形 1 54"/>
            <p:cNvSpPr/>
            <p:nvPr/>
          </p:nvSpPr>
          <p:spPr>
            <a:xfrm>
              <a:off x="1383" y="6350"/>
              <a:ext cx="4285" cy="1762"/>
            </a:xfrm>
            <a:prstGeom prst="irregularSeal1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>
                <a:cs typeface="+mn-ea"/>
                <a:sym typeface="+mn-lt"/>
              </a:endParaRPr>
            </a:p>
          </p:txBody>
        </p:sp>
        <p:sp>
          <p:nvSpPr>
            <p:cNvPr id="37" name="TextBox 6"/>
            <p:cNvSpPr txBox="1"/>
            <p:nvPr/>
          </p:nvSpPr>
          <p:spPr>
            <a:xfrm>
              <a:off x="1633" y="6673"/>
              <a:ext cx="3664" cy="106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zh-CN" altLang="en-US" sz="2700" b="1" dirty="0">
                  <a:cs typeface="+mn-ea"/>
                  <a:sym typeface="+mn-lt"/>
                </a:rPr>
                <a:t>字正腔圆</a:t>
              </a:r>
              <a:endParaRPr lang="zh-CN" altLang="en-US" sz="2700" b="1" dirty="0">
                <a:cs typeface="+mn-ea"/>
                <a:sym typeface="+mn-lt"/>
              </a:endParaRPr>
            </a:p>
          </p:txBody>
        </p:sp>
      </p:grpSp>
      <p:grpSp>
        <p:nvGrpSpPr>
          <p:cNvPr id="38" name="组合 59"/>
          <p:cNvGrpSpPr/>
          <p:nvPr/>
        </p:nvGrpSpPr>
        <p:grpSpPr>
          <a:xfrm>
            <a:off x="3875055" y="3645327"/>
            <a:ext cx="2040731" cy="839390"/>
            <a:chOff x="1383" y="6350"/>
            <a:chExt cx="4285" cy="1762"/>
          </a:xfrm>
        </p:grpSpPr>
        <p:sp>
          <p:nvSpPr>
            <p:cNvPr id="39" name="爆炸形 1 60"/>
            <p:cNvSpPr/>
            <p:nvPr/>
          </p:nvSpPr>
          <p:spPr>
            <a:xfrm>
              <a:off x="1383" y="6350"/>
              <a:ext cx="4285" cy="1762"/>
            </a:xfrm>
            <a:prstGeom prst="irregularSeal1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>
                <a:cs typeface="+mn-ea"/>
                <a:sym typeface="+mn-lt"/>
              </a:endParaRPr>
            </a:p>
          </p:txBody>
        </p:sp>
        <p:sp>
          <p:nvSpPr>
            <p:cNvPr id="40" name="TextBox 6"/>
            <p:cNvSpPr txBox="1"/>
            <p:nvPr/>
          </p:nvSpPr>
          <p:spPr>
            <a:xfrm>
              <a:off x="1633" y="6673"/>
              <a:ext cx="3664" cy="106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zh-CN" altLang="en-US" sz="2700" b="1" dirty="0">
                  <a:cs typeface="+mn-ea"/>
                  <a:sym typeface="+mn-lt"/>
                </a:rPr>
                <a:t>有板有眼</a:t>
              </a:r>
              <a:endParaRPr lang="zh-CN" altLang="en-US" sz="2700" b="1" dirty="0">
                <a:cs typeface="+mn-ea"/>
                <a:sym typeface="+mn-lt"/>
              </a:endParaRPr>
            </a:p>
          </p:txBody>
        </p:sp>
      </p:grpSp>
      <p:grpSp>
        <p:nvGrpSpPr>
          <p:cNvPr id="41" name="组合 62"/>
          <p:cNvGrpSpPr/>
          <p:nvPr/>
        </p:nvGrpSpPr>
        <p:grpSpPr>
          <a:xfrm>
            <a:off x="6132480" y="3645327"/>
            <a:ext cx="2040731" cy="839390"/>
            <a:chOff x="1383" y="6350"/>
            <a:chExt cx="4285" cy="1762"/>
          </a:xfrm>
        </p:grpSpPr>
        <p:sp>
          <p:nvSpPr>
            <p:cNvPr id="42" name="爆炸形 1 63"/>
            <p:cNvSpPr/>
            <p:nvPr/>
          </p:nvSpPr>
          <p:spPr>
            <a:xfrm>
              <a:off x="1383" y="6350"/>
              <a:ext cx="4285" cy="1762"/>
            </a:xfrm>
            <a:prstGeom prst="irregularSeal1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>
                <a:cs typeface="+mn-ea"/>
                <a:sym typeface="+mn-lt"/>
              </a:endParaRPr>
            </a:p>
          </p:txBody>
        </p:sp>
        <p:sp>
          <p:nvSpPr>
            <p:cNvPr id="43" name="TextBox 6"/>
            <p:cNvSpPr txBox="1"/>
            <p:nvPr/>
          </p:nvSpPr>
          <p:spPr>
            <a:xfrm>
              <a:off x="1633" y="6673"/>
              <a:ext cx="3664" cy="106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zh-CN" altLang="en-US" sz="2700" b="1" dirty="0">
                  <a:cs typeface="+mn-ea"/>
                  <a:sym typeface="+mn-lt"/>
                </a:rPr>
                <a:t>科班出身</a:t>
              </a:r>
              <a:endParaRPr lang="zh-CN" altLang="en-US" sz="2700" b="1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796111" y="1310200"/>
            <a:ext cx="4751785" cy="67864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800" b="1" dirty="0">
                <a:cs typeface="+mn-ea"/>
                <a:sym typeface="+mn-lt"/>
              </a:rPr>
              <a:t>比喻公开露面或表演；比喻公开表示态度，亮明观点。</a:t>
            </a:r>
            <a:endParaRPr lang="zh-CN" altLang="en-US" sz="1800" b="1" dirty="0">
              <a:cs typeface="+mn-ea"/>
              <a:sym typeface="+mn-lt"/>
            </a:endParaRPr>
          </a:p>
        </p:txBody>
      </p:sp>
      <p:sp>
        <p:nvSpPr>
          <p:cNvPr id="45" name="云形 44"/>
          <p:cNvSpPr/>
          <p:nvPr/>
        </p:nvSpPr>
        <p:spPr>
          <a:xfrm>
            <a:off x="5136612" y="3118252"/>
            <a:ext cx="2999185" cy="1226344"/>
          </a:xfrm>
          <a:prstGeom prst="cloud">
            <a:avLst/>
          </a:prstGeom>
          <a:ln w="25400">
            <a:solidFill>
              <a:schemeClr val="accent3">
                <a:shade val="95000"/>
                <a:satMod val="10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 fontAlgn="auto">
              <a:lnSpc>
                <a:spcPct val="110000"/>
              </a:lnSpc>
            </a:pPr>
            <a:r>
              <a:rPr lang="zh-CN" altLang="en-US" sz="1800" b="1" noProof="1">
                <a:solidFill>
                  <a:schemeClr val="tx1"/>
                </a:solidFill>
                <a:cs typeface="+mn-ea"/>
                <a:sym typeface="+mn-lt"/>
              </a:rPr>
              <a:t>你还知道哪些词语的意思？</a:t>
            </a:r>
            <a:endParaRPr lang="zh-CN" altLang="en-US" sz="1800" b="1" noProof="1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796111" y="2214226"/>
            <a:ext cx="5037535" cy="67864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800" b="1" dirty="0">
                <a:cs typeface="+mn-ea"/>
                <a:sym typeface="+mn-lt"/>
              </a:rPr>
              <a:t>泛指服装。是在戏曲中，行头是京剧舞台上演员所穿戴服装、鞋帽的统称。</a:t>
            </a:r>
            <a:endParaRPr lang="zh-CN" altLang="en-US" sz="1800" b="1" dirty="0">
              <a:cs typeface="+mn-ea"/>
              <a:sym typeface="+mn-lt"/>
            </a:endParaRPr>
          </a:p>
        </p:txBody>
      </p:sp>
      <p:sp>
        <p:nvSpPr>
          <p:cNvPr id="47" name="矩形 5"/>
          <p:cNvSpPr/>
          <p:nvPr/>
        </p:nvSpPr>
        <p:spPr>
          <a:xfrm>
            <a:off x="875351" y="1310200"/>
            <a:ext cx="1287065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亮相：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75351" y="2214226"/>
            <a:ext cx="1287065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行头：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4" grpId="1"/>
      <p:bldP spid="45" grpId="0" bldLvl="0" animBg="1"/>
      <p:bldP spid="45" grpId="1" animBg="1"/>
      <p:bldP spid="46" grpId="0"/>
      <p:bldP spid="46" grpId="1"/>
      <p:bldP spid="48" grpId="0"/>
      <p:bldP spid="48" grpId="1"/>
    </p:bldLst>
  </p:timing>
</p:sld>
</file>

<file path=ppt/tags/tag1.xml><?xml version="1.0" encoding="utf-8"?>
<p:tagLst xmlns:p="http://schemas.openxmlformats.org/presentationml/2006/main">
  <p:tag name="ISLIDE.GUIDESSETTING" val="{&quot;Id&quot;:null,&quot;Name&quot;:&quot;正常&quot;,&quot;HeaderHeight&quot;:14.0,&quot;FooterHeight&quot;:9.0,&quot;SideMargin&quot;:5.5,&quot;TopMargin&quot;:0.0,&quot;BottomMargin&quot;:0.0,&quot;IntervalMargin&quot;:1.5,&quot;SettingType&quot;:&quot;System&quot;}"/>
  <p:tag name="commondata" val="eyJoZGlkIjoiN2YzNjBkOTgyNWQ1YTMxYzM3MzMwNWFiODNmOWIzYWMifQ=="/>
</p:tagLst>
</file>

<file path=ppt/theme/theme1.xml><?xml version="1.0" encoding="utf-8"?>
<a:theme xmlns:a="http://schemas.openxmlformats.org/drawingml/2006/main" name="办公资源网：www.bangongziyuan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0kk4jgo0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1584</Words>
  <Application>WPS 演示</Application>
  <PresentationFormat>全屏显示(16:9)</PresentationFormat>
  <Paragraphs>221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Arial</vt:lpstr>
      <vt:lpstr>宋体</vt:lpstr>
      <vt:lpstr>Wingdings</vt:lpstr>
      <vt:lpstr>思源黑体 CN Light</vt:lpstr>
      <vt:lpstr>思源黑体 CN Bold</vt:lpstr>
      <vt:lpstr>微软雅黑</vt:lpstr>
      <vt:lpstr>Arial</vt:lpstr>
      <vt:lpstr>Arial Unicode MS</vt:lpstr>
      <vt:lpstr>黑体</vt:lpstr>
      <vt:lpstr>Calibri</vt:lpstr>
      <vt:lpstr>办公资源网：www.bangongziyuan.com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3</cp:revision>
  <dcterms:created xsi:type="dcterms:W3CDTF">2020-11-17T07:19:00Z</dcterms:created>
  <dcterms:modified xsi:type="dcterms:W3CDTF">2023-10-26T03:09:11Z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162021B48E8948988320E1B36F5EA95B_12</vt:lpwstr>
  </property>
</Properties>
</file>