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6" r:id="rId3"/>
    <p:sldId id="707" r:id="rId5"/>
    <p:sldId id="716" r:id="rId6"/>
    <p:sldId id="717" r:id="rId7"/>
    <p:sldId id="718" r:id="rId8"/>
    <p:sldId id="719" r:id="rId9"/>
    <p:sldId id="720" r:id="rId10"/>
    <p:sldId id="721" r:id="rId11"/>
    <p:sldId id="722" r:id="rId12"/>
    <p:sldId id="723" r:id="rId13"/>
    <p:sldId id="724" r:id="rId14"/>
    <p:sldId id="725" r:id="rId15"/>
    <p:sldId id="726" r:id="rId16"/>
    <p:sldId id="727" r:id="rId17"/>
    <p:sldId id="258" r:id="rId18"/>
  </p:sldIdLst>
  <p:sldSz cx="9144000" cy="5143500" type="screen16x9"/>
  <p:notesSz cx="6858000" cy="9144000"/>
  <p:embeddedFontLst>
    <p:embeddedFont>
      <p:font typeface="微软雅黑" panose="020B0503020204020204" pitchFamily="34" charset="-122"/>
      <p:regular r:id="rId22"/>
    </p:embeddedFont>
  </p:embeddedFontLst>
  <p:custDataLst>
    <p:tags r:id="rId23"/>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46" userDrawn="1">
          <p15:clr>
            <a:srgbClr val="A4A3A4"/>
          </p15:clr>
        </p15:guide>
        <p15:guide id="2" orient="horz" pos="2318" userDrawn="1">
          <p15:clr>
            <a:srgbClr val="A4A3A4"/>
          </p15:clr>
        </p15:guide>
        <p15:guide id="3" orient="horz" pos="515" userDrawn="1">
          <p15:clr>
            <a:srgbClr val="A4A3A4"/>
          </p15:clr>
        </p15:guide>
        <p15:guide id="4" orient="horz" pos="787" userDrawn="1">
          <p15:clr>
            <a:srgbClr val="A4A3A4"/>
          </p15:clr>
        </p15:guide>
        <p15:guide id="5" pos="295" userDrawn="1">
          <p15:clr>
            <a:srgbClr val="A4A3A4"/>
          </p15:clr>
        </p15:guide>
        <p15:guide id="6" pos="544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B4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86" autoAdjust="0"/>
    <p:restoredTop sz="94844" autoAdjust="0"/>
  </p:normalViewPr>
  <p:slideViewPr>
    <p:cSldViewPr snapToGrid="0">
      <p:cViewPr>
        <p:scale>
          <a:sx n="140" d="100"/>
          <a:sy n="140" d="100"/>
        </p:scale>
        <p:origin x="-822" y="-330"/>
      </p:cViewPr>
      <p:guideLst>
        <p:guide orient="horz" pos="446"/>
        <p:guide orient="horz" pos="2318"/>
        <p:guide orient="horz" pos="515"/>
        <p:guide orient="horz" pos="787"/>
        <p:guide pos="295"/>
        <p:guide pos="54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gs" Target="tags/tag1.xml"/><Relationship Id="rId22" Type="http://schemas.openxmlformats.org/officeDocument/2006/relationships/font" Target="fonts/font1.fntdata"/><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思源黑体 CN Bold" panose="020B0800000000000000" pitchFamily="34" charset="-122"/>
                <a:ea typeface="思源黑体 CN Bold" panose="020B0800000000000000"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思源黑体 CN Bold" panose="020B0800000000000000" pitchFamily="34" charset="-122"/>
                <a:ea typeface="思源黑体 CN Bold" panose="020B0800000000000000" pitchFamily="34" charset="-122"/>
              </a:defRPr>
            </a:lvl1pPr>
          </a:lstStyle>
          <a:p>
            <a:fld id="{384D4971-EEA0-43C2-9182-D43410F72C2D}"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二级</a:t>
            </a:r>
            <a:endParaRPr lang="zh-CN" altLang="en-US" dirty="0"/>
          </a:p>
          <a:p>
            <a:pPr lvl="2"/>
            <a:r>
              <a:rPr lang="zh-CN" altLang="en-US" dirty="0"/>
              <a:t>三级</a:t>
            </a:r>
            <a:endParaRPr lang="zh-CN" altLang="en-US" dirty="0"/>
          </a:p>
          <a:p>
            <a:pPr lvl="3"/>
            <a:r>
              <a:rPr lang="zh-CN" altLang="en-US" dirty="0"/>
              <a:t>四级</a:t>
            </a:r>
            <a:endParaRPr lang="zh-CN" altLang="en-US" dirty="0"/>
          </a:p>
          <a:p>
            <a:pPr lvl="4"/>
            <a:r>
              <a:rPr lang="zh-CN" altLang="en-US" dirty="0"/>
              <a:t>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思源黑体 CN Bold" panose="020B0800000000000000" pitchFamily="34" charset="-122"/>
                <a:ea typeface="思源黑体 CN Bold" panose="020B0800000000000000"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思源黑体 CN Bold" panose="020B0800000000000000" pitchFamily="34" charset="-122"/>
                <a:ea typeface="思源黑体 CN Bold" panose="020B0800000000000000" pitchFamily="34" charset="-122"/>
              </a:defRPr>
            </a:lvl1pPr>
          </a:lstStyle>
          <a:p>
            <a:fld id="{25B71A38-9659-451C-8E9C-CF9B88C5C04E}"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思源黑体 CN Bold" panose="020B0800000000000000" pitchFamily="34" charset="-122"/>
        <a:ea typeface="思源黑体 CN Bold" panose="020B0800000000000000" pitchFamily="34" charset="-122"/>
        <a:cs typeface="+mn-cs"/>
      </a:defRPr>
    </a:lvl1pPr>
    <a:lvl2pPr marL="342900" algn="l" defTabSz="685800" rtl="0" eaLnBrk="1" latinLnBrk="0" hangingPunct="1">
      <a:defRPr sz="900" kern="1200">
        <a:solidFill>
          <a:schemeClr val="tx1"/>
        </a:solidFill>
        <a:latin typeface="思源黑体 CN Bold" panose="020B0800000000000000" pitchFamily="34" charset="-122"/>
        <a:ea typeface="思源黑体 CN Bold" panose="020B0800000000000000" pitchFamily="34" charset="-122"/>
        <a:cs typeface="+mn-cs"/>
      </a:defRPr>
    </a:lvl2pPr>
    <a:lvl3pPr marL="685800" algn="l" defTabSz="685800" rtl="0" eaLnBrk="1" latinLnBrk="0" hangingPunct="1">
      <a:defRPr sz="900" kern="1200">
        <a:solidFill>
          <a:schemeClr val="tx1"/>
        </a:solidFill>
        <a:latin typeface="思源黑体 CN Bold" panose="020B0800000000000000" pitchFamily="34" charset="-122"/>
        <a:ea typeface="思源黑体 CN Bold" panose="020B0800000000000000" pitchFamily="34" charset="-122"/>
        <a:cs typeface="+mn-cs"/>
      </a:defRPr>
    </a:lvl3pPr>
    <a:lvl4pPr marL="1028700" algn="l" defTabSz="685800" rtl="0" eaLnBrk="1" latinLnBrk="0" hangingPunct="1">
      <a:defRPr sz="900" kern="1200">
        <a:solidFill>
          <a:schemeClr val="tx1"/>
        </a:solidFill>
        <a:latin typeface="思源黑体 CN Bold" panose="020B0800000000000000" pitchFamily="34" charset="-122"/>
        <a:ea typeface="思源黑体 CN Bold" panose="020B0800000000000000" pitchFamily="34" charset="-122"/>
        <a:cs typeface="+mn-cs"/>
      </a:defRPr>
    </a:lvl4pPr>
    <a:lvl5pPr marL="1371600" algn="l" defTabSz="685800" rtl="0" eaLnBrk="1" latinLnBrk="0" hangingPunct="1">
      <a:defRPr sz="900" kern="1200">
        <a:solidFill>
          <a:schemeClr val="tx1"/>
        </a:solidFill>
        <a:latin typeface="思源黑体 CN Bold" panose="020B0800000000000000" pitchFamily="34" charset="-122"/>
        <a:ea typeface="思源黑体 CN Bold" panose="020B0800000000000000" pitchFamily="34"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5B71A38-9659-451C-8E9C-CF9B88C5C04E}"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9" name="矩形 8"/>
          <p:cNvSpPr/>
          <p:nvPr userDrawn="1"/>
        </p:nvSpPr>
        <p:spPr>
          <a:xfrm flipH="1">
            <a:off x="-1" y="1"/>
            <a:ext cx="3460615" cy="74543"/>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思源黑体 CN Light" panose="020B0300000000000000" pitchFamily="34" charset="-122"/>
              <a:ea typeface="思源黑体 CN Bold" panose="020B0800000000000000" pitchFamily="34" charset="-122"/>
              <a:sym typeface="+mn-lt"/>
            </a:endParaRPr>
          </a:p>
        </p:txBody>
      </p:sp>
      <p:sp>
        <p:nvSpPr>
          <p:cNvPr id="10" name="矩形 9"/>
          <p:cNvSpPr/>
          <p:nvPr userDrawn="1"/>
        </p:nvSpPr>
        <p:spPr>
          <a:xfrm flipH="1">
            <a:off x="7528891" y="4968402"/>
            <a:ext cx="1615109"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思源黑体 CN Light" panose="020B0300000000000000" pitchFamily="34" charset="-122"/>
              <a:ea typeface="思源黑体 CN Bold" panose="020B0800000000000000" pitchFamily="34" charset="-122"/>
              <a:sym typeface="+mn-lt"/>
            </a:endParaRPr>
          </a:p>
        </p:txBody>
      </p:sp>
      <p:sp>
        <p:nvSpPr>
          <p:cNvPr id="12" name="文本占位符 11"/>
          <p:cNvSpPr>
            <a:spLocks noGrp="1"/>
          </p:cNvSpPr>
          <p:nvPr>
            <p:ph type="body" sz="quarter" idx="10" hasCustomPrompt="1"/>
          </p:nvPr>
        </p:nvSpPr>
        <p:spPr>
          <a:xfrm>
            <a:off x="254364" y="198467"/>
            <a:ext cx="2071688" cy="373856"/>
          </a:xfrm>
          <a:prstGeom prst="rect">
            <a:avLst/>
          </a:prstGeom>
        </p:spPr>
        <p:txBody>
          <a:bodyPr lIns="68580" tIns="34290" rIns="68580" bIns="34290"/>
          <a:lstStyle>
            <a:lvl1pPr marL="0" indent="0">
              <a:buNone/>
              <a:defRPr sz="2400">
                <a:solidFill>
                  <a:srgbClr val="2AB48A"/>
                </a:solidFill>
                <a:latin typeface="思源黑体 CN Bold" panose="020B0800000000000000" pitchFamily="34" charset="-122"/>
                <a:ea typeface="思源黑体 CN Bold" panose="020B0800000000000000" pitchFamily="34" charset="-122"/>
              </a:defRPr>
            </a:lvl1pPr>
          </a:lstStyle>
          <a:p>
            <a:pPr lvl="0"/>
            <a:r>
              <a:rPr lang="en-US" altLang="zh-CN" dirty="0"/>
              <a:t>01   </a:t>
            </a:r>
            <a:r>
              <a:rPr lang="zh-CN" altLang="en-US" dirty="0"/>
              <a:t>输入标题</a:t>
            </a:r>
            <a:endParaRPr lang="zh-CN" altLang="en-US" dirty="0"/>
          </a:p>
        </p:txBody>
      </p:sp>
      <p:sp>
        <p:nvSpPr>
          <p:cNvPr id="13" name="矩形: 圆角 12"/>
          <p:cNvSpPr/>
          <p:nvPr userDrawn="1"/>
        </p:nvSpPr>
        <p:spPr>
          <a:xfrm>
            <a:off x="485775" y="952500"/>
            <a:ext cx="8172450" cy="3705225"/>
          </a:xfrm>
          <a:prstGeom prst="roundRect">
            <a:avLst>
              <a:gd name="adj" fmla="val 6851"/>
            </a:avLst>
          </a:prstGeom>
          <a:noFill/>
          <a:ln>
            <a:solidFill>
              <a:srgbClr val="2AB48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思源黑体 CN Bold" panose="020B0800000000000000" pitchFamily="34" charset="-122"/>
              <a:ea typeface="思源黑体 CN Bold" panose="020B0800000000000000" pitchFamily="34" charset="-122"/>
            </a:endParaRP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p:fad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12.jpeg"/><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7.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0" y="1537133"/>
            <a:ext cx="9144000" cy="2069235"/>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6" name="任意多边形: 形状 5"/>
          <p:cNvSpPr/>
          <p:nvPr/>
        </p:nvSpPr>
        <p:spPr>
          <a:xfrm flipV="1">
            <a:off x="447567" y="1218391"/>
            <a:ext cx="4976320" cy="2757791"/>
          </a:xfrm>
          <a:custGeom>
            <a:avLst/>
            <a:gdLst>
              <a:gd name="connsiteX0" fmla="*/ 128585 w 6635093"/>
              <a:gd name="connsiteY0" fmla="*/ 5026479 h 5026479"/>
              <a:gd name="connsiteX1" fmla="*/ 0 w 6635093"/>
              <a:gd name="connsiteY1" fmla="*/ 5026479 h 5026479"/>
              <a:gd name="connsiteX2" fmla="*/ 0 w 6635093"/>
              <a:gd name="connsiteY2" fmla="*/ 0 h 5026479"/>
              <a:gd name="connsiteX3" fmla="*/ 128585 w 6635093"/>
              <a:gd name="connsiteY3" fmla="*/ 0 h 5026479"/>
              <a:gd name="connsiteX4" fmla="*/ 128585 w 6635093"/>
              <a:gd name="connsiteY4" fmla="*/ 4891494 h 5026479"/>
              <a:gd name="connsiteX5" fmla="*/ 6506501 w 6635093"/>
              <a:gd name="connsiteY5" fmla="*/ 4891494 h 5026479"/>
              <a:gd name="connsiteX6" fmla="*/ 6506501 w 6635093"/>
              <a:gd name="connsiteY6" fmla="*/ 4527223 h 5026479"/>
              <a:gd name="connsiteX7" fmla="*/ 6635089 w 6635093"/>
              <a:gd name="connsiteY7" fmla="*/ 4527223 h 5026479"/>
              <a:gd name="connsiteX8" fmla="*/ 6635089 w 6635093"/>
              <a:gd name="connsiteY8" fmla="*/ 4891494 h 5026479"/>
              <a:gd name="connsiteX9" fmla="*/ 6635093 w 6635093"/>
              <a:gd name="connsiteY9" fmla="*/ 4891494 h 5026479"/>
              <a:gd name="connsiteX10" fmla="*/ 6635093 w 6635093"/>
              <a:gd name="connsiteY10" fmla="*/ 5026477 h 5026479"/>
              <a:gd name="connsiteX11" fmla="*/ 128585 w 6635093"/>
              <a:gd name="connsiteY11" fmla="*/ 5026477 h 502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35093" h="5026479">
                <a:moveTo>
                  <a:pt x="128585" y="5026479"/>
                </a:moveTo>
                <a:lnTo>
                  <a:pt x="0" y="5026479"/>
                </a:lnTo>
                <a:lnTo>
                  <a:pt x="0" y="0"/>
                </a:lnTo>
                <a:lnTo>
                  <a:pt x="128585" y="0"/>
                </a:lnTo>
                <a:lnTo>
                  <a:pt x="128585" y="4891494"/>
                </a:lnTo>
                <a:lnTo>
                  <a:pt x="6506501" y="4891494"/>
                </a:lnTo>
                <a:lnTo>
                  <a:pt x="6506501" y="4527223"/>
                </a:lnTo>
                <a:lnTo>
                  <a:pt x="6635089" y="4527223"/>
                </a:lnTo>
                <a:lnTo>
                  <a:pt x="6635089" y="4891494"/>
                </a:lnTo>
                <a:lnTo>
                  <a:pt x="6635093" y="4891494"/>
                </a:lnTo>
                <a:lnTo>
                  <a:pt x="6635093" y="5026477"/>
                </a:lnTo>
                <a:lnTo>
                  <a:pt x="128585" y="502647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lt1"/>
              </a:solidFill>
              <a:cs typeface="+mn-ea"/>
              <a:sym typeface="+mn-lt"/>
            </a:endParaRPr>
          </a:p>
        </p:txBody>
      </p:sp>
      <p:sp>
        <p:nvSpPr>
          <p:cNvPr id="13" name="任意多边形: 形状 12"/>
          <p:cNvSpPr/>
          <p:nvPr/>
        </p:nvSpPr>
        <p:spPr>
          <a:xfrm rot="5400000" flipH="1">
            <a:off x="5244205" y="476510"/>
            <a:ext cx="2653810" cy="4243388"/>
          </a:xfrm>
          <a:custGeom>
            <a:avLst/>
            <a:gdLst>
              <a:gd name="connsiteX0" fmla="*/ 4244211 w 4244211"/>
              <a:gd name="connsiteY0" fmla="*/ 1 h 5657851"/>
              <a:gd name="connsiteX1" fmla="*/ 4244211 w 4244211"/>
              <a:gd name="connsiteY1" fmla="*/ 128587 h 5657851"/>
              <a:gd name="connsiteX2" fmla="*/ 126206 w 4244211"/>
              <a:gd name="connsiteY2" fmla="*/ 128587 h 5657851"/>
              <a:gd name="connsiteX3" fmla="*/ 126206 w 4244211"/>
              <a:gd name="connsiteY3" fmla="*/ 5657851 h 5657851"/>
              <a:gd name="connsiteX4" fmla="*/ 0 w 4244211"/>
              <a:gd name="connsiteY4" fmla="*/ 5657851 h 5657851"/>
              <a:gd name="connsiteX5" fmla="*/ 0 w 4244211"/>
              <a:gd name="connsiteY5" fmla="*/ 0 h 5657851"/>
              <a:gd name="connsiteX6" fmla="*/ 126206 w 4244211"/>
              <a:gd name="connsiteY6" fmla="*/ 0 h 5657851"/>
              <a:gd name="connsiteX7" fmla="*/ 126206 w 4244211"/>
              <a:gd name="connsiteY7" fmla="*/ 1 h 565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4211" h="5657851">
                <a:moveTo>
                  <a:pt x="4244211" y="1"/>
                </a:moveTo>
                <a:lnTo>
                  <a:pt x="4244211" y="128587"/>
                </a:lnTo>
                <a:lnTo>
                  <a:pt x="126206" y="128587"/>
                </a:lnTo>
                <a:lnTo>
                  <a:pt x="126206" y="5657851"/>
                </a:lnTo>
                <a:lnTo>
                  <a:pt x="0" y="5657851"/>
                </a:lnTo>
                <a:lnTo>
                  <a:pt x="0" y="0"/>
                </a:lnTo>
                <a:lnTo>
                  <a:pt x="126206" y="0"/>
                </a:lnTo>
                <a:lnTo>
                  <a:pt x="126206" y="1"/>
                </a:lnTo>
                <a:close/>
              </a:path>
            </a:pathLst>
          </a:custGeom>
          <a:solidFill>
            <a:schemeClr val="tx1">
              <a:lumMod val="75000"/>
              <a:lumOff val="25000"/>
            </a:schemeClr>
          </a:solidFill>
          <a:ln w="38100">
            <a:noFill/>
          </a:ln>
          <a:effectLst/>
        </p:spPr>
        <p:txBody>
          <a:bodyPr vert="horz" wrap="square" lIns="68580" tIns="34290" rIns="68580" bIns="34290" numCol="1" anchor="t" anchorCtr="0" compatLnSpc="1"/>
          <a:lstStyle/>
          <a:p>
            <a:endParaRPr lang="zh-CN" altLang="en-US" dirty="0">
              <a:solidFill>
                <a:prstClr val="black"/>
              </a:solidFill>
              <a:cs typeface="+mn-ea"/>
              <a:sym typeface="+mn-lt"/>
            </a:endParaRPr>
          </a:p>
        </p:txBody>
      </p:sp>
      <p:sp>
        <p:nvSpPr>
          <p:cNvPr id="14" name="矩形 13"/>
          <p:cNvSpPr/>
          <p:nvPr/>
        </p:nvSpPr>
        <p:spPr>
          <a:xfrm flipH="1">
            <a:off x="8503526" y="986291"/>
            <a:ext cx="292605" cy="362054"/>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0" name="矩形 9"/>
          <p:cNvSpPr/>
          <p:nvPr/>
        </p:nvSpPr>
        <p:spPr>
          <a:xfrm flipH="1">
            <a:off x="0" y="0"/>
            <a:ext cx="3460615"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1" name="矩形 10"/>
          <p:cNvSpPr/>
          <p:nvPr/>
        </p:nvSpPr>
        <p:spPr>
          <a:xfrm flipH="1">
            <a:off x="-1" y="228600"/>
            <a:ext cx="2631332" cy="175098"/>
          </a:xfrm>
          <a:prstGeom prst="rect">
            <a:avLst/>
          </a:prstGeom>
          <a:solidFill>
            <a:schemeClr val="tx1">
              <a:lumMod val="75000"/>
              <a:lumOff val="25000"/>
            </a:schemeClr>
          </a:solidFill>
          <a:ln w="38100">
            <a:noFill/>
          </a:ln>
          <a:effectLst/>
        </p:spPr>
        <p:txBody>
          <a:bodyPr vert="horz" wrap="square" lIns="68580" tIns="34290" rIns="68580" bIns="34290" numCol="1" anchor="t" anchorCtr="0" compatLnSpc="1"/>
          <a:lstStyle/>
          <a:p>
            <a:endParaRPr lang="zh-CN" altLang="en-US" dirty="0">
              <a:solidFill>
                <a:prstClr val="black"/>
              </a:solidFill>
              <a:cs typeface="+mn-ea"/>
              <a:sym typeface="+mn-lt"/>
            </a:endParaRPr>
          </a:p>
        </p:txBody>
      </p:sp>
      <p:sp>
        <p:nvSpPr>
          <p:cNvPr id="12" name="矩形 11"/>
          <p:cNvSpPr/>
          <p:nvPr/>
        </p:nvSpPr>
        <p:spPr>
          <a:xfrm flipH="1">
            <a:off x="5427516" y="4968402"/>
            <a:ext cx="3716485"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grpSp>
        <p:nvGrpSpPr>
          <p:cNvPr id="30" name="组合 29"/>
          <p:cNvGrpSpPr/>
          <p:nvPr/>
        </p:nvGrpSpPr>
        <p:grpSpPr>
          <a:xfrm>
            <a:off x="671222" y="1713522"/>
            <a:ext cx="4752665" cy="1348124"/>
            <a:chOff x="894963" y="2284695"/>
            <a:chExt cx="6336886" cy="1797497"/>
          </a:xfrm>
        </p:grpSpPr>
        <p:sp>
          <p:nvSpPr>
            <p:cNvPr id="22" name="文本框 21"/>
            <p:cNvSpPr txBox="1"/>
            <p:nvPr/>
          </p:nvSpPr>
          <p:spPr>
            <a:xfrm>
              <a:off x="894963" y="2284695"/>
              <a:ext cx="6063194" cy="1149032"/>
            </a:xfrm>
            <a:prstGeom prst="rect">
              <a:avLst/>
            </a:prstGeom>
            <a:noFill/>
          </p:spPr>
          <p:txBody>
            <a:bodyPr wrap="square" rtlCol="0">
              <a:spAutoFit/>
              <a:scene3d>
                <a:camera prst="orthographicFront"/>
                <a:lightRig rig="threePt" dir="t"/>
              </a:scene3d>
              <a:sp3d contourW="12700"/>
            </a:bodyPr>
            <a:lstStyle/>
            <a:p>
              <a:r>
                <a:rPr lang="zh-CN" altLang="en-US" sz="5000" b="1" dirty="0">
                  <a:solidFill>
                    <a:schemeClr val="bg1"/>
                  </a:solidFill>
                  <a:effectLst>
                    <a:outerShdw blurRad="38100" dist="38100" dir="2700000" algn="tl">
                      <a:srgbClr val="000000">
                        <a:alpha val="43137"/>
                      </a:srgbClr>
                    </a:outerShdw>
                  </a:effectLst>
                  <a:cs typeface="+mn-ea"/>
                  <a:sym typeface="+mn-lt"/>
                </a:rPr>
                <a:t>语文园地（八）</a:t>
              </a:r>
              <a:endParaRPr lang="zh-CN" altLang="en-US" sz="5000" b="1" dirty="0">
                <a:solidFill>
                  <a:schemeClr val="bg1"/>
                </a:solidFill>
                <a:effectLst>
                  <a:outerShdw blurRad="38100" dist="38100" dir="2700000" algn="tl">
                    <a:srgbClr val="000000">
                      <a:alpha val="43137"/>
                    </a:srgbClr>
                  </a:outerShdw>
                </a:effectLst>
                <a:cs typeface="+mn-ea"/>
                <a:sym typeface="+mn-lt"/>
              </a:endParaRPr>
            </a:p>
          </p:txBody>
        </p:sp>
        <p:sp>
          <p:nvSpPr>
            <p:cNvPr id="23" name="文本框 22"/>
            <p:cNvSpPr txBox="1"/>
            <p:nvPr/>
          </p:nvSpPr>
          <p:spPr>
            <a:xfrm>
              <a:off x="946398" y="3470315"/>
              <a:ext cx="5808814" cy="611877"/>
            </a:xfrm>
            <a:prstGeom prst="rect">
              <a:avLst/>
            </a:prstGeom>
            <a:noFill/>
          </p:spPr>
          <p:txBody>
            <a:bodyPr wrap="square" rtlCol="0">
              <a:spAutoFit/>
              <a:scene3d>
                <a:camera prst="orthographicFront"/>
                <a:lightRig rig="threePt" dir="t"/>
              </a:scene3d>
              <a:sp3d contourW="12700"/>
            </a:bodyPr>
            <a:lstStyle/>
            <a:p>
              <a:pPr algn="dist">
                <a:lnSpc>
                  <a:spcPct val="150000"/>
                </a:lnSpc>
              </a:pPr>
              <a:r>
                <a:rPr lang="zh-CN" altLang="en-US" sz="1800" dirty="0">
                  <a:solidFill>
                    <a:schemeClr val="bg1"/>
                  </a:solidFill>
                  <a:effectLst>
                    <a:outerShdw blurRad="38100" dist="38100" dir="2700000" algn="tl">
                      <a:srgbClr val="000000">
                        <a:alpha val="43137"/>
                      </a:srgbClr>
                    </a:outerShdw>
                  </a:effectLst>
                  <a:cs typeface="+mn-ea"/>
                  <a:sym typeface="+mn-lt"/>
                </a:rPr>
                <a:t>部编版语文课</a:t>
              </a:r>
              <a:r>
                <a:rPr lang="zh-CN" altLang="en-US" sz="1800" dirty="0">
                  <a:solidFill>
                    <a:schemeClr val="bg1"/>
                  </a:solidFill>
                  <a:effectLst>
                    <a:outerShdw blurRad="38100" dist="38100" dir="2700000" algn="tl">
                      <a:srgbClr val="000000">
                        <a:alpha val="43137"/>
                      </a:srgbClr>
                    </a:outerShdw>
                  </a:effectLst>
                  <a:cs typeface="+mn-ea"/>
                  <a:sym typeface="+mn-lt"/>
                </a:rPr>
                <a:t>件 六年级上册</a:t>
              </a:r>
              <a:endParaRPr lang="en-US" altLang="zh-CN" sz="1800" dirty="0">
                <a:solidFill>
                  <a:schemeClr val="bg1"/>
                </a:solidFill>
                <a:effectLst>
                  <a:outerShdw blurRad="38100" dist="38100" dir="2700000" algn="tl">
                    <a:srgbClr val="000000">
                      <a:alpha val="43137"/>
                    </a:srgbClr>
                  </a:outerShdw>
                </a:effectLst>
                <a:cs typeface="+mn-ea"/>
                <a:sym typeface="+mn-lt"/>
              </a:endParaRPr>
            </a:p>
          </p:txBody>
        </p:sp>
        <p:cxnSp>
          <p:nvCxnSpPr>
            <p:cNvPr id="24" name="直接连接符 23"/>
            <p:cNvCxnSpPr/>
            <p:nvPr/>
          </p:nvCxnSpPr>
          <p:spPr>
            <a:xfrm>
              <a:off x="1033541" y="3460789"/>
              <a:ext cx="61983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图片 2" descr="图片包含 草, 户外, 建筑, 房子&#10;&#10;描述已自动生成"/>
          <p:cNvPicPr>
            <a:picLocks noChangeAspect="1"/>
          </p:cNvPicPr>
          <p:nvPr/>
        </p:nvPicPr>
        <p:blipFill>
          <a:blip r:embed="rId1" cstate="email"/>
          <a:stretch>
            <a:fillRect/>
          </a:stretch>
        </p:blipFill>
        <p:spPr>
          <a:xfrm>
            <a:off x="5432819" y="386804"/>
            <a:ext cx="2917136" cy="4369892"/>
          </a:xfrm>
          <a:prstGeom prst="rect">
            <a:avLst/>
          </a:prstGeom>
          <a:ln w="22225">
            <a:solidFill>
              <a:schemeClr val="bg1"/>
            </a:solidFill>
          </a:ln>
          <a:effectLst>
            <a:outerShdw blurRad="114300" sx="101000" sy="101000" algn="ctr" rotWithShape="0">
              <a:prstClr val="black">
                <a:alpha val="10000"/>
              </a:prstClr>
            </a:outerShdw>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词句段运用</a:t>
            </a:r>
            <a:endParaRPr lang="zh-CN" altLang="en-US" dirty="0">
              <a:latin typeface="+mn-lt"/>
              <a:ea typeface="+mn-ea"/>
              <a:cs typeface="+mn-ea"/>
              <a:sym typeface="+mn-lt"/>
            </a:endParaRPr>
          </a:p>
        </p:txBody>
      </p:sp>
      <p:sp>
        <p:nvSpPr>
          <p:cNvPr id="3" name="圆角矩形 1"/>
          <p:cNvSpPr/>
          <p:nvPr/>
        </p:nvSpPr>
        <p:spPr>
          <a:xfrm>
            <a:off x="3611574" y="2957404"/>
            <a:ext cx="4722325" cy="1128236"/>
          </a:xfrm>
          <a:prstGeom prst="roundRect">
            <a:avLst/>
          </a:prstGeom>
          <a:noFill/>
          <a:ln w="28575" cmpd="sng">
            <a:solidFill>
              <a:srgbClr val="7030A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4" name="文本框 3"/>
          <p:cNvSpPr txBox="1"/>
          <p:nvPr/>
        </p:nvSpPr>
        <p:spPr>
          <a:xfrm>
            <a:off x="3952093" y="2985979"/>
            <a:ext cx="4231853" cy="981102"/>
          </a:xfrm>
          <a:prstGeom prst="rect">
            <a:avLst/>
          </a:prstGeom>
          <a:noFill/>
        </p:spPr>
        <p:txBody>
          <a:bodyPr wrap="square" lIns="68580" tIns="34290" rIns="68580" bIns="34290" rtlCol="0">
            <a:spAutoFit/>
          </a:bodyPr>
          <a:lstStyle/>
          <a:p>
            <a:pPr>
              <a:lnSpc>
                <a:spcPct val="150000"/>
              </a:lnSpc>
              <a:defRPr/>
            </a:pPr>
            <a:r>
              <a:rPr lang="zh-CN" altLang="en-US" sz="2100" b="1" dirty="0">
                <a:solidFill>
                  <a:prstClr val="black"/>
                </a:solidFill>
                <a:cs typeface="+mn-ea"/>
                <a:sym typeface="+mn-lt"/>
              </a:rPr>
              <a:t>请你从两组图中选择自己感兴趣的一个词语写一段话。</a:t>
            </a:r>
            <a:endParaRPr lang="zh-CN" altLang="en-US" sz="2100" b="1" dirty="0">
              <a:solidFill>
                <a:prstClr val="black"/>
              </a:solidFill>
              <a:cs typeface="+mn-ea"/>
              <a:sym typeface="+mn-lt"/>
            </a:endParaRPr>
          </a:p>
        </p:txBody>
      </p:sp>
      <p:pic>
        <p:nvPicPr>
          <p:cNvPr id="5" name="图片 4" descr="微信图片_20190720183904"/>
          <p:cNvPicPr>
            <a:picLocks noChangeAspect="1"/>
          </p:cNvPicPr>
          <p:nvPr/>
        </p:nvPicPr>
        <p:blipFill>
          <a:blip r:embed="rId1" cstate="email"/>
          <a:stretch>
            <a:fillRect/>
          </a:stretch>
        </p:blipFill>
        <p:spPr>
          <a:xfrm>
            <a:off x="1725930" y="1285875"/>
            <a:ext cx="6607969" cy="1285875"/>
          </a:xfrm>
          <a:prstGeom prst="rect">
            <a:avLst/>
          </a:prstGeom>
        </p:spPr>
      </p:pic>
      <p:pic>
        <p:nvPicPr>
          <p:cNvPr id="7" name="图片 6"/>
          <p:cNvPicPr>
            <a:picLocks noChangeAspect="1"/>
          </p:cNvPicPr>
          <p:nvPr/>
        </p:nvPicPr>
        <p:blipFill>
          <a:blip r:embed="rId2" cstate="email"/>
          <a:stretch>
            <a:fillRect/>
          </a:stretch>
        </p:blipFill>
        <p:spPr>
          <a:xfrm>
            <a:off x="147762" y="2684588"/>
            <a:ext cx="1847630" cy="2446076"/>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linds(horizontal)">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p:bldP spid="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5797153" y="1485549"/>
            <a:ext cx="1665182" cy="2350150"/>
          </a:xfrm>
          <a:prstGeom prst="rect">
            <a:avLst/>
          </a:prstGeom>
        </p:spPr>
      </p:pic>
      <p:sp>
        <p:nvSpPr>
          <p:cNvPr id="2" name="文本占位符 1"/>
          <p:cNvSpPr>
            <a:spLocks noGrp="1"/>
          </p:cNvSpPr>
          <p:nvPr>
            <p:ph type="body" sz="quarter" idx="10"/>
          </p:nvPr>
        </p:nvSpPr>
        <p:spPr/>
        <p:txBody>
          <a:bodyPr/>
          <a:lstStyle/>
          <a:p>
            <a:r>
              <a:rPr lang="zh-CN" altLang="en-US" dirty="0">
                <a:latin typeface="+mn-lt"/>
                <a:ea typeface="+mn-ea"/>
                <a:cs typeface="+mn-ea"/>
                <a:sym typeface="+mn-lt"/>
              </a:rPr>
              <a:t>书写提示</a:t>
            </a:r>
            <a:endParaRPr lang="zh-CN" altLang="en-US" dirty="0">
              <a:latin typeface="+mn-lt"/>
              <a:ea typeface="+mn-ea"/>
              <a:cs typeface="+mn-ea"/>
              <a:sym typeface="+mn-lt"/>
            </a:endParaRPr>
          </a:p>
        </p:txBody>
      </p:sp>
      <p:sp>
        <p:nvSpPr>
          <p:cNvPr id="9" name="文本框 8"/>
          <p:cNvSpPr txBox="1"/>
          <p:nvPr/>
        </p:nvSpPr>
        <p:spPr>
          <a:xfrm>
            <a:off x="1560671" y="4081463"/>
            <a:ext cx="1654493" cy="345281"/>
          </a:xfrm>
          <a:prstGeom prst="rect">
            <a:avLst/>
          </a:prstGeom>
          <a:noFill/>
        </p:spPr>
        <p:txBody>
          <a:bodyPr wrap="square" lIns="68580" tIns="34290" rIns="68580" bIns="34290" rtlCol="0">
            <a:spAutoFit/>
          </a:bodyPr>
          <a:lstStyle/>
          <a:p>
            <a:pPr>
              <a:defRPr/>
            </a:pPr>
            <a:r>
              <a:rPr lang="zh-CN" altLang="en-US" sz="1800" b="1" dirty="0">
                <a:solidFill>
                  <a:prstClr val="black"/>
                </a:solidFill>
                <a:cs typeface="+mn-ea"/>
                <a:sym typeface="+mn-lt"/>
              </a:rPr>
              <a:t>《玄秘塔碑》</a:t>
            </a:r>
            <a:endParaRPr lang="zh-CN" altLang="en-US" sz="1800" b="1" dirty="0">
              <a:solidFill>
                <a:prstClr val="black"/>
              </a:solidFill>
              <a:cs typeface="+mn-ea"/>
              <a:sym typeface="+mn-lt"/>
            </a:endParaRPr>
          </a:p>
        </p:txBody>
      </p:sp>
      <p:sp>
        <p:nvSpPr>
          <p:cNvPr id="11" name="文本框 10"/>
          <p:cNvSpPr txBox="1"/>
          <p:nvPr/>
        </p:nvSpPr>
        <p:spPr>
          <a:xfrm>
            <a:off x="5844064" y="4081463"/>
            <a:ext cx="1654493" cy="345281"/>
          </a:xfrm>
          <a:prstGeom prst="rect">
            <a:avLst/>
          </a:prstGeom>
          <a:noFill/>
        </p:spPr>
        <p:txBody>
          <a:bodyPr wrap="square" lIns="68580" tIns="34290" rIns="68580" bIns="34290" rtlCol="0">
            <a:spAutoFit/>
          </a:bodyPr>
          <a:lstStyle/>
          <a:p>
            <a:pPr>
              <a:defRPr/>
            </a:pPr>
            <a:r>
              <a:rPr lang="zh-CN" altLang="en-US" sz="1800" b="1" dirty="0">
                <a:solidFill>
                  <a:prstClr val="black"/>
                </a:solidFill>
                <a:cs typeface="+mn-ea"/>
                <a:sym typeface="+mn-lt"/>
              </a:rPr>
              <a:t>《神策军碑》</a:t>
            </a:r>
            <a:endParaRPr lang="zh-CN" altLang="en-US" sz="1800" b="1" dirty="0">
              <a:solidFill>
                <a:prstClr val="black"/>
              </a:solidFill>
              <a:cs typeface="+mn-ea"/>
              <a:sym typeface="+mn-lt"/>
            </a:endParaRPr>
          </a:p>
        </p:txBody>
      </p:sp>
      <p:sp>
        <p:nvSpPr>
          <p:cNvPr id="12" name="云形标注 9"/>
          <p:cNvSpPr/>
          <p:nvPr/>
        </p:nvSpPr>
        <p:spPr>
          <a:xfrm>
            <a:off x="3743802" y="1102186"/>
            <a:ext cx="4106704" cy="871538"/>
          </a:xfrm>
          <a:prstGeom prst="cloudCallout">
            <a:avLst>
              <a:gd name="adj1" fmla="val -29346"/>
              <a:gd name="adj2" fmla="val 83005"/>
            </a:avLst>
          </a:prstGeom>
          <a:noFill/>
          <a:ln w="28575" cmpd="sng">
            <a:solidFill>
              <a:srgbClr val="92D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13" name="文本框 12"/>
          <p:cNvSpPr txBox="1"/>
          <p:nvPr/>
        </p:nvSpPr>
        <p:spPr>
          <a:xfrm>
            <a:off x="4331971" y="1227916"/>
            <a:ext cx="3166586" cy="622459"/>
          </a:xfrm>
          <a:prstGeom prst="rect">
            <a:avLst/>
          </a:prstGeom>
          <a:noFill/>
        </p:spPr>
        <p:txBody>
          <a:bodyPr wrap="square" lIns="68580" tIns="34290" rIns="68580" bIns="34290" rtlCol="0">
            <a:spAutoFit/>
          </a:bodyPr>
          <a:lstStyle/>
          <a:p>
            <a:pPr>
              <a:defRPr/>
            </a:pPr>
            <a:r>
              <a:rPr lang="zh-CN" altLang="en-US" sz="1800">
                <a:solidFill>
                  <a:prstClr val="black"/>
                </a:solidFill>
                <a:cs typeface="+mn-ea"/>
                <a:sym typeface="+mn-lt"/>
              </a:rPr>
              <a:t>你知道这两幅书法作品出自哪位书法家之笔吗？</a:t>
            </a:r>
            <a:endParaRPr lang="zh-CN" altLang="en-US" sz="1800">
              <a:solidFill>
                <a:prstClr val="black"/>
              </a:solidFill>
              <a:cs typeface="+mn-ea"/>
              <a:sym typeface="+mn-lt"/>
            </a:endParaRPr>
          </a:p>
        </p:txBody>
      </p:sp>
      <p:pic>
        <p:nvPicPr>
          <p:cNvPr id="4" name="图片 3"/>
          <p:cNvPicPr>
            <a:picLocks noChangeAspect="1"/>
          </p:cNvPicPr>
          <p:nvPr/>
        </p:nvPicPr>
        <p:blipFill>
          <a:blip r:embed="rId2" cstate="email"/>
          <a:stretch>
            <a:fillRect/>
          </a:stretch>
        </p:blipFill>
        <p:spPr>
          <a:xfrm>
            <a:off x="1533945" y="1503803"/>
            <a:ext cx="1571921" cy="2350151"/>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1" grpId="0"/>
      <p:bldP spid="11" grpId="1"/>
      <p:bldP spid="12" grpId="0" animBg="1"/>
      <p:bldP spid="12" grpId="1" animBg="1"/>
      <p:bldP spid="13" grpId="0"/>
      <p:bldP spid="13"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书写提示</a:t>
            </a:r>
            <a:endParaRPr lang="zh-CN" altLang="en-US" dirty="0">
              <a:latin typeface="+mn-lt"/>
              <a:ea typeface="+mn-ea"/>
              <a:cs typeface="+mn-ea"/>
              <a:sym typeface="+mn-lt"/>
            </a:endParaRPr>
          </a:p>
        </p:txBody>
      </p:sp>
      <p:sp>
        <p:nvSpPr>
          <p:cNvPr id="15" name="文本框 14"/>
          <p:cNvSpPr txBox="1"/>
          <p:nvPr/>
        </p:nvSpPr>
        <p:spPr>
          <a:xfrm>
            <a:off x="2143172" y="1706100"/>
            <a:ext cx="6139131" cy="2146742"/>
          </a:xfrm>
          <a:prstGeom prst="rect">
            <a:avLst/>
          </a:prstGeom>
          <a:noFill/>
        </p:spPr>
        <p:txBody>
          <a:bodyPr wrap="square" lIns="68580" tIns="34290" rIns="68580" bIns="34290" rtlCol="0">
            <a:spAutoFit/>
          </a:bodyPr>
          <a:lstStyle/>
          <a:p>
            <a:pPr>
              <a:lnSpc>
                <a:spcPct val="150000"/>
              </a:lnSpc>
              <a:defRPr/>
            </a:pPr>
            <a:r>
              <a:rPr lang="zh-CN" altLang="en-US" sz="1500" dirty="0">
                <a:solidFill>
                  <a:prstClr val="black"/>
                </a:solidFill>
                <a:cs typeface="+mn-ea"/>
                <a:sym typeface="+mn-lt"/>
              </a:rPr>
              <a:t>    柳公权（778年－865年），字诚悬。京兆华原（今陕西铜川市耀州区）人。唐朝中期著名书法家、诗人，兵部尚书柳公绰之弟。柳公权二十九岁时进士及第，早年曾任秘书省校书郎，并入李听幕府。于穆宗、敬宗、文宗三朝官居侍书，长在朝中。共历仕七朝，官至太子少师，封河东郡公，以太子太保致仕，故世称“柳少师”。咸通六年（865年），柳公权去世，年八十八。获赠太子太师。</a:t>
            </a:r>
            <a:endParaRPr lang="zh-CN" altLang="en-US" sz="1500" dirty="0">
              <a:solidFill>
                <a:prstClr val="black"/>
              </a:solidFill>
              <a:cs typeface="+mn-ea"/>
              <a:sym typeface="+mn-lt"/>
            </a:endParaRPr>
          </a:p>
        </p:txBody>
      </p:sp>
      <p:pic>
        <p:nvPicPr>
          <p:cNvPr id="3" name="图片 2"/>
          <p:cNvPicPr>
            <a:picLocks noChangeAspect="1"/>
          </p:cNvPicPr>
          <p:nvPr/>
        </p:nvPicPr>
        <p:blipFill>
          <a:blip r:embed="rId1" cstate="email"/>
          <a:stretch>
            <a:fillRect/>
          </a:stretch>
        </p:blipFill>
        <p:spPr>
          <a:xfrm>
            <a:off x="147762" y="2684588"/>
            <a:ext cx="1847630" cy="2446076"/>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500" fill="hold">
                                          <p:stCondLst>
                                            <p:cond delay="0"/>
                                          </p:stCondLst>
                                        </p:cTn>
                                        <p:tgtEl>
                                          <p:spTgt spid="15"/>
                                        </p:tgtEl>
                                        <p:attrNameLst>
                                          <p:attrName>style.visibility</p:attrName>
                                        </p:attrNameLst>
                                      </p:cBhvr>
                                      <p:to>
                                        <p:strVal val="visible"/>
                                      </p:to>
                                    </p:set>
                                    <p:animEffect transition="in" filter="diamond(i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书写提示</a:t>
            </a:r>
            <a:endParaRPr lang="zh-CN" altLang="en-US" dirty="0">
              <a:latin typeface="+mn-lt"/>
              <a:ea typeface="+mn-ea"/>
              <a:cs typeface="+mn-ea"/>
              <a:sym typeface="+mn-lt"/>
            </a:endParaRPr>
          </a:p>
        </p:txBody>
      </p:sp>
      <p:pic>
        <p:nvPicPr>
          <p:cNvPr id="5" name="图片 4" descr="微信图片_20190720191441"/>
          <p:cNvPicPr>
            <a:picLocks noChangeAspect="1"/>
          </p:cNvPicPr>
          <p:nvPr/>
        </p:nvPicPr>
        <p:blipFill>
          <a:blip r:embed="rId1" cstate="email"/>
          <a:stretch>
            <a:fillRect/>
          </a:stretch>
        </p:blipFill>
        <p:spPr>
          <a:xfrm>
            <a:off x="2876609" y="1966824"/>
            <a:ext cx="2848868" cy="2390298"/>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椭圆 5"/>
          <p:cNvSpPr/>
          <p:nvPr/>
        </p:nvSpPr>
        <p:spPr>
          <a:xfrm>
            <a:off x="2796778" y="2036446"/>
            <a:ext cx="500063" cy="452914"/>
          </a:xfrm>
          <a:prstGeom prst="ellipse">
            <a:avLst/>
          </a:prstGeom>
          <a:noFill/>
          <a:ln w="28575" cmpd="sng">
            <a:solidFill>
              <a:srgbClr val="FF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8" name="椭圆 7"/>
          <p:cNvSpPr/>
          <p:nvPr/>
        </p:nvSpPr>
        <p:spPr>
          <a:xfrm>
            <a:off x="5225414" y="3278267"/>
            <a:ext cx="500063" cy="452914"/>
          </a:xfrm>
          <a:prstGeom prst="ellipse">
            <a:avLst/>
          </a:prstGeom>
          <a:noFill/>
          <a:ln w="28575" cmpd="sng">
            <a:solidFill>
              <a:srgbClr val="FF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dirty="0">
              <a:solidFill>
                <a:prstClr val="white"/>
              </a:solidFill>
              <a:cs typeface="+mn-ea"/>
              <a:sym typeface="+mn-lt"/>
            </a:endParaRPr>
          </a:p>
        </p:txBody>
      </p:sp>
      <p:sp>
        <p:nvSpPr>
          <p:cNvPr id="9" name="圆角矩形标注 11"/>
          <p:cNvSpPr/>
          <p:nvPr/>
        </p:nvSpPr>
        <p:spPr>
          <a:xfrm>
            <a:off x="752475" y="1913573"/>
            <a:ext cx="1532334" cy="2583180"/>
          </a:xfrm>
          <a:prstGeom prst="wedgeRoundRectCallout">
            <a:avLst>
              <a:gd name="adj1" fmla="val 72404"/>
              <a:gd name="adj2" fmla="val -37997"/>
              <a:gd name="adj3" fmla="val 16667"/>
            </a:avLst>
          </a:prstGeom>
          <a:noFill/>
          <a:ln w="28575" cmpd="sng">
            <a:solidFill>
              <a:srgbClr val="92D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10" name="文本框 9"/>
          <p:cNvSpPr txBox="1"/>
          <p:nvPr/>
        </p:nvSpPr>
        <p:spPr>
          <a:xfrm>
            <a:off x="835105" y="2192478"/>
            <a:ext cx="1426130" cy="2008242"/>
          </a:xfrm>
          <a:prstGeom prst="rect">
            <a:avLst/>
          </a:prstGeom>
          <a:noFill/>
        </p:spPr>
        <p:txBody>
          <a:bodyPr wrap="square" lIns="68580" tIns="34290" rIns="68580" bIns="34290" rtlCol="0">
            <a:spAutoFit/>
          </a:bodyPr>
          <a:lstStyle/>
          <a:p>
            <a:pPr>
              <a:defRPr/>
            </a:pPr>
            <a:r>
              <a:rPr lang="en-US" altLang="zh-CN" dirty="0">
                <a:solidFill>
                  <a:prstClr val="black"/>
                </a:solidFill>
                <a:cs typeface="+mn-ea"/>
                <a:sym typeface="+mn-lt"/>
              </a:rPr>
              <a:t>“</a:t>
            </a:r>
            <a:r>
              <a:rPr lang="zh-CN" altLang="en-US" dirty="0">
                <a:solidFill>
                  <a:prstClr val="black"/>
                </a:solidFill>
                <a:cs typeface="+mn-ea"/>
                <a:sym typeface="+mn-lt"/>
              </a:rPr>
              <a:t>必”字三点，有长有短，左点一般逆锋入笔，露锋出笔；中点直下，形如短竖；右点顺锋入笔向左回收；卧钩，出钩前多有回锋动作，短而有力。</a:t>
            </a:r>
            <a:endParaRPr lang="zh-CN" altLang="en-US" dirty="0">
              <a:solidFill>
                <a:prstClr val="black"/>
              </a:solidFill>
              <a:cs typeface="+mn-ea"/>
              <a:sym typeface="+mn-lt"/>
            </a:endParaRPr>
          </a:p>
        </p:txBody>
      </p:sp>
      <p:sp>
        <p:nvSpPr>
          <p:cNvPr id="11" name="圆角矩形标注 13"/>
          <p:cNvSpPr/>
          <p:nvPr/>
        </p:nvSpPr>
        <p:spPr>
          <a:xfrm>
            <a:off x="6832521" y="1764031"/>
            <a:ext cx="1559005" cy="2583180"/>
          </a:xfrm>
          <a:prstGeom prst="wedgeRoundRectCallout">
            <a:avLst>
              <a:gd name="adj1" fmla="val -111713"/>
              <a:gd name="adj2" fmla="val 15744"/>
              <a:gd name="adj3" fmla="val 16667"/>
            </a:avLst>
          </a:prstGeom>
          <a:noFill/>
          <a:ln w="28575" cmpd="sng">
            <a:solidFill>
              <a:srgbClr val="92D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12" name="文本框 11"/>
          <p:cNvSpPr txBox="1"/>
          <p:nvPr/>
        </p:nvSpPr>
        <p:spPr>
          <a:xfrm>
            <a:off x="6942033" y="1913097"/>
            <a:ext cx="1171404" cy="2008242"/>
          </a:xfrm>
          <a:prstGeom prst="rect">
            <a:avLst/>
          </a:prstGeom>
          <a:noFill/>
        </p:spPr>
        <p:txBody>
          <a:bodyPr wrap="square" lIns="68580" tIns="34290" rIns="68580" bIns="34290" rtlCol="0">
            <a:spAutoFit/>
          </a:bodyPr>
          <a:lstStyle/>
          <a:p>
            <a:pPr>
              <a:defRPr/>
            </a:pPr>
            <a:r>
              <a:rPr lang="zh-CN" altLang="en-US" dirty="0">
                <a:solidFill>
                  <a:prstClr val="black"/>
                </a:solidFill>
                <a:cs typeface="+mn-ea"/>
                <a:sym typeface="+mn-lt"/>
              </a:rPr>
              <a:t>“大”字，长横中部较细，向右上微斜；长捺逆锋起笔，笔画粗重，行笔用力逐渐加大，整体沉稳道劲。</a:t>
            </a:r>
            <a:endParaRPr lang="zh-CN" altLang="en-US" dirty="0">
              <a:solidFill>
                <a:prstClr val="black"/>
              </a:solidFill>
              <a:cs typeface="+mn-ea"/>
              <a:sym typeface="+mn-lt"/>
            </a:endParaRPr>
          </a:p>
        </p:txBody>
      </p:sp>
      <p:sp>
        <p:nvSpPr>
          <p:cNvPr id="17" name="流程图: 可选过程 16"/>
          <p:cNvSpPr/>
          <p:nvPr/>
        </p:nvSpPr>
        <p:spPr>
          <a:xfrm>
            <a:off x="2847736" y="1212057"/>
            <a:ext cx="3292793" cy="452438"/>
          </a:xfrm>
          <a:prstGeom prst="flowChartAlternateProcess">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18" name="文本框 17"/>
          <p:cNvSpPr txBox="1"/>
          <p:nvPr/>
        </p:nvSpPr>
        <p:spPr>
          <a:xfrm>
            <a:off x="3054905" y="1293496"/>
            <a:ext cx="3623310" cy="345281"/>
          </a:xfrm>
          <a:prstGeom prst="rect">
            <a:avLst/>
          </a:prstGeom>
          <a:noFill/>
        </p:spPr>
        <p:txBody>
          <a:bodyPr wrap="square" lIns="68580" tIns="34290" rIns="68580" bIns="34290" rtlCol="0">
            <a:spAutoFit/>
          </a:bodyPr>
          <a:lstStyle/>
          <a:p>
            <a:pPr>
              <a:defRPr/>
            </a:pPr>
            <a:r>
              <a:rPr lang="zh-CN" altLang="en-US" sz="1800" b="1">
                <a:solidFill>
                  <a:prstClr val="black"/>
                </a:solidFill>
                <a:cs typeface="+mn-ea"/>
                <a:sym typeface="+mn-lt"/>
              </a:rPr>
              <a:t>共赏《玄秘塔碑》，谈感受</a:t>
            </a:r>
            <a:endParaRPr lang="zh-CN" altLang="en-US" sz="1800" b="1">
              <a:solidFill>
                <a:prstClr val="black"/>
              </a:soli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8" grpId="1" animBg="1"/>
      <p:bldP spid="9" grpId="0" animBg="1"/>
      <p:bldP spid="9" grpId="1" animBg="1"/>
      <p:bldP spid="10" grpId="0"/>
      <p:bldP spid="10" grpId="1"/>
      <p:bldP spid="11" grpId="0" animBg="1"/>
      <p:bldP spid="11" grpId="1" animBg="1"/>
      <p:bldP spid="12" grpId="0"/>
      <p:bldP spid="12" grpId="1"/>
      <p:bldP spid="17" grpId="0" animBg="1"/>
      <p:bldP spid="17" grpId="1" animBg="1"/>
      <p:bldP spid="18" grpId="0"/>
      <p:bldP spid="18"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日积月累</a:t>
            </a:r>
            <a:endParaRPr lang="zh-CN" altLang="en-US" dirty="0">
              <a:latin typeface="+mn-lt"/>
              <a:ea typeface="+mn-ea"/>
              <a:cs typeface="+mn-ea"/>
              <a:sym typeface="+mn-lt"/>
            </a:endParaRPr>
          </a:p>
        </p:txBody>
      </p:sp>
      <p:sp>
        <p:nvSpPr>
          <p:cNvPr id="13" name="圆角矩形 5"/>
          <p:cNvSpPr/>
          <p:nvPr/>
        </p:nvSpPr>
        <p:spPr>
          <a:xfrm>
            <a:off x="4046220" y="2058829"/>
            <a:ext cx="3976688" cy="1738789"/>
          </a:xfrm>
          <a:prstGeom prst="roundRect">
            <a:avLst/>
          </a:prstGeom>
          <a:solidFill>
            <a:schemeClr val="accent1">
              <a:alpha val="39000"/>
            </a:schemeClr>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14" name="文本框 13"/>
          <p:cNvSpPr txBox="1"/>
          <p:nvPr/>
        </p:nvSpPr>
        <p:spPr>
          <a:xfrm>
            <a:off x="4329589" y="2478882"/>
            <a:ext cx="3357563" cy="850874"/>
          </a:xfrm>
          <a:prstGeom prst="rect">
            <a:avLst/>
          </a:prstGeom>
          <a:noFill/>
        </p:spPr>
        <p:txBody>
          <a:bodyPr wrap="square" lIns="68580" tIns="34290" rIns="68580" bIns="34290" rtlCol="0">
            <a:spAutoFit/>
          </a:bodyPr>
          <a:lstStyle/>
          <a:p>
            <a:pPr>
              <a:lnSpc>
                <a:spcPct val="150000"/>
              </a:lnSpc>
              <a:defRPr/>
            </a:pPr>
            <a:r>
              <a:rPr lang="zh-CN" altLang="en-US" sz="1800" b="1">
                <a:solidFill>
                  <a:prstClr val="black"/>
                </a:solidFill>
                <a:cs typeface="+mn-ea"/>
                <a:sym typeface="+mn-lt"/>
              </a:rPr>
              <a:t>通过本单元的学习，你觉得鲁迅是个怎样的人？</a:t>
            </a:r>
            <a:endParaRPr lang="zh-CN" altLang="en-US" sz="1800" b="1">
              <a:solidFill>
                <a:prstClr val="black"/>
              </a:solidFill>
              <a:cs typeface="+mn-ea"/>
              <a:sym typeface="+mn-lt"/>
            </a:endParaRPr>
          </a:p>
        </p:txBody>
      </p:sp>
      <p:pic>
        <p:nvPicPr>
          <p:cNvPr id="3" name="图片 2"/>
          <p:cNvPicPr>
            <a:picLocks noChangeAspect="1"/>
          </p:cNvPicPr>
          <p:nvPr/>
        </p:nvPicPr>
        <p:blipFill>
          <a:blip r:embed="rId1" cstate="email"/>
          <a:stretch>
            <a:fillRect/>
          </a:stretch>
        </p:blipFill>
        <p:spPr>
          <a:xfrm>
            <a:off x="785937" y="2230699"/>
            <a:ext cx="1847630" cy="2446076"/>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p:bldP spid="1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0" y="1537133"/>
            <a:ext cx="9144000" cy="2069235"/>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6" name="任意多边形: 形状 5"/>
          <p:cNvSpPr/>
          <p:nvPr/>
        </p:nvSpPr>
        <p:spPr>
          <a:xfrm flipV="1">
            <a:off x="451196" y="1218391"/>
            <a:ext cx="4976320" cy="2757791"/>
          </a:xfrm>
          <a:custGeom>
            <a:avLst/>
            <a:gdLst>
              <a:gd name="connsiteX0" fmla="*/ 128585 w 6635093"/>
              <a:gd name="connsiteY0" fmla="*/ 5026479 h 5026479"/>
              <a:gd name="connsiteX1" fmla="*/ 0 w 6635093"/>
              <a:gd name="connsiteY1" fmla="*/ 5026479 h 5026479"/>
              <a:gd name="connsiteX2" fmla="*/ 0 w 6635093"/>
              <a:gd name="connsiteY2" fmla="*/ 0 h 5026479"/>
              <a:gd name="connsiteX3" fmla="*/ 128585 w 6635093"/>
              <a:gd name="connsiteY3" fmla="*/ 0 h 5026479"/>
              <a:gd name="connsiteX4" fmla="*/ 128585 w 6635093"/>
              <a:gd name="connsiteY4" fmla="*/ 4891494 h 5026479"/>
              <a:gd name="connsiteX5" fmla="*/ 6506501 w 6635093"/>
              <a:gd name="connsiteY5" fmla="*/ 4891494 h 5026479"/>
              <a:gd name="connsiteX6" fmla="*/ 6506501 w 6635093"/>
              <a:gd name="connsiteY6" fmla="*/ 4527223 h 5026479"/>
              <a:gd name="connsiteX7" fmla="*/ 6635089 w 6635093"/>
              <a:gd name="connsiteY7" fmla="*/ 4527223 h 5026479"/>
              <a:gd name="connsiteX8" fmla="*/ 6635089 w 6635093"/>
              <a:gd name="connsiteY8" fmla="*/ 4891494 h 5026479"/>
              <a:gd name="connsiteX9" fmla="*/ 6635093 w 6635093"/>
              <a:gd name="connsiteY9" fmla="*/ 4891494 h 5026479"/>
              <a:gd name="connsiteX10" fmla="*/ 6635093 w 6635093"/>
              <a:gd name="connsiteY10" fmla="*/ 5026477 h 5026479"/>
              <a:gd name="connsiteX11" fmla="*/ 128585 w 6635093"/>
              <a:gd name="connsiteY11" fmla="*/ 5026477 h 5026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635093" h="5026479">
                <a:moveTo>
                  <a:pt x="128585" y="5026479"/>
                </a:moveTo>
                <a:lnTo>
                  <a:pt x="0" y="5026479"/>
                </a:lnTo>
                <a:lnTo>
                  <a:pt x="0" y="0"/>
                </a:lnTo>
                <a:lnTo>
                  <a:pt x="128585" y="0"/>
                </a:lnTo>
                <a:lnTo>
                  <a:pt x="128585" y="4891494"/>
                </a:lnTo>
                <a:lnTo>
                  <a:pt x="6506501" y="4891494"/>
                </a:lnTo>
                <a:lnTo>
                  <a:pt x="6506501" y="4527223"/>
                </a:lnTo>
                <a:lnTo>
                  <a:pt x="6635089" y="4527223"/>
                </a:lnTo>
                <a:lnTo>
                  <a:pt x="6635089" y="4891494"/>
                </a:lnTo>
                <a:lnTo>
                  <a:pt x="6635093" y="4891494"/>
                </a:lnTo>
                <a:lnTo>
                  <a:pt x="6635093" y="5026477"/>
                </a:lnTo>
                <a:lnTo>
                  <a:pt x="128585" y="502647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lt1"/>
              </a:solidFill>
              <a:cs typeface="+mn-ea"/>
              <a:sym typeface="+mn-lt"/>
            </a:endParaRPr>
          </a:p>
        </p:txBody>
      </p:sp>
      <p:sp>
        <p:nvSpPr>
          <p:cNvPr id="13" name="任意多边形: 形状 12"/>
          <p:cNvSpPr/>
          <p:nvPr/>
        </p:nvSpPr>
        <p:spPr>
          <a:xfrm rot="5400000" flipH="1">
            <a:off x="5244205" y="476510"/>
            <a:ext cx="2653810" cy="4243388"/>
          </a:xfrm>
          <a:custGeom>
            <a:avLst/>
            <a:gdLst>
              <a:gd name="connsiteX0" fmla="*/ 4244211 w 4244211"/>
              <a:gd name="connsiteY0" fmla="*/ 1 h 5657851"/>
              <a:gd name="connsiteX1" fmla="*/ 4244211 w 4244211"/>
              <a:gd name="connsiteY1" fmla="*/ 128587 h 5657851"/>
              <a:gd name="connsiteX2" fmla="*/ 126206 w 4244211"/>
              <a:gd name="connsiteY2" fmla="*/ 128587 h 5657851"/>
              <a:gd name="connsiteX3" fmla="*/ 126206 w 4244211"/>
              <a:gd name="connsiteY3" fmla="*/ 5657851 h 5657851"/>
              <a:gd name="connsiteX4" fmla="*/ 0 w 4244211"/>
              <a:gd name="connsiteY4" fmla="*/ 5657851 h 5657851"/>
              <a:gd name="connsiteX5" fmla="*/ 0 w 4244211"/>
              <a:gd name="connsiteY5" fmla="*/ 0 h 5657851"/>
              <a:gd name="connsiteX6" fmla="*/ 126206 w 4244211"/>
              <a:gd name="connsiteY6" fmla="*/ 0 h 5657851"/>
              <a:gd name="connsiteX7" fmla="*/ 126206 w 4244211"/>
              <a:gd name="connsiteY7" fmla="*/ 1 h 565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4211" h="5657851">
                <a:moveTo>
                  <a:pt x="4244211" y="1"/>
                </a:moveTo>
                <a:lnTo>
                  <a:pt x="4244211" y="128587"/>
                </a:lnTo>
                <a:lnTo>
                  <a:pt x="126206" y="128587"/>
                </a:lnTo>
                <a:lnTo>
                  <a:pt x="126206" y="5657851"/>
                </a:lnTo>
                <a:lnTo>
                  <a:pt x="0" y="5657851"/>
                </a:lnTo>
                <a:lnTo>
                  <a:pt x="0" y="0"/>
                </a:lnTo>
                <a:lnTo>
                  <a:pt x="126206" y="0"/>
                </a:lnTo>
                <a:lnTo>
                  <a:pt x="126206" y="1"/>
                </a:lnTo>
                <a:close/>
              </a:path>
            </a:pathLst>
          </a:custGeom>
          <a:solidFill>
            <a:schemeClr val="tx1">
              <a:lumMod val="75000"/>
              <a:lumOff val="25000"/>
            </a:schemeClr>
          </a:solidFill>
          <a:ln w="38100">
            <a:noFill/>
          </a:ln>
          <a:effectLst/>
        </p:spPr>
        <p:txBody>
          <a:bodyPr vert="horz" wrap="square" lIns="68580" tIns="34290" rIns="68580" bIns="34290" numCol="1" anchor="t" anchorCtr="0" compatLnSpc="1"/>
          <a:lstStyle/>
          <a:p>
            <a:endParaRPr lang="zh-CN" altLang="en-US" dirty="0">
              <a:solidFill>
                <a:prstClr val="black"/>
              </a:solidFill>
              <a:cs typeface="+mn-ea"/>
              <a:sym typeface="+mn-lt"/>
            </a:endParaRPr>
          </a:p>
        </p:txBody>
      </p:sp>
      <p:sp>
        <p:nvSpPr>
          <p:cNvPr id="14" name="矩形 13"/>
          <p:cNvSpPr/>
          <p:nvPr/>
        </p:nvSpPr>
        <p:spPr>
          <a:xfrm flipH="1">
            <a:off x="8503526" y="986291"/>
            <a:ext cx="292605" cy="362054"/>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0" name="矩形 9"/>
          <p:cNvSpPr/>
          <p:nvPr/>
        </p:nvSpPr>
        <p:spPr>
          <a:xfrm flipH="1">
            <a:off x="0" y="0"/>
            <a:ext cx="3460615"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sp>
        <p:nvSpPr>
          <p:cNvPr id="11" name="矩形 10"/>
          <p:cNvSpPr/>
          <p:nvPr/>
        </p:nvSpPr>
        <p:spPr>
          <a:xfrm flipH="1">
            <a:off x="-1" y="228600"/>
            <a:ext cx="2631332" cy="175098"/>
          </a:xfrm>
          <a:prstGeom prst="rect">
            <a:avLst/>
          </a:prstGeom>
          <a:solidFill>
            <a:schemeClr val="tx1">
              <a:lumMod val="75000"/>
              <a:lumOff val="25000"/>
            </a:schemeClr>
          </a:solidFill>
          <a:ln w="38100">
            <a:noFill/>
          </a:ln>
          <a:effectLst/>
        </p:spPr>
        <p:txBody>
          <a:bodyPr vert="horz" wrap="square" lIns="68580" tIns="34290" rIns="68580" bIns="34290" numCol="1" anchor="t" anchorCtr="0" compatLnSpc="1"/>
          <a:lstStyle/>
          <a:p>
            <a:endParaRPr lang="zh-CN" altLang="en-US" dirty="0">
              <a:solidFill>
                <a:prstClr val="black"/>
              </a:solidFill>
              <a:cs typeface="+mn-ea"/>
              <a:sym typeface="+mn-lt"/>
            </a:endParaRPr>
          </a:p>
        </p:txBody>
      </p:sp>
      <p:sp>
        <p:nvSpPr>
          <p:cNvPr id="12" name="矩形 11"/>
          <p:cNvSpPr/>
          <p:nvPr/>
        </p:nvSpPr>
        <p:spPr>
          <a:xfrm flipH="1">
            <a:off x="5427516" y="4968402"/>
            <a:ext cx="3716485" cy="175098"/>
          </a:xfrm>
          <a:prstGeom prst="rect">
            <a:avLst/>
          </a:prstGeom>
          <a:gradFill flip="none" rotWithShape="1">
            <a:gsLst>
              <a:gs pos="0">
                <a:srgbClr val="30B593"/>
              </a:gs>
              <a:gs pos="100000">
                <a:srgbClr val="00B050"/>
              </a:gs>
            </a:gsLst>
            <a:lin ang="2700000" scaled="1"/>
            <a:tileRect/>
          </a:gradFill>
          <a:ln>
            <a:solidFill>
              <a:schemeClr val="bg1"/>
            </a:solidFill>
          </a:ln>
          <a:effectLst>
            <a:outerShdw blurRad="38100" dist="12700" dir="10800000" algn="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cs typeface="+mn-ea"/>
              <a:sym typeface="+mn-lt"/>
            </a:endParaRPr>
          </a:p>
        </p:txBody>
      </p:sp>
      <p:grpSp>
        <p:nvGrpSpPr>
          <p:cNvPr id="30" name="组合 29"/>
          <p:cNvGrpSpPr/>
          <p:nvPr/>
        </p:nvGrpSpPr>
        <p:grpSpPr>
          <a:xfrm>
            <a:off x="671222" y="1713522"/>
            <a:ext cx="4752665" cy="882071"/>
            <a:chOff x="894963" y="2284695"/>
            <a:chExt cx="6336886" cy="1176094"/>
          </a:xfrm>
        </p:grpSpPr>
        <p:sp>
          <p:nvSpPr>
            <p:cNvPr id="22" name="文本框 21"/>
            <p:cNvSpPr txBox="1"/>
            <p:nvPr/>
          </p:nvSpPr>
          <p:spPr>
            <a:xfrm>
              <a:off x="894963" y="2284695"/>
              <a:ext cx="6063194" cy="1149032"/>
            </a:xfrm>
            <a:prstGeom prst="rect">
              <a:avLst/>
            </a:prstGeom>
            <a:noFill/>
          </p:spPr>
          <p:txBody>
            <a:bodyPr wrap="square" rtlCol="0">
              <a:spAutoFit/>
              <a:scene3d>
                <a:camera prst="orthographicFront"/>
                <a:lightRig rig="threePt" dir="t"/>
              </a:scene3d>
              <a:sp3d contourW="12700"/>
            </a:bodyPr>
            <a:lstStyle/>
            <a:p>
              <a:r>
                <a:rPr lang="zh-CN" altLang="en-US" sz="5000" b="1" dirty="0">
                  <a:solidFill>
                    <a:schemeClr val="bg1"/>
                  </a:solidFill>
                  <a:effectLst>
                    <a:outerShdw blurRad="38100" dist="38100" dir="2700000" algn="tl">
                      <a:srgbClr val="000000">
                        <a:alpha val="43137"/>
                      </a:srgbClr>
                    </a:outerShdw>
                  </a:effectLst>
                  <a:cs typeface="+mn-ea"/>
                  <a:sym typeface="+mn-lt"/>
                </a:rPr>
                <a:t>谢谢各位倾听！</a:t>
              </a:r>
              <a:endParaRPr lang="zh-CN" altLang="en-US" sz="5000" b="1" dirty="0">
                <a:solidFill>
                  <a:schemeClr val="bg1"/>
                </a:solidFill>
                <a:effectLst>
                  <a:outerShdw blurRad="38100" dist="38100" dir="2700000" algn="tl">
                    <a:srgbClr val="000000">
                      <a:alpha val="43137"/>
                    </a:srgbClr>
                  </a:outerShdw>
                </a:effectLst>
                <a:cs typeface="+mn-ea"/>
                <a:sym typeface="+mn-lt"/>
              </a:endParaRPr>
            </a:p>
          </p:txBody>
        </p:sp>
        <p:cxnSp>
          <p:nvCxnSpPr>
            <p:cNvPr id="24" name="直接连接符 23"/>
            <p:cNvCxnSpPr/>
            <p:nvPr/>
          </p:nvCxnSpPr>
          <p:spPr>
            <a:xfrm>
              <a:off x="1033541" y="3460789"/>
              <a:ext cx="619830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 name="图片 2" descr="图片包含 草, 户外, 建筑, 房子&#10;&#10;描述已自动生成"/>
          <p:cNvPicPr>
            <a:picLocks noChangeAspect="1"/>
          </p:cNvPicPr>
          <p:nvPr/>
        </p:nvPicPr>
        <p:blipFill>
          <a:blip r:embed="rId1" cstate="email"/>
          <a:stretch>
            <a:fillRect/>
          </a:stretch>
        </p:blipFill>
        <p:spPr>
          <a:xfrm>
            <a:off x="5432819" y="386804"/>
            <a:ext cx="2917136" cy="4369892"/>
          </a:xfrm>
          <a:prstGeom prst="rect">
            <a:avLst/>
          </a:prstGeom>
          <a:ln w="22225">
            <a:solidFill>
              <a:schemeClr val="bg1"/>
            </a:solidFill>
          </a:ln>
          <a:effectLst>
            <a:outerShdw blurRad="114300" sx="101000" sy="101000" algn="ctr" rotWithShape="0">
              <a:prstClr val="black">
                <a:alpha val="10000"/>
              </a:prstClr>
            </a:outerShdw>
          </a:effectLst>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交流平台</a:t>
            </a:r>
            <a:endParaRPr lang="zh-CN" altLang="en-US" dirty="0">
              <a:latin typeface="+mn-lt"/>
              <a:ea typeface="+mn-ea"/>
              <a:cs typeface="+mn-ea"/>
              <a:sym typeface="+mn-lt"/>
            </a:endParaRPr>
          </a:p>
        </p:txBody>
      </p:sp>
      <p:pic>
        <p:nvPicPr>
          <p:cNvPr id="5" name="图片 4" descr="微信图片_20190720001529"/>
          <p:cNvPicPr>
            <a:picLocks noChangeAspect="1"/>
          </p:cNvPicPr>
          <p:nvPr/>
        </p:nvPicPr>
        <p:blipFill>
          <a:blip r:embed="rId1" cstate="email"/>
          <a:stretch>
            <a:fillRect/>
          </a:stretch>
        </p:blipFill>
        <p:spPr>
          <a:xfrm>
            <a:off x="2905030" y="1208160"/>
            <a:ext cx="5734145" cy="3179492"/>
          </a:xfrm>
          <a:prstGeom prst="rect">
            <a:avLst/>
          </a:prstGeom>
        </p:spPr>
      </p:pic>
      <p:sp>
        <p:nvSpPr>
          <p:cNvPr id="6" name="云形标注 17"/>
          <p:cNvSpPr/>
          <p:nvPr/>
        </p:nvSpPr>
        <p:spPr>
          <a:xfrm>
            <a:off x="1062990" y="977741"/>
            <a:ext cx="5708333" cy="1601153"/>
          </a:xfrm>
          <a:prstGeom prst="cloudCallout">
            <a:avLst>
              <a:gd name="adj1" fmla="val -25863"/>
              <a:gd name="adj2" fmla="val 69958"/>
            </a:avLst>
          </a:prstGeom>
          <a:ln w="28575" cmpd="sng">
            <a:solidFill>
              <a:srgbClr val="00B050"/>
            </a:solidFill>
            <a:prstDash val="solid"/>
          </a:ln>
        </p:spPr>
        <p:style>
          <a:lnRef idx="2">
            <a:schemeClr val="accent6"/>
          </a:lnRef>
          <a:fillRef idx="1">
            <a:schemeClr val="lt1"/>
          </a:fillRef>
          <a:effectRef idx="0">
            <a:schemeClr val="accent6"/>
          </a:effectRef>
          <a:fontRef idx="minor">
            <a:schemeClr val="dk1"/>
          </a:fontRef>
        </p:style>
        <p:txBody>
          <a:bodyPr lIns="68580" tIns="34290" rIns="68580" bIns="34290" rtlCol="0" anchor="ctr"/>
          <a:lstStyle/>
          <a:p>
            <a:pPr algn="ctr">
              <a:defRPr/>
            </a:pPr>
            <a:endParaRPr lang="zh-CN" altLang="en-US">
              <a:solidFill>
                <a:prstClr val="black"/>
              </a:solidFill>
              <a:cs typeface="+mn-ea"/>
              <a:sym typeface="+mn-lt"/>
            </a:endParaRPr>
          </a:p>
        </p:txBody>
      </p:sp>
      <p:sp>
        <p:nvSpPr>
          <p:cNvPr id="7" name="文本框 6"/>
          <p:cNvSpPr txBox="1"/>
          <p:nvPr/>
        </p:nvSpPr>
        <p:spPr>
          <a:xfrm>
            <a:off x="1610201" y="1388269"/>
            <a:ext cx="4732973" cy="807244"/>
          </a:xfrm>
          <a:prstGeom prst="rect">
            <a:avLst/>
          </a:prstGeom>
          <a:noFill/>
        </p:spPr>
        <p:txBody>
          <a:bodyPr wrap="square" lIns="68580" tIns="34290" rIns="68580" bIns="34290" rtlCol="0">
            <a:spAutoFit/>
          </a:bodyPr>
          <a:lstStyle/>
          <a:p>
            <a:pPr>
              <a:defRPr/>
            </a:pPr>
            <a:r>
              <a:rPr lang="zh-CN" altLang="en-US" sz="2400" b="1" dirty="0">
                <a:solidFill>
                  <a:prstClr val="black"/>
                </a:solidFill>
                <a:cs typeface="+mn-ea"/>
                <a:sym typeface="+mn-lt"/>
              </a:rPr>
              <a:t>圈一圈：交流平台都提到了哪些有关归纳文章主要内容的方法？</a:t>
            </a:r>
            <a:endParaRPr lang="zh-CN" altLang="en-US" sz="2400" b="1" dirty="0">
              <a:solidFill>
                <a:prstClr val="black"/>
              </a:solidFill>
              <a:cs typeface="+mn-ea"/>
              <a:sym typeface="+mn-lt"/>
            </a:endParaRPr>
          </a:p>
        </p:txBody>
      </p:sp>
      <p:pic>
        <p:nvPicPr>
          <p:cNvPr id="10" name="图片 9"/>
          <p:cNvPicPr>
            <a:picLocks noChangeAspect="1"/>
          </p:cNvPicPr>
          <p:nvPr/>
        </p:nvPicPr>
        <p:blipFill>
          <a:blip r:embed="rId2" cstate="email"/>
          <a:stretch>
            <a:fillRect/>
          </a:stretch>
        </p:blipFill>
        <p:spPr>
          <a:xfrm>
            <a:off x="467917" y="2697424"/>
            <a:ext cx="1847630" cy="2446076"/>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bldLvl="0" animBg="1"/>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交流平台</a:t>
            </a:r>
            <a:endParaRPr lang="zh-CN" altLang="en-US" dirty="0">
              <a:latin typeface="+mn-lt"/>
              <a:ea typeface="+mn-ea"/>
              <a:cs typeface="+mn-ea"/>
              <a:sym typeface="+mn-lt"/>
            </a:endParaRPr>
          </a:p>
        </p:txBody>
      </p:sp>
      <p:pic>
        <p:nvPicPr>
          <p:cNvPr id="10" name="图片 9"/>
          <p:cNvPicPr>
            <a:picLocks noChangeAspect="1"/>
          </p:cNvPicPr>
          <p:nvPr/>
        </p:nvPicPr>
        <p:blipFill>
          <a:blip r:embed="rId1" cstate="email"/>
          <a:stretch>
            <a:fillRect/>
          </a:stretch>
        </p:blipFill>
        <p:spPr>
          <a:xfrm>
            <a:off x="467917" y="2697424"/>
            <a:ext cx="1847630" cy="2446076"/>
          </a:xfrm>
          <a:prstGeom prst="rect">
            <a:avLst/>
          </a:prstGeom>
        </p:spPr>
      </p:pic>
      <p:pic>
        <p:nvPicPr>
          <p:cNvPr id="8" name="图片 7" descr="微信图片_20190720001529"/>
          <p:cNvPicPr>
            <a:picLocks noChangeAspect="1"/>
          </p:cNvPicPr>
          <p:nvPr/>
        </p:nvPicPr>
        <p:blipFill>
          <a:blip r:embed="rId2" cstate="email"/>
          <a:stretch>
            <a:fillRect/>
          </a:stretch>
        </p:blipFill>
        <p:spPr>
          <a:xfrm>
            <a:off x="2524169" y="942532"/>
            <a:ext cx="6481286" cy="3593770"/>
          </a:xfrm>
          <a:prstGeom prst="rect">
            <a:avLst/>
          </a:prstGeom>
        </p:spPr>
      </p:pic>
      <p:sp>
        <p:nvSpPr>
          <p:cNvPr id="9" name="椭圆 8"/>
          <p:cNvSpPr/>
          <p:nvPr/>
        </p:nvSpPr>
        <p:spPr>
          <a:xfrm>
            <a:off x="7225640" y="1834724"/>
            <a:ext cx="571500" cy="252889"/>
          </a:xfrm>
          <a:prstGeom prst="ellipse">
            <a:avLst/>
          </a:prstGeom>
          <a:noFill/>
          <a:ln w="38100" cmpd="sng">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lIns="68580" tIns="34290" rIns="68580" bIns="34290" rtlCol="0" anchor="ctr"/>
          <a:lstStyle/>
          <a:p>
            <a:pPr algn="ctr">
              <a:defRPr/>
            </a:pPr>
            <a:endParaRPr lang="zh-CN" altLang="en-US">
              <a:solidFill>
                <a:prstClr val="black"/>
              </a:solidFill>
              <a:cs typeface="+mn-ea"/>
              <a:sym typeface="+mn-lt"/>
            </a:endParaRPr>
          </a:p>
        </p:txBody>
      </p:sp>
      <p:sp>
        <p:nvSpPr>
          <p:cNvPr id="11" name="椭圆 10"/>
          <p:cNvSpPr/>
          <p:nvPr/>
        </p:nvSpPr>
        <p:spPr>
          <a:xfrm>
            <a:off x="4421684" y="1821117"/>
            <a:ext cx="849630" cy="268129"/>
          </a:xfrm>
          <a:prstGeom prst="ellipse">
            <a:avLst/>
          </a:prstGeom>
          <a:noFill/>
          <a:ln w="38100" cmpd="sng">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lIns="68580" tIns="34290" rIns="68580" bIns="34290" rtlCol="0" anchor="ctr"/>
          <a:lstStyle/>
          <a:p>
            <a:pPr algn="ctr">
              <a:defRPr/>
            </a:pPr>
            <a:endParaRPr lang="zh-CN" altLang="en-US">
              <a:solidFill>
                <a:prstClr val="black"/>
              </a:solidFill>
              <a:cs typeface="+mn-ea"/>
              <a:sym typeface="+mn-lt"/>
            </a:endParaRPr>
          </a:p>
        </p:txBody>
      </p:sp>
      <p:sp>
        <p:nvSpPr>
          <p:cNvPr id="12" name="椭圆 11"/>
          <p:cNvSpPr/>
          <p:nvPr/>
        </p:nvSpPr>
        <p:spPr>
          <a:xfrm>
            <a:off x="2953605" y="3176116"/>
            <a:ext cx="1253490" cy="316706"/>
          </a:xfrm>
          <a:prstGeom prst="ellipse">
            <a:avLst/>
          </a:prstGeom>
          <a:noFill/>
          <a:ln w="38100" cmpd="sng">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lIns="68580" tIns="34290" rIns="68580" bIns="34290" rtlCol="0" anchor="ctr"/>
          <a:lstStyle/>
          <a:p>
            <a:pPr algn="ctr">
              <a:defRPr/>
            </a:pPr>
            <a:endParaRPr lang="zh-CN" altLang="en-US">
              <a:solidFill>
                <a:prstClr val="black"/>
              </a:solidFill>
              <a:cs typeface="+mn-ea"/>
              <a:sym typeface="+mn-lt"/>
            </a:endParaRPr>
          </a:p>
        </p:txBody>
      </p:sp>
      <p:sp>
        <p:nvSpPr>
          <p:cNvPr id="13" name="椭圆 12"/>
          <p:cNvSpPr/>
          <p:nvPr/>
        </p:nvSpPr>
        <p:spPr>
          <a:xfrm>
            <a:off x="3272834" y="3727885"/>
            <a:ext cx="1495357" cy="322421"/>
          </a:xfrm>
          <a:prstGeom prst="ellipse">
            <a:avLst/>
          </a:prstGeom>
          <a:noFill/>
          <a:ln w="38100" cmpd="sng">
            <a:solidFill>
              <a:srgbClr val="FF0000"/>
            </a:solidFill>
            <a:prstDash val="solid"/>
          </a:ln>
          <a:extLst>
            <a:ext uri="{909E8E84-426E-40DD-AFC4-6F175D3DCCD1}">
              <a14:hiddenFill xmlns:a14="http://schemas.microsoft.com/office/drawing/2010/main">
                <a:solidFill>
                  <a:schemeClr val="lt1"/>
                </a:solidFill>
              </a14:hiddenFill>
            </a:ext>
          </a:extLst>
        </p:spPr>
        <p:style>
          <a:lnRef idx="2">
            <a:schemeClr val="dk1"/>
          </a:lnRef>
          <a:fillRef idx="1">
            <a:schemeClr val="lt1"/>
          </a:fillRef>
          <a:effectRef idx="0">
            <a:schemeClr val="dk1"/>
          </a:effectRef>
          <a:fontRef idx="minor">
            <a:schemeClr val="dk1"/>
          </a:fontRef>
        </p:style>
        <p:txBody>
          <a:bodyPr lIns="68580" tIns="34290" rIns="68580" bIns="34290" rtlCol="0" anchor="ctr"/>
          <a:lstStyle/>
          <a:p>
            <a:pPr algn="ctr">
              <a:defRPr/>
            </a:pPr>
            <a:endParaRPr lang="zh-CN" altLang="en-US">
              <a:solidFill>
                <a:prstClr val="black"/>
              </a:solidFill>
              <a:cs typeface="+mn-ea"/>
              <a:sym typeface="+mn-lt"/>
            </a:endParaRPr>
          </a:p>
        </p:txBody>
      </p:sp>
      <p:grpSp>
        <p:nvGrpSpPr>
          <p:cNvPr id="14" name="组合 13"/>
          <p:cNvGrpSpPr/>
          <p:nvPr/>
        </p:nvGrpSpPr>
        <p:grpSpPr>
          <a:xfrm>
            <a:off x="1163130" y="790575"/>
            <a:ext cx="5708333" cy="1601153"/>
            <a:chOff x="516367" y="1049196"/>
            <a:chExt cx="7611110" cy="2134870"/>
          </a:xfrm>
        </p:grpSpPr>
        <p:sp>
          <p:nvSpPr>
            <p:cNvPr id="15" name="云形标注 17"/>
            <p:cNvSpPr/>
            <p:nvPr/>
          </p:nvSpPr>
          <p:spPr>
            <a:xfrm>
              <a:off x="516367" y="1049196"/>
              <a:ext cx="7611110" cy="2134870"/>
            </a:xfrm>
            <a:prstGeom prst="cloudCallout">
              <a:avLst>
                <a:gd name="adj1" fmla="val -25863"/>
                <a:gd name="adj2" fmla="val 69958"/>
              </a:avLst>
            </a:prstGeom>
            <a:ln w="28575" cmpd="sng">
              <a:solidFill>
                <a:srgbClr val="00B050"/>
              </a:solidFill>
              <a:prstDash val="solid"/>
            </a:ln>
          </p:spPr>
          <p:style>
            <a:lnRef idx="2">
              <a:schemeClr val="accent6"/>
            </a:lnRef>
            <a:fillRef idx="1">
              <a:schemeClr val="lt1"/>
            </a:fillRef>
            <a:effectRef idx="0">
              <a:schemeClr val="accent6"/>
            </a:effectRef>
            <a:fontRef idx="minor">
              <a:schemeClr val="dk1"/>
            </a:fontRef>
          </p:style>
          <p:txBody>
            <a:bodyPr rtlCol="0" anchor="ctr"/>
            <a:lstStyle/>
            <a:p>
              <a:pPr algn="ctr">
                <a:defRPr/>
              </a:pPr>
              <a:endParaRPr lang="zh-CN" altLang="en-US">
                <a:solidFill>
                  <a:prstClr val="black"/>
                </a:solidFill>
                <a:cs typeface="+mn-ea"/>
                <a:sym typeface="+mn-lt"/>
              </a:endParaRPr>
            </a:p>
          </p:txBody>
        </p:sp>
        <p:sp>
          <p:nvSpPr>
            <p:cNvPr id="16" name="文本框 15"/>
            <p:cNvSpPr txBox="1"/>
            <p:nvPr/>
          </p:nvSpPr>
          <p:spPr>
            <a:xfrm>
              <a:off x="1656206" y="1514015"/>
              <a:ext cx="5699125" cy="1415772"/>
            </a:xfrm>
            <a:prstGeom prst="rect">
              <a:avLst/>
            </a:prstGeom>
            <a:noFill/>
          </p:spPr>
          <p:txBody>
            <a:bodyPr wrap="square" rtlCol="0">
              <a:spAutoFit/>
            </a:bodyPr>
            <a:lstStyle/>
            <a:p>
              <a:pPr>
                <a:defRPr/>
              </a:pPr>
              <a:r>
                <a:rPr lang="zh-CN" altLang="en-US" sz="2100" b="1" dirty="0">
                  <a:solidFill>
                    <a:prstClr val="black"/>
                  </a:solidFill>
                  <a:cs typeface="+mn-ea"/>
                  <a:sym typeface="+mn-lt"/>
                </a:rPr>
                <a:t>想一想：我们还学过哪些归纳文章主要内容的方法？</a:t>
              </a:r>
              <a:endParaRPr lang="zh-CN" altLang="en-US" sz="2100" b="1" dirty="0">
                <a:solidFill>
                  <a:prstClr val="black"/>
                </a:solidFill>
                <a:cs typeface="+mn-ea"/>
                <a:sym typeface="+mn-lt"/>
              </a:endParaRPr>
            </a:p>
            <a:p>
              <a:pPr>
                <a:defRPr/>
              </a:pPr>
              <a:endParaRPr lang="zh-CN" altLang="en-US" sz="2100" dirty="0">
                <a:solidFill>
                  <a:prstClr val="black"/>
                </a:solidFill>
                <a:cs typeface="+mn-ea"/>
                <a:sym typeface="+mn-lt"/>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交流平台</a:t>
            </a:r>
            <a:endParaRPr lang="zh-CN" altLang="en-US" dirty="0">
              <a:latin typeface="+mn-lt"/>
              <a:ea typeface="+mn-ea"/>
              <a:cs typeface="+mn-ea"/>
              <a:sym typeface="+mn-lt"/>
            </a:endParaRPr>
          </a:p>
        </p:txBody>
      </p:sp>
      <p:sp>
        <p:nvSpPr>
          <p:cNvPr id="18" name="圆角矩形标注 4"/>
          <p:cNvSpPr/>
          <p:nvPr/>
        </p:nvSpPr>
        <p:spPr>
          <a:xfrm flipH="1">
            <a:off x="4931438" y="1192466"/>
            <a:ext cx="2940368" cy="610076"/>
          </a:xfrm>
          <a:prstGeom prst="wedgeRoundRectCallout">
            <a:avLst>
              <a:gd name="adj1" fmla="val -22842"/>
              <a:gd name="adj2" fmla="val 125800"/>
              <a:gd name="adj3" fmla="val 16667"/>
            </a:avLst>
          </a:prstGeom>
          <a:noFill/>
          <a:ln w="28575" cmpd="sng">
            <a:solidFill>
              <a:srgbClr val="00B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19" name="文本框 18"/>
          <p:cNvSpPr txBox="1"/>
          <p:nvPr/>
        </p:nvSpPr>
        <p:spPr>
          <a:xfrm>
            <a:off x="5040500" y="1323910"/>
            <a:ext cx="3107531" cy="391478"/>
          </a:xfrm>
          <a:prstGeom prst="rect">
            <a:avLst/>
          </a:prstGeom>
          <a:noFill/>
        </p:spPr>
        <p:txBody>
          <a:bodyPr wrap="square" lIns="68580" tIns="34290" rIns="68580" bIns="34290" rtlCol="0">
            <a:spAutoFit/>
          </a:bodyPr>
          <a:lstStyle/>
          <a:p>
            <a:pPr>
              <a:defRPr/>
            </a:pPr>
            <a:r>
              <a:rPr lang="zh-CN" altLang="zh-CN" sz="2100" b="1">
                <a:solidFill>
                  <a:prstClr val="black"/>
                </a:solidFill>
                <a:cs typeface="+mn-ea"/>
                <a:sym typeface="+mn-lt"/>
              </a:rPr>
              <a:t>我知道还有这些方法</a:t>
            </a:r>
            <a:endParaRPr lang="zh-CN" altLang="zh-CN" sz="2100" b="1">
              <a:solidFill>
                <a:prstClr val="black"/>
              </a:solidFill>
              <a:cs typeface="+mn-ea"/>
              <a:sym typeface="+mn-lt"/>
            </a:endParaRPr>
          </a:p>
        </p:txBody>
      </p:sp>
      <p:sp>
        <p:nvSpPr>
          <p:cNvPr id="20" name="文本框 19"/>
          <p:cNvSpPr txBox="1"/>
          <p:nvPr/>
        </p:nvSpPr>
        <p:spPr>
          <a:xfrm>
            <a:off x="1189975" y="1248966"/>
            <a:ext cx="3509963" cy="2008242"/>
          </a:xfrm>
          <a:prstGeom prst="rect">
            <a:avLst/>
          </a:prstGeom>
          <a:noFill/>
        </p:spPr>
        <p:txBody>
          <a:bodyPr wrap="square" lIns="68580" tIns="34290" rIns="68580" bIns="34290" rtlCol="0">
            <a:spAutoFit/>
          </a:bodyPr>
          <a:lstStyle/>
          <a:p>
            <a:pPr marL="257175" indent="-257175">
              <a:lnSpc>
                <a:spcPct val="150000"/>
              </a:lnSpc>
              <a:buFont typeface="Arial" panose="020B0604020202020204" pitchFamily="34" charset="0"/>
              <a:buChar char="•"/>
              <a:defRPr/>
            </a:pPr>
            <a:r>
              <a:rPr lang="zh-CN" altLang="en-US" sz="2100" dirty="0">
                <a:solidFill>
                  <a:prstClr val="black"/>
                </a:solidFill>
                <a:cs typeface="+mn-ea"/>
                <a:sym typeface="+mn-lt"/>
              </a:rPr>
              <a:t>课题扩展法</a:t>
            </a:r>
            <a:endParaRPr lang="zh-CN" altLang="en-US" sz="2100" dirty="0">
              <a:solidFill>
                <a:prstClr val="black"/>
              </a:solidFill>
              <a:cs typeface="+mn-ea"/>
              <a:sym typeface="+mn-lt"/>
            </a:endParaRPr>
          </a:p>
          <a:p>
            <a:pPr marL="257175" indent="-257175">
              <a:lnSpc>
                <a:spcPct val="150000"/>
              </a:lnSpc>
              <a:buFont typeface="Arial" panose="020B0604020202020204" pitchFamily="34" charset="0"/>
              <a:buChar char="•"/>
              <a:defRPr/>
            </a:pPr>
            <a:r>
              <a:rPr lang="zh-CN" altLang="en-US" sz="2100" dirty="0">
                <a:solidFill>
                  <a:prstClr val="black"/>
                </a:solidFill>
                <a:cs typeface="+mn-ea"/>
                <a:sym typeface="+mn-lt"/>
              </a:rPr>
              <a:t>要素串联法</a:t>
            </a:r>
            <a:endParaRPr lang="zh-CN" altLang="en-US" sz="2100" dirty="0">
              <a:solidFill>
                <a:prstClr val="black"/>
              </a:solidFill>
              <a:cs typeface="+mn-ea"/>
              <a:sym typeface="+mn-lt"/>
            </a:endParaRPr>
          </a:p>
          <a:p>
            <a:pPr marL="257175" indent="-257175">
              <a:lnSpc>
                <a:spcPct val="150000"/>
              </a:lnSpc>
              <a:buFont typeface="Arial" panose="020B0604020202020204" pitchFamily="34" charset="0"/>
              <a:buChar char="•"/>
              <a:defRPr/>
            </a:pPr>
            <a:r>
              <a:rPr lang="zh-CN" altLang="en-US" sz="2100" dirty="0">
                <a:solidFill>
                  <a:prstClr val="black"/>
                </a:solidFill>
                <a:cs typeface="+mn-ea"/>
                <a:sym typeface="+mn-lt"/>
              </a:rPr>
              <a:t>内容借助法</a:t>
            </a:r>
            <a:endParaRPr lang="zh-CN" altLang="en-US" sz="2100" dirty="0">
              <a:solidFill>
                <a:prstClr val="black"/>
              </a:solidFill>
              <a:cs typeface="+mn-ea"/>
              <a:sym typeface="+mn-lt"/>
            </a:endParaRPr>
          </a:p>
          <a:p>
            <a:pPr marL="257175" indent="-257175">
              <a:lnSpc>
                <a:spcPct val="150000"/>
              </a:lnSpc>
              <a:buFont typeface="Arial" panose="020B0604020202020204" pitchFamily="34" charset="0"/>
              <a:buChar char="•"/>
              <a:defRPr/>
            </a:pPr>
            <a:r>
              <a:rPr lang="zh-CN" altLang="en-US" sz="2100" dirty="0">
                <a:solidFill>
                  <a:prstClr val="black"/>
                </a:solidFill>
                <a:cs typeface="+mn-ea"/>
                <a:sym typeface="+mn-lt"/>
              </a:rPr>
              <a:t>问题概括法</a:t>
            </a:r>
            <a:endParaRPr lang="zh-CN" altLang="en-US" sz="2100" dirty="0">
              <a:solidFill>
                <a:prstClr val="black"/>
              </a:solidFill>
              <a:cs typeface="+mn-ea"/>
              <a:sym typeface="+mn-lt"/>
            </a:endParaRPr>
          </a:p>
        </p:txBody>
      </p:sp>
      <p:sp>
        <p:nvSpPr>
          <p:cNvPr id="21" name="云形标注 1"/>
          <p:cNvSpPr/>
          <p:nvPr/>
        </p:nvSpPr>
        <p:spPr>
          <a:xfrm flipV="1">
            <a:off x="1570846" y="3574593"/>
            <a:ext cx="4886325" cy="795338"/>
          </a:xfrm>
          <a:prstGeom prst="cloudCallout">
            <a:avLst>
              <a:gd name="adj1" fmla="val -26578"/>
              <a:gd name="adj2" fmla="val 102275"/>
            </a:avLst>
          </a:prstGeom>
          <a:noFill/>
          <a:ln w="28575" cmpd="sng">
            <a:solidFill>
              <a:srgbClr val="00B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22" name="文本框 21"/>
          <p:cNvSpPr txBox="1"/>
          <p:nvPr/>
        </p:nvSpPr>
        <p:spPr>
          <a:xfrm>
            <a:off x="2035190" y="3776523"/>
            <a:ext cx="3813810" cy="391478"/>
          </a:xfrm>
          <a:prstGeom prst="rect">
            <a:avLst/>
          </a:prstGeom>
          <a:noFill/>
        </p:spPr>
        <p:txBody>
          <a:bodyPr wrap="square" lIns="68580" tIns="34290" rIns="68580" bIns="34290" rtlCol="0">
            <a:spAutoFit/>
          </a:bodyPr>
          <a:lstStyle/>
          <a:p>
            <a:pPr>
              <a:defRPr/>
            </a:pPr>
            <a:r>
              <a:rPr lang="zh-CN" altLang="en-US" sz="2100" b="1" dirty="0">
                <a:solidFill>
                  <a:prstClr val="black"/>
                </a:solidFill>
                <a:cs typeface="+mn-ea"/>
                <a:sym typeface="+mn-lt"/>
              </a:rPr>
              <a:t>哪些课文适合用这些方法呢？</a:t>
            </a:r>
            <a:endParaRPr lang="zh-CN" altLang="en-US" sz="2100" b="1" dirty="0">
              <a:solidFill>
                <a:prstClr val="black"/>
              </a:solidFill>
              <a:cs typeface="+mn-ea"/>
              <a:sym typeface="+mn-lt"/>
            </a:endParaRPr>
          </a:p>
        </p:txBody>
      </p:sp>
      <p:pic>
        <p:nvPicPr>
          <p:cNvPr id="4" name="图片 3"/>
          <p:cNvPicPr>
            <a:picLocks noChangeAspect="1"/>
          </p:cNvPicPr>
          <p:nvPr/>
        </p:nvPicPr>
        <p:blipFill>
          <a:blip r:embed="rId1" cstate="email"/>
          <a:stretch>
            <a:fillRect/>
          </a:stretch>
        </p:blipFill>
        <p:spPr>
          <a:xfrm>
            <a:off x="6650182" y="2204823"/>
            <a:ext cx="1627130" cy="2185003"/>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linds(horizontal)">
                                      <p:cBhvr>
                                        <p:cTn id="11" dur="500"/>
                                        <p:tgtEl>
                                          <p:spTgt spid="19"/>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linds(horizontal)">
                                      <p:cBhvr>
                                        <p:cTn id="22" dur="500"/>
                                        <p:tgtEl>
                                          <p:spTgt spid="21"/>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blinds(horizontal)">
                                      <p:cBhvr>
                                        <p:cTn id="2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p:bldP spid="19" grpId="1"/>
      <p:bldP spid="20" grpId="0"/>
      <p:bldP spid="21" grpId="0" bldLvl="0" animBg="1"/>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词句段运用</a:t>
            </a:r>
            <a:endParaRPr lang="zh-CN" altLang="en-US" dirty="0">
              <a:latin typeface="+mn-lt"/>
              <a:ea typeface="+mn-ea"/>
              <a:cs typeface="+mn-ea"/>
              <a:sym typeface="+mn-lt"/>
            </a:endParaRPr>
          </a:p>
        </p:txBody>
      </p:sp>
      <p:pic>
        <p:nvPicPr>
          <p:cNvPr id="9" name="图片 8" descr="微信图片_20190720173414"/>
          <p:cNvPicPr>
            <a:picLocks noChangeAspect="1"/>
          </p:cNvPicPr>
          <p:nvPr/>
        </p:nvPicPr>
        <p:blipFill>
          <a:blip r:embed="rId1" cstate="email"/>
          <a:stretch>
            <a:fillRect/>
          </a:stretch>
        </p:blipFill>
        <p:spPr>
          <a:xfrm>
            <a:off x="4502727" y="2482021"/>
            <a:ext cx="3977120" cy="1730023"/>
          </a:xfrm>
          <a:prstGeom prst="rect">
            <a:avLst/>
          </a:prstGeom>
        </p:spPr>
      </p:pic>
      <p:sp>
        <p:nvSpPr>
          <p:cNvPr id="10" name="文本框 9"/>
          <p:cNvSpPr txBox="1"/>
          <p:nvPr/>
        </p:nvSpPr>
        <p:spPr>
          <a:xfrm>
            <a:off x="3785567" y="1537135"/>
            <a:ext cx="3323269" cy="500137"/>
          </a:xfrm>
          <a:prstGeom prst="rect">
            <a:avLst/>
          </a:prstGeom>
          <a:noFill/>
        </p:spPr>
        <p:txBody>
          <a:bodyPr wrap="square" lIns="68580" tIns="34290" rIns="68580" bIns="34290" rtlCol="0">
            <a:spAutoFit/>
          </a:bodyPr>
          <a:lstStyle/>
          <a:p>
            <a:pPr>
              <a:defRPr/>
            </a:pPr>
            <a:r>
              <a:rPr lang="zh-CN" altLang="en-US" b="1" dirty="0">
                <a:solidFill>
                  <a:prstClr val="black"/>
                </a:solidFill>
                <a:cs typeface="+mn-ea"/>
                <a:sym typeface="+mn-lt"/>
              </a:rPr>
              <a:t>读了这四组题目后，我发现每组题目在拟题上都有一个共同点</a:t>
            </a:r>
            <a:r>
              <a:rPr lang="en-US" altLang="zh-CN" b="1" dirty="0">
                <a:solidFill>
                  <a:prstClr val="black"/>
                </a:solidFill>
                <a:cs typeface="+mn-ea"/>
                <a:sym typeface="+mn-lt"/>
              </a:rPr>
              <a:t>.......</a:t>
            </a:r>
            <a:endParaRPr lang="en-US" altLang="zh-CN" b="1" dirty="0">
              <a:solidFill>
                <a:prstClr val="black"/>
              </a:solidFill>
              <a:cs typeface="+mn-ea"/>
              <a:sym typeface="+mn-lt"/>
            </a:endParaRPr>
          </a:p>
        </p:txBody>
      </p:sp>
      <p:sp>
        <p:nvSpPr>
          <p:cNvPr id="11" name="云形标注 11"/>
          <p:cNvSpPr/>
          <p:nvPr/>
        </p:nvSpPr>
        <p:spPr>
          <a:xfrm>
            <a:off x="3114530" y="1248967"/>
            <a:ext cx="4332288" cy="1076141"/>
          </a:xfrm>
          <a:prstGeom prst="cloudCallout">
            <a:avLst>
              <a:gd name="adj1" fmla="val -51580"/>
              <a:gd name="adj2" fmla="val 88496"/>
            </a:avLst>
          </a:prstGeom>
          <a:noFill/>
          <a:ln w="28575" cmpd="sng">
            <a:solidFill>
              <a:srgbClr val="00B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pic>
        <p:nvPicPr>
          <p:cNvPr id="3" name="图片 2"/>
          <p:cNvPicPr>
            <a:picLocks noChangeAspect="1"/>
          </p:cNvPicPr>
          <p:nvPr/>
        </p:nvPicPr>
        <p:blipFill>
          <a:blip r:embed="rId2" cstate="email"/>
          <a:stretch>
            <a:fillRect/>
          </a:stretch>
        </p:blipFill>
        <p:spPr>
          <a:xfrm>
            <a:off x="467917" y="2697424"/>
            <a:ext cx="1847630" cy="2446076"/>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词句段运用</a:t>
            </a:r>
            <a:endParaRPr lang="zh-CN" altLang="en-US" dirty="0">
              <a:latin typeface="+mn-lt"/>
              <a:ea typeface="+mn-ea"/>
              <a:cs typeface="+mn-ea"/>
              <a:sym typeface="+mn-lt"/>
            </a:endParaRPr>
          </a:p>
        </p:txBody>
      </p:sp>
      <p:sp>
        <p:nvSpPr>
          <p:cNvPr id="4" name="文本框 3"/>
          <p:cNvSpPr txBox="1"/>
          <p:nvPr/>
        </p:nvSpPr>
        <p:spPr>
          <a:xfrm>
            <a:off x="777240" y="1139161"/>
            <a:ext cx="7589520" cy="720582"/>
          </a:xfrm>
          <a:prstGeom prst="rect">
            <a:avLst/>
          </a:prstGeom>
          <a:noFill/>
        </p:spPr>
        <p:txBody>
          <a:bodyPr wrap="square" lIns="68580" tIns="34290" rIns="68580" bIns="34290" rtlCol="0">
            <a:spAutoFit/>
          </a:bodyPr>
          <a:lstStyle/>
          <a:p>
            <a:pPr>
              <a:lnSpc>
                <a:spcPct val="150000"/>
              </a:lnSpc>
              <a:defRPr/>
            </a:pPr>
            <a:r>
              <a:rPr lang="zh-CN" altLang="en-US" sz="1500" b="1" dirty="0">
                <a:solidFill>
                  <a:prstClr val="black"/>
                </a:solidFill>
                <a:cs typeface="+mn-ea"/>
                <a:sym typeface="+mn-lt"/>
              </a:rPr>
              <a:t>小组讨论：结合四组题目的同时，回顾学过的课文，列举学过的一两篇课文，说一说文章题目有哪些常见的类型。</a:t>
            </a:r>
            <a:endParaRPr lang="zh-CN" altLang="en-US" sz="1500" b="1" dirty="0">
              <a:solidFill>
                <a:prstClr val="black"/>
              </a:solidFill>
              <a:cs typeface="+mn-ea"/>
              <a:sym typeface="+mn-lt"/>
            </a:endParaRPr>
          </a:p>
        </p:txBody>
      </p:sp>
      <p:sp>
        <p:nvSpPr>
          <p:cNvPr id="5" name="圆角矩形标注 5"/>
          <p:cNvSpPr/>
          <p:nvPr/>
        </p:nvSpPr>
        <p:spPr>
          <a:xfrm flipV="1">
            <a:off x="5734764" y="1957604"/>
            <a:ext cx="2287429" cy="1393984"/>
          </a:xfrm>
          <a:prstGeom prst="wedgeRoundRectCallout">
            <a:avLst>
              <a:gd name="adj1" fmla="val 15708"/>
              <a:gd name="adj2" fmla="val 72036"/>
              <a:gd name="adj3" fmla="val 16667"/>
            </a:avLst>
          </a:prstGeom>
          <a:noFill/>
          <a:ln w="28575" cmpd="sng">
            <a:solidFill>
              <a:srgbClr val="00B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6" name="文本框 5"/>
          <p:cNvSpPr txBox="1"/>
          <p:nvPr/>
        </p:nvSpPr>
        <p:spPr>
          <a:xfrm>
            <a:off x="5848588" y="2066189"/>
            <a:ext cx="2155031" cy="1176338"/>
          </a:xfrm>
          <a:prstGeom prst="rect">
            <a:avLst/>
          </a:prstGeom>
          <a:noFill/>
        </p:spPr>
        <p:txBody>
          <a:bodyPr wrap="square" lIns="68580" tIns="34290" rIns="68580" bIns="34290" rtlCol="0">
            <a:spAutoFit/>
          </a:bodyPr>
          <a:lstStyle/>
          <a:p>
            <a:pPr>
              <a:defRPr/>
            </a:pPr>
            <a:r>
              <a:rPr lang="zh-CN" altLang="en-US" sz="1800" b="1" dirty="0">
                <a:solidFill>
                  <a:srgbClr val="0070C0"/>
                </a:solidFill>
                <a:cs typeface="+mn-ea"/>
                <a:sym typeface="+mn-lt"/>
              </a:rPr>
              <a:t>概括内容式</a:t>
            </a:r>
            <a:endParaRPr lang="zh-CN" altLang="en-US" sz="1800" b="1" dirty="0">
              <a:solidFill>
                <a:srgbClr val="0070C0"/>
              </a:solidFill>
              <a:cs typeface="+mn-ea"/>
              <a:sym typeface="+mn-lt"/>
            </a:endParaRPr>
          </a:p>
          <a:p>
            <a:pPr>
              <a:defRPr/>
            </a:pPr>
            <a:r>
              <a:rPr lang="zh-CN" altLang="en-US" sz="1800" b="1" dirty="0">
                <a:solidFill>
                  <a:srgbClr val="0070C0"/>
                </a:solidFill>
                <a:cs typeface="+mn-ea"/>
                <a:sym typeface="+mn-lt"/>
              </a:rPr>
              <a:t>揭示中心式</a:t>
            </a:r>
            <a:endParaRPr lang="zh-CN" altLang="en-US" sz="1800" b="1" dirty="0">
              <a:solidFill>
                <a:srgbClr val="0070C0"/>
              </a:solidFill>
              <a:cs typeface="+mn-ea"/>
              <a:sym typeface="+mn-lt"/>
            </a:endParaRPr>
          </a:p>
          <a:p>
            <a:pPr>
              <a:defRPr/>
            </a:pPr>
            <a:r>
              <a:rPr lang="zh-CN" altLang="en-US" sz="1800" b="1" dirty="0">
                <a:solidFill>
                  <a:srgbClr val="0070C0"/>
                </a:solidFill>
                <a:cs typeface="+mn-ea"/>
                <a:sym typeface="+mn-lt"/>
              </a:rPr>
              <a:t>引用线索式</a:t>
            </a:r>
            <a:endParaRPr lang="zh-CN" altLang="en-US" sz="1800" b="1" dirty="0">
              <a:solidFill>
                <a:srgbClr val="0070C0"/>
              </a:solidFill>
              <a:cs typeface="+mn-ea"/>
              <a:sym typeface="+mn-lt"/>
            </a:endParaRPr>
          </a:p>
          <a:p>
            <a:pPr>
              <a:defRPr/>
            </a:pPr>
            <a:r>
              <a:rPr lang="zh-CN" altLang="en-US" sz="1800" b="1" dirty="0">
                <a:solidFill>
                  <a:srgbClr val="0070C0"/>
                </a:solidFill>
                <a:cs typeface="+mn-ea"/>
                <a:sym typeface="+mn-lt"/>
              </a:rPr>
              <a:t>介绍主要人、物式</a:t>
            </a:r>
            <a:endParaRPr lang="zh-CN" altLang="en-US" sz="1800" b="1" dirty="0">
              <a:solidFill>
                <a:srgbClr val="0070C0"/>
              </a:solidFill>
              <a:cs typeface="+mn-ea"/>
              <a:sym typeface="+mn-lt"/>
            </a:endParaRPr>
          </a:p>
        </p:txBody>
      </p:sp>
      <p:sp>
        <p:nvSpPr>
          <p:cNvPr id="7" name="云形标注 8"/>
          <p:cNvSpPr/>
          <p:nvPr/>
        </p:nvSpPr>
        <p:spPr>
          <a:xfrm>
            <a:off x="4361714" y="3579972"/>
            <a:ext cx="4105275" cy="993934"/>
          </a:xfrm>
          <a:prstGeom prst="cloudCallout">
            <a:avLst>
              <a:gd name="adj1" fmla="val -98983"/>
              <a:gd name="adj2" fmla="val -51825"/>
            </a:avLst>
          </a:prstGeom>
          <a:noFill/>
          <a:ln w="28575" cmpd="sng">
            <a:solidFill>
              <a:srgbClr val="FF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8" name="文本框 7"/>
          <p:cNvSpPr txBox="1"/>
          <p:nvPr/>
        </p:nvSpPr>
        <p:spPr>
          <a:xfrm>
            <a:off x="4912736" y="3777615"/>
            <a:ext cx="3097054" cy="899160"/>
          </a:xfrm>
          <a:prstGeom prst="rect">
            <a:avLst/>
          </a:prstGeom>
          <a:noFill/>
        </p:spPr>
        <p:txBody>
          <a:bodyPr wrap="square" lIns="68580" tIns="34290" rIns="68580" bIns="34290" rtlCol="0">
            <a:spAutoFit/>
          </a:bodyPr>
          <a:lstStyle/>
          <a:p>
            <a:pPr>
              <a:defRPr/>
            </a:pPr>
            <a:r>
              <a:rPr lang="zh-CN" altLang="en-US" sz="1800" b="1" dirty="0">
                <a:solidFill>
                  <a:prstClr val="black"/>
                </a:solidFill>
                <a:cs typeface="+mn-ea"/>
                <a:sym typeface="+mn-lt"/>
              </a:rPr>
              <a:t>题目拟的好又有什么作用呢？</a:t>
            </a:r>
            <a:endParaRPr lang="zh-CN" altLang="en-US" sz="1800" b="1" dirty="0">
              <a:solidFill>
                <a:prstClr val="black"/>
              </a:solidFill>
              <a:cs typeface="+mn-ea"/>
              <a:sym typeface="+mn-lt"/>
            </a:endParaRPr>
          </a:p>
          <a:p>
            <a:pPr>
              <a:defRPr/>
            </a:pPr>
            <a:r>
              <a:rPr lang="zh-CN" altLang="en-US" sz="1800" b="1" dirty="0">
                <a:solidFill>
                  <a:prstClr val="black"/>
                </a:solidFill>
                <a:cs typeface="+mn-ea"/>
                <a:sym typeface="+mn-lt"/>
              </a:rPr>
              <a:t>我们可以运用哪些方法？</a:t>
            </a:r>
            <a:endParaRPr lang="zh-CN" altLang="en-US" sz="1800" b="1" dirty="0">
              <a:solidFill>
                <a:prstClr val="black"/>
              </a:solidFill>
              <a:cs typeface="+mn-ea"/>
              <a:sym typeface="+mn-lt"/>
            </a:endParaRPr>
          </a:p>
          <a:p>
            <a:pPr>
              <a:defRPr/>
            </a:pPr>
            <a:endParaRPr lang="zh-CN" altLang="en-US" sz="1800" b="1" dirty="0">
              <a:solidFill>
                <a:prstClr val="black"/>
              </a:solidFill>
              <a:cs typeface="+mn-ea"/>
              <a:sym typeface="+mn-lt"/>
            </a:endParaRPr>
          </a:p>
        </p:txBody>
      </p:sp>
      <p:pic>
        <p:nvPicPr>
          <p:cNvPr id="10" name="图片 9"/>
          <p:cNvPicPr>
            <a:picLocks noChangeAspect="1"/>
          </p:cNvPicPr>
          <p:nvPr/>
        </p:nvPicPr>
        <p:blipFill>
          <a:blip r:embed="rId1" cstate="email"/>
          <a:stretch>
            <a:fillRect/>
          </a:stretch>
        </p:blipFill>
        <p:spPr>
          <a:xfrm>
            <a:off x="467917" y="2697424"/>
            <a:ext cx="1847630" cy="2446076"/>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bldLvl="0" animBg="1"/>
      <p:bldP spid="5" grpId="1" animBg="1"/>
      <p:bldP spid="6" grpId="0"/>
      <p:bldP spid="6" grpId="1"/>
      <p:bldP spid="7" grpId="0" bldLvl="0" animBg="1"/>
      <p:bldP spid="7" grpId="1" animBg="1"/>
      <p:bldP spid="8" grpId="0"/>
      <p:bldP spid="8"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词句段运用</a:t>
            </a:r>
            <a:endParaRPr lang="zh-CN" altLang="en-US" dirty="0">
              <a:latin typeface="+mn-lt"/>
              <a:ea typeface="+mn-ea"/>
              <a:cs typeface="+mn-ea"/>
              <a:sym typeface="+mn-lt"/>
            </a:endParaRPr>
          </a:p>
        </p:txBody>
      </p:sp>
      <p:sp>
        <p:nvSpPr>
          <p:cNvPr id="3" name="圆角矩形 1"/>
          <p:cNvSpPr/>
          <p:nvPr/>
        </p:nvSpPr>
        <p:spPr>
          <a:xfrm>
            <a:off x="3769389" y="1672591"/>
            <a:ext cx="4392454" cy="2332196"/>
          </a:xfrm>
          <a:prstGeom prst="roundRect">
            <a:avLst/>
          </a:prstGeom>
          <a:noFill/>
          <a:ln w="28575" cmpd="sng">
            <a:solidFill>
              <a:srgbClr val="7030A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4" name="文本框 3"/>
          <p:cNvSpPr txBox="1"/>
          <p:nvPr/>
        </p:nvSpPr>
        <p:spPr>
          <a:xfrm>
            <a:off x="3995608" y="1834992"/>
            <a:ext cx="3940016" cy="2007394"/>
          </a:xfrm>
          <a:prstGeom prst="rect">
            <a:avLst/>
          </a:prstGeom>
          <a:noFill/>
        </p:spPr>
        <p:txBody>
          <a:bodyPr wrap="square" lIns="68580" tIns="34290" rIns="68580" bIns="34290" rtlCol="0">
            <a:spAutoFit/>
          </a:bodyPr>
          <a:lstStyle/>
          <a:p>
            <a:pPr>
              <a:lnSpc>
                <a:spcPct val="150000"/>
              </a:lnSpc>
              <a:defRPr/>
            </a:pPr>
            <a:r>
              <a:rPr lang="zh-CN" altLang="en-US" sz="2100" b="1" dirty="0">
                <a:solidFill>
                  <a:prstClr val="black"/>
                </a:solidFill>
                <a:cs typeface="+mn-ea"/>
                <a:sym typeface="+mn-lt"/>
              </a:rPr>
              <a:t>    试一试：仿照课本中的四组题目或运用刚才总结的其他拟题方法对本学期已完成的</a:t>
            </a:r>
            <a:r>
              <a:rPr lang="en-US" altLang="zh-CN" sz="2100" b="1" dirty="0">
                <a:solidFill>
                  <a:prstClr val="black"/>
                </a:solidFill>
                <a:cs typeface="+mn-ea"/>
                <a:sym typeface="+mn-lt"/>
              </a:rPr>
              <a:t>7</a:t>
            </a:r>
            <a:r>
              <a:rPr lang="zh-CN" altLang="en-US" sz="2100" b="1" dirty="0">
                <a:solidFill>
                  <a:prstClr val="black"/>
                </a:solidFill>
                <a:cs typeface="+mn-ea"/>
                <a:sym typeface="+mn-lt"/>
              </a:rPr>
              <a:t>篇习作进行重新拟题。</a:t>
            </a:r>
            <a:endParaRPr lang="zh-CN" altLang="en-US" sz="2100" b="1" dirty="0">
              <a:solidFill>
                <a:prstClr val="black"/>
              </a:solidFill>
              <a:cs typeface="+mn-ea"/>
              <a:sym typeface="+mn-lt"/>
            </a:endParaRPr>
          </a:p>
        </p:txBody>
      </p:sp>
      <p:pic>
        <p:nvPicPr>
          <p:cNvPr id="7" name="图片 6"/>
          <p:cNvPicPr>
            <a:picLocks noChangeAspect="1"/>
          </p:cNvPicPr>
          <p:nvPr/>
        </p:nvPicPr>
        <p:blipFill>
          <a:blip r:embed="rId1" cstate="email"/>
          <a:stretch>
            <a:fillRect/>
          </a:stretch>
        </p:blipFill>
        <p:spPr>
          <a:xfrm>
            <a:off x="1049807" y="2230699"/>
            <a:ext cx="1847630" cy="2446076"/>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p:bldP spid="4"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词句段运用</a:t>
            </a:r>
            <a:endParaRPr lang="zh-CN" altLang="en-US" dirty="0">
              <a:latin typeface="+mn-lt"/>
              <a:ea typeface="+mn-ea"/>
              <a:cs typeface="+mn-ea"/>
              <a:sym typeface="+mn-lt"/>
            </a:endParaRPr>
          </a:p>
        </p:txBody>
      </p:sp>
      <p:pic>
        <p:nvPicPr>
          <p:cNvPr id="6" name="图片 5" descr="微信图片_20190720183904"/>
          <p:cNvPicPr>
            <a:picLocks noChangeAspect="1"/>
          </p:cNvPicPr>
          <p:nvPr/>
        </p:nvPicPr>
        <p:blipFill>
          <a:blip r:embed="rId1" cstate="email"/>
          <a:stretch>
            <a:fillRect/>
          </a:stretch>
        </p:blipFill>
        <p:spPr>
          <a:xfrm>
            <a:off x="3420712" y="1092728"/>
            <a:ext cx="4541044" cy="1019441"/>
          </a:xfrm>
          <a:prstGeom prst="rect">
            <a:avLst/>
          </a:prstGeom>
        </p:spPr>
      </p:pic>
      <p:sp>
        <p:nvSpPr>
          <p:cNvPr id="8" name="云形标注 11"/>
          <p:cNvSpPr/>
          <p:nvPr/>
        </p:nvSpPr>
        <p:spPr>
          <a:xfrm>
            <a:off x="1664732" y="2270284"/>
            <a:ext cx="4541044" cy="896303"/>
          </a:xfrm>
          <a:prstGeom prst="cloudCallout">
            <a:avLst>
              <a:gd name="adj1" fmla="val -31753"/>
              <a:gd name="adj2" fmla="val 65966"/>
            </a:avLst>
          </a:prstGeom>
          <a:noFill/>
          <a:ln w="28575" cmpd="sng">
            <a:solidFill>
              <a:srgbClr val="00B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9" name="文本框 8"/>
          <p:cNvSpPr txBox="1"/>
          <p:nvPr/>
        </p:nvSpPr>
        <p:spPr>
          <a:xfrm>
            <a:off x="2326051" y="2563631"/>
            <a:ext cx="3365183" cy="300083"/>
          </a:xfrm>
          <a:prstGeom prst="rect">
            <a:avLst/>
          </a:prstGeom>
          <a:noFill/>
        </p:spPr>
        <p:txBody>
          <a:bodyPr wrap="square" lIns="68580" tIns="34290" rIns="68580" bIns="34290" rtlCol="0">
            <a:spAutoFit/>
          </a:bodyPr>
          <a:lstStyle/>
          <a:p>
            <a:pPr>
              <a:defRPr/>
            </a:pPr>
            <a:r>
              <a:rPr lang="zh-CN" altLang="en-US" sz="1500" b="1" dirty="0">
                <a:solidFill>
                  <a:prstClr val="black"/>
                </a:solidFill>
                <a:cs typeface="+mn-ea"/>
                <a:sym typeface="+mn-lt"/>
              </a:rPr>
              <a:t>读一读这两组词，你发现了什么？</a:t>
            </a:r>
            <a:endParaRPr lang="zh-CN" altLang="en-US" sz="1500" b="1" dirty="0">
              <a:solidFill>
                <a:prstClr val="black"/>
              </a:solidFill>
              <a:cs typeface="+mn-ea"/>
              <a:sym typeface="+mn-lt"/>
            </a:endParaRPr>
          </a:p>
        </p:txBody>
      </p:sp>
      <p:sp>
        <p:nvSpPr>
          <p:cNvPr id="10" name="云形标注 5"/>
          <p:cNvSpPr/>
          <p:nvPr/>
        </p:nvSpPr>
        <p:spPr>
          <a:xfrm flipH="1">
            <a:off x="3066336" y="3324701"/>
            <a:ext cx="5727859" cy="896303"/>
          </a:xfrm>
          <a:prstGeom prst="cloudCallout">
            <a:avLst>
              <a:gd name="adj1" fmla="val -31753"/>
              <a:gd name="adj2" fmla="val 65966"/>
            </a:avLst>
          </a:prstGeom>
          <a:noFill/>
          <a:ln w="28575" cmpd="sng">
            <a:solidFill>
              <a:srgbClr val="00B05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sp>
        <p:nvSpPr>
          <p:cNvPr id="11" name="文本框 10"/>
          <p:cNvSpPr txBox="1"/>
          <p:nvPr/>
        </p:nvSpPr>
        <p:spPr>
          <a:xfrm>
            <a:off x="4228386" y="3622811"/>
            <a:ext cx="4793456" cy="300083"/>
          </a:xfrm>
          <a:prstGeom prst="rect">
            <a:avLst/>
          </a:prstGeom>
          <a:noFill/>
        </p:spPr>
        <p:txBody>
          <a:bodyPr wrap="square" lIns="68580" tIns="34290" rIns="68580" bIns="34290" rtlCol="0">
            <a:spAutoFit/>
          </a:bodyPr>
          <a:lstStyle/>
          <a:p>
            <a:pPr>
              <a:defRPr/>
            </a:pPr>
            <a:r>
              <a:rPr lang="en-US" altLang="zh-CN" sz="1500" b="1" dirty="0">
                <a:solidFill>
                  <a:prstClr val="black"/>
                </a:solidFill>
                <a:cs typeface="+mn-ea"/>
                <a:sym typeface="+mn-lt"/>
              </a:rPr>
              <a:t>“</a:t>
            </a:r>
            <a:r>
              <a:rPr lang="zh-CN" altLang="en-US" sz="1500" b="1" dirty="0">
                <a:solidFill>
                  <a:prstClr val="black"/>
                </a:solidFill>
                <a:cs typeface="+mn-ea"/>
                <a:sym typeface="+mn-lt"/>
              </a:rPr>
              <a:t>饱经风霜</a:t>
            </a:r>
            <a:r>
              <a:rPr lang="en-US" altLang="zh-CN" sz="1500" b="1" dirty="0">
                <a:solidFill>
                  <a:prstClr val="black"/>
                </a:solidFill>
                <a:cs typeface="+mn-ea"/>
                <a:sym typeface="+mn-lt"/>
              </a:rPr>
              <a:t>”</a:t>
            </a:r>
            <a:r>
              <a:rPr lang="zh-CN" altLang="en-US" sz="1500" b="1" dirty="0">
                <a:solidFill>
                  <a:prstClr val="black"/>
                </a:solidFill>
                <a:cs typeface="+mn-ea"/>
                <a:sym typeface="+mn-lt"/>
              </a:rPr>
              <a:t>与</a:t>
            </a:r>
            <a:r>
              <a:rPr lang="en-US" altLang="zh-CN" sz="1500" b="1" dirty="0">
                <a:solidFill>
                  <a:prstClr val="black"/>
                </a:solidFill>
                <a:cs typeface="+mn-ea"/>
                <a:sym typeface="+mn-lt"/>
              </a:rPr>
              <a:t>“</a:t>
            </a:r>
            <a:r>
              <a:rPr lang="zh-CN" altLang="en-US" sz="1500" b="1" dirty="0">
                <a:solidFill>
                  <a:prstClr val="black"/>
                </a:solidFill>
                <a:cs typeface="+mn-ea"/>
                <a:sym typeface="+mn-lt"/>
              </a:rPr>
              <a:t>深处</a:t>
            </a:r>
            <a:r>
              <a:rPr lang="en-US" altLang="zh-CN" sz="1500" b="1" dirty="0">
                <a:solidFill>
                  <a:prstClr val="black"/>
                </a:solidFill>
                <a:cs typeface="+mn-ea"/>
                <a:sym typeface="+mn-lt"/>
              </a:rPr>
              <a:t>”</a:t>
            </a:r>
            <a:r>
              <a:rPr lang="zh-CN" altLang="en-US" sz="1500" b="1" dirty="0">
                <a:solidFill>
                  <a:prstClr val="black"/>
                </a:solidFill>
                <a:cs typeface="+mn-ea"/>
                <a:sym typeface="+mn-lt"/>
              </a:rPr>
              <a:t>是什么意思呢？</a:t>
            </a:r>
            <a:endParaRPr lang="zh-CN" altLang="en-US" sz="1500" b="1" dirty="0">
              <a:solidFill>
                <a:prstClr val="black"/>
              </a:solidFill>
              <a:cs typeface="+mn-ea"/>
              <a:sym typeface="+mn-lt"/>
            </a:endParaRPr>
          </a:p>
        </p:txBody>
      </p:sp>
      <p:pic>
        <p:nvPicPr>
          <p:cNvPr id="5" name="图片 4"/>
          <p:cNvPicPr>
            <a:picLocks noChangeAspect="1"/>
          </p:cNvPicPr>
          <p:nvPr/>
        </p:nvPicPr>
        <p:blipFill>
          <a:blip r:embed="rId2" cstate="email"/>
          <a:stretch>
            <a:fillRect/>
          </a:stretch>
        </p:blipFill>
        <p:spPr>
          <a:xfrm>
            <a:off x="147762" y="2684588"/>
            <a:ext cx="1847630" cy="2446076"/>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linds(horizontal)">
                                      <p:cBhvr>
                                        <p:cTn id="23" dur="500"/>
                                        <p:tgtEl>
                                          <p:spTgt spid="10"/>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p:bldP spid="9" grpId="1"/>
      <p:bldP spid="10" grpId="0" animBg="1"/>
      <p:bldP spid="10" grpId="1" animBg="1"/>
      <p:bldP spid="11" grpId="0"/>
      <p:bldP spid="11"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latin typeface="+mn-lt"/>
                <a:ea typeface="+mn-ea"/>
                <a:cs typeface="+mn-ea"/>
                <a:sym typeface="+mn-lt"/>
              </a:rPr>
              <a:t>词句段运用</a:t>
            </a:r>
            <a:endParaRPr lang="zh-CN" altLang="en-US" dirty="0">
              <a:latin typeface="+mn-lt"/>
              <a:ea typeface="+mn-ea"/>
              <a:cs typeface="+mn-ea"/>
              <a:sym typeface="+mn-lt"/>
            </a:endParaRPr>
          </a:p>
        </p:txBody>
      </p:sp>
      <p:sp>
        <p:nvSpPr>
          <p:cNvPr id="5" name="文本框 4"/>
          <p:cNvSpPr txBox="1"/>
          <p:nvPr/>
        </p:nvSpPr>
        <p:spPr>
          <a:xfrm>
            <a:off x="3661410" y="2639697"/>
            <a:ext cx="1654493" cy="623248"/>
          </a:xfrm>
          <a:prstGeom prst="rect">
            <a:avLst/>
          </a:prstGeom>
          <a:noFill/>
        </p:spPr>
        <p:txBody>
          <a:bodyPr wrap="square" lIns="68580" tIns="34290" rIns="68580" bIns="34290" rtlCol="0">
            <a:spAutoFit/>
          </a:bodyPr>
          <a:lstStyle/>
          <a:p>
            <a:pPr>
              <a:defRPr/>
            </a:pPr>
            <a:r>
              <a:rPr lang="zh-CN" altLang="en-US" sz="1800" b="1" dirty="0">
                <a:solidFill>
                  <a:srgbClr val="7030A0"/>
                </a:solidFill>
                <a:cs typeface="+mn-ea"/>
                <a:sym typeface="+mn-lt"/>
              </a:rPr>
              <a:t>借助图片理解</a:t>
            </a:r>
            <a:r>
              <a:rPr lang="en-US" altLang="zh-CN" sz="1800" b="1" dirty="0">
                <a:solidFill>
                  <a:srgbClr val="7030A0"/>
                </a:solidFill>
                <a:cs typeface="+mn-ea"/>
                <a:sym typeface="+mn-lt"/>
              </a:rPr>
              <a:t>“</a:t>
            </a:r>
            <a:r>
              <a:rPr lang="zh-CN" altLang="en-US" sz="1800" b="1" dirty="0">
                <a:solidFill>
                  <a:srgbClr val="7030A0"/>
                </a:solidFill>
                <a:cs typeface="+mn-ea"/>
                <a:sym typeface="+mn-lt"/>
              </a:rPr>
              <a:t>饱经风霜</a:t>
            </a:r>
            <a:r>
              <a:rPr lang="en-US" altLang="zh-CN" sz="1800" b="1" dirty="0">
                <a:solidFill>
                  <a:srgbClr val="7030A0"/>
                </a:solidFill>
                <a:cs typeface="+mn-ea"/>
                <a:sym typeface="+mn-lt"/>
              </a:rPr>
              <a:t>”</a:t>
            </a:r>
            <a:endParaRPr lang="en-US" altLang="zh-CN" sz="1800" b="1" dirty="0">
              <a:solidFill>
                <a:srgbClr val="7030A0"/>
              </a:solidFill>
              <a:cs typeface="+mn-ea"/>
              <a:sym typeface="+mn-lt"/>
            </a:endParaRPr>
          </a:p>
        </p:txBody>
      </p:sp>
      <p:sp>
        <p:nvSpPr>
          <p:cNvPr id="6" name="圆角矩形 8"/>
          <p:cNvSpPr/>
          <p:nvPr/>
        </p:nvSpPr>
        <p:spPr>
          <a:xfrm>
            <a:off x="3522345" y="2545876"/>
            <a:ext cx="1774508" cy="809625"/>
          </a:xfrm>
          <a:prstGeom prst="roundRect">
            <a:avLst/>
          </a:prstGeom>
          <a:noFill/>
          <a:ln w="28575" cmpd="sng">
            <a:solidFill>
              <a:srgbClr val="FF0000"/>
            </a:solidFill>
            <a:prstDash val="solid"/>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prstClr val="white"/>
              </a:solidFill>
              <a:cs typeface="+mn-ea"/>
              <a:sym typeface="+mn-lt"/>
            </a:endParaRPr>
          </a:p>
        </p:txBody>
      </p:sp>
      <p:pic>
        <p:nvPicPr>
          <p:cNvPr id="8" name="图片 7"/>
          <p:cNvPicPr>
            <a:picLocks noChangeAspect="1"/>
          </p:cNvPicPr>
          <p:nvPr/>
        </p:nvPicPr>
        <p:blipFill>
          <a:blip r:embed="rId1" cstate="email"/>
          <a:stretch>
            <a:fillRect/>
          </a:stretch>
        </p:blipFill>
        <p:spPr>
          <a:xfrm>
            <a:off x="1206818" y="1627039"/>
            <a:ext cx="1914646" cy="2393307"/>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图片 9"/>
          <p:cNvPicPr>
            <a:picLocks noChangeAspect="1"/>
          </p:cNvPicPr>
          <p:nvPr/>
        </p:nvPicPr>
        <p:blipFill>
          <a:blip r:embed="rId2" cstate="email"/>
          <a:stretch>
            <a:fillRect/>
          </a:stretch>
        </p:blipFill>
        <p:spPr>
          <a:xfrm>
            <a:off x="5598674" y="1961773"/>
            <a:ext cx="2727107" cy="1825373"/>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500" fill="hold">
                                          <p:stCondLst>
                                            <p:cond delay="0"/>
                                          </p:stCondLst>
                                        </p:cTn>
                                        <p:tgtEl>
                                          <p:spTgt spid="6"/>
                                        </p:tgtEl>
                                        <p:attrNameLst>
                                          <p:attrName>style.visibility</p:attrName>
                                        </p:attrNameLst>
                                      </p:cBhvr>
                                      <p:to>
                                        <p:strVal val="visible"/>
                                      </p:to>
                                    </p:set>
                                    <p:animEffect transition="in" filter="diamond(in)">
                                      <p:cBhvr>
                                        <p:cTn id="7" dur="500"/>
                                        <p:tgtEl>
                                          <p:spTgt spid="6"/>
                                        </p:tgtEl>
                                      </p:cBhvr>
                                    </p:animEffect>
                                  </p:childTnLst>
                                </p:cTn>
                              </p:par>
                              <p:par>
                                <p:cTn id="8" presetID="8" presetClass="entr" presetSubtype="16" fill="hold" grpId="0" nodeType="withEffect">
                                  <p:stCondLst>
                                    <p:cond delay="0"/>
                                  </p:stCondLst>
                                  <p:childTnLst>
                                    <p:set>
                                      <p:cBhvr>
                                        <p:cTn id="9" dur="500" fill="hold">
                                          <p:stCondLst>
                                            <p:cond delay="0"/>
                                          </p:stCondLst>
                                        </p:cTn>
                                        <p:tgtEl>
                                          <p:spTgt spid="5"/>
                                        </p:tgtEl>
                                        <p:attrNameLst>
                                          <p:attrName>style.visibility</p:attrName>
                                        </p:attrNameLst>
                                      </p:cBhvr>
                                      <p:to>
                                        <p:strVal val="visible"/>
                                      </p:to>
                                    </p:set>
                                    <p:animEffect transition="in" filter="diamond(in)">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animBg="1"/>
      <p:bldP spid="6" grpId="1" animBg="1"/>
    </p:bldLst>
  </p:timing>
</p:sld>
</file>

<file path=ppt/tags/tag1.xml><?xml version="1.0" encoding="utf-8"?>
<p:tagLst xmlns:p="http://schemas.openxmlformats.org/presentationml/2006/main">
  <p:tag name="ISLIDE.GUIDESSETTING" val="{&quot;Id&quot;:null,&quot;Name&quot;:&quot;正常&quot;,&quot;HeaderHeight&quot;:14.0,&quot;FooterHeight&quot;:9.0,&quot;SideMargin&quot;:5.5,&quot;TopMargin&quot;:0.0,&quot;BottomMargin&quot;:0.0,&quot;IntervalMargin&quot;:1.5,&quot;SettingType&quot;:&quot;System&quot;}"/>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on1kcux">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786</Words>
  <Application>WPS 演示</Application>
  <PresentationFormat>全屏显示(16:9)</PresentationFormat>
  <Paragraphs>85</Paragraphs>
  <Slides>15</Slides>
  <Notes>15</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15</vt:i4>
      </vt:variant>
    </vt:vector>
  </HeadingPairs>
  <TitlesOfParts>
    <vt:vector size="26" baseType="lpstr">
      <vt:lpstr>Arial</vt:lpstr>
      <vt:lpstr>宋体</vt:lpstr>
      <vt:lpstr>Wingdings</vt:lpstr>
      <vt:lpstr>思源黑体 CN Light</vt:lpstr>
      <vt:lpstr>思源黑体 CN Bold</vt:lpstr>
      <vt:lpstr>黑体</vt:lpstr>
      <vt:lpstr>微软雅黑</vt:lpstr>
      <vt:lpstr>Arial</vt:lpstr>
      <vt:lpstr>Arial Unicode MS</vt:lpstr>
      <vt:lpstr>Calibri</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第一PPT模板网-WWW.1PPT.COM</dc:creator>
  <cp:lastModifiedBy>罗</cp:lastModifiedBy>
  <cp:revision>3</cp:revision>
  <dcterms:created xsi:type="dcterms:W3CDTF">2020-11-17T07:17:00Z</dcterms:created>
  <dcterms:modified xsi:type="dcterms:W3CDTF">2023-10-26T03:10:05Z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5E122042F31F47358AA91E0410D6B5A1_12</vt:lpwstr>
  </property>
</Properties>
</file>