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7" r:id="rId4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7" r:id="rId16"/>
    <p:sldId id="270" r:id="rId17"/>
    <p:sldId id="269" r:id="rId18"/>
    <p:sldId id="271" r:id="rId19"/>
    <p:sldId id="289" r:id="rId20"/>
    <p:sldId id="279" r:id="rId21"/>
    <p:sldId id="272" r:id="rId22"/>
    <p:sldId id="273" r:id="rId23"/>
    <p:sldId id="274" r:id="rId24"/>
    <p:sldId id="275" r:id="rId25"/>
    <p:sldId id="276" r:id="rId26"/>
    <p:sldId id="288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4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-462" y="-96"/>
      </p:cViewPr>
      <p:guideLst>
        <p:guide orient="horz" pos="2214"/>
        <p:guide pos="386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1" Type="http://schemas.openxmlformats.org/officeDocument/2006/relationships/tags" Target="tags/tag75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smtClean="0">
                <a:solidFill>
                  <a:srgbClr val="EEECE1">
                    <a:lumMod val="25000"/>
                  </a:srgbClr>
                </a:solidFill>
              </a:rPr>
              <a:t>PPT模板：/moban/                  PPT素材：/sucai/</a:t>
            </a:r>
            <a:endParaRPr lang="en-US" altLang="zh-CN" sz="90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smtClean="0">
                <a:solidFill>
                  <a:srgbClr val="EEECE1">
                    <a:lumMod val="25000"/>
                  </a:srgbClr>
                </a:solidFill>
              </a:rPr>
              <a:t>PPT背景：/beijing/                   PPT图表：/tubiao/      </a:t>
            </a:r>
            <a:endParaRPr lang="en-US" altLang="zh-CN" sz="90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smtClean="0">
                <a:solidFill>
                  <a:srgbClr val="EEECE1">
                    <a:lumMod val="25000"/>
                  </a:srgbClr>
                </a:solidFill>
              </a:rPr>
              <a:t>PPT下载：/xiazai/                     PPT教程： /powerpoint/      </a:t>
            </a:r>
            <a:endParaRPr lang="en-US" altLang="zh-CN" sz="90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smtClean="0">
                <a:solidFill>
                  <a:srgbClr val="EEECE1">
                    <a:lumMod val="25000"/>
                  </a:srgbClr>
                </a:solidFill>
              </a:rPr>
              <a:t>Word模板：/word/                    Excel模板：/excel/              </a:t>
            </a:r>
            <a:endParaRPr lang="en-US" altLang="zh-CN" sz="90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smtClean="0">
                <a:solidFill>
                  <a:srgbClr val="EEECE1">
                    <a:lumMod val="25000"/>
                  </a:srgbClr>
                </a:solidFill>
              </a:rPr>
              <a:t>试卷下载：/shiti/                    教案下载：/jiaoan/               </a:t>
            </a:r>
            <a:endParaRPr lang="en-US" altLang="zh-CN" sz="90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smtClean="0">
                <a:solidFill>
                  <a:srgbClr val="EEECE1">
                    <a:lumMod val="25000"/>
                  </a:srgbClr>
                </a:solidFill>
              </a:rPr>
              <a:t>个人简历：/jianli/                    PPT课件：/kejian/ </a:t>
            </a:r>
            <a:endParaRPr lang="en-US" altLang="zh-CN" sz="90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smtClean="0">
                <a:solidFill>
                  <a:srgbClr val="EEECE1">
                    <a:lumMod val="25000"/>
                  </a:srgbClr>
                </a:solidFill>
              </a:rPr>
              <a:t>语文课件：/kejian/yuwen/    数学课件：/kejian/shuxue/ </a:t>
            </a:r>
            <a:endParaRPr lang="en-US" altLang="zh-CN" sz="90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smtClean="0">
                <a:solidFill>
                  <a:srgbClr val="EEECE1">
                    <a:lumMod val="25000"/>
                  </a:srgbClr>
                </a:solidFill>
              </a:rPr>
              <a:t>英语课件：/kejian/yingyu/    美术课件：/kejian/meishu/ </a:t>
            </a:r>
            <a:endParaRPr lang="en-US" altLang="zh-CN" sz="90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smtClean="0">
                <a:solidFill>
                  <a:srgbClr val="EEECE1">
                    <a:lumMod val="25000"/>
                  </a:srgbClr>
                </a:solidFill>
              </a:rPr>
              <a:t>科学课件：/kejian/kexue/     物理课件：/kejian/wuli/ </a:t>
            </a:r>
            <a:endParaRPr lang="en-US" altLang="zh-CN" sz="90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smtClean="0">
                <a:solidFill>
                  <a:srgbClr val="EEECE1">
                    <a:lumMod val="25000"/>
                  </a:srgbClr>
                </a:solidFill>
              </a:rPr>
              <a:t>化学课件：/kejian/huaxue/  生物课件：/kejian/shengwu/ </a:t>
            </a:r>
            <a:endParaRPr lang="en-US" altLang="zh-CN" sz="90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smtClean="0">
                <a:solidFill>
                  <a:srgbClr val="EEECE1">
                    <a:lumMod val="25000"/>
                  </a:srgbClr>
                </a:solidFill>
              </a:rPr>
              <a:t>地理课件：/kejian/dili/          历史课件：/kejian/lishi/  </a:t>
            </a:r>
            <a:endParaRPr lang="en-US" altLang="zh-CN" sz="900" smtClean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BE0F4-F33D-4906-914D-F4219F007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BE0F4-F33D-4906-914D-F4219F007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BE0F4-F33D-4906-914D-F4219F007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BE0F4-F33D-4906-914D-F4219F007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BE0F4-F33D-4906-914D-F4219F007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BE0F4-F33D-4906-914D-F4219F007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BE0F4-F33D-4906-914D-F4219F007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BE0F4-F33D-4906-914D-F4219F007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BE0F4-F33D-4906-914D-F4219F007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BE0F4-F33D-4906-914D-F4219F007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tags" Target="../tags/tag62.xml"/><Relationship Id="rId20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1.png"/><Relationship Id="rId18" Type="http://schemas.openxmlformats.org/officeDocument/2006/relationships/tags" Target="../tags/tag61.xml"/><Relationship Id="rId17" Type="http://schemas.openxmlformats.org/officeDocument/2006/relationships/tags" Target="../tags/tag60.xml"/><Relationship Id="rId16" Type="http://schemas.openxmlformats.org/officeDocument/2006/relationships/tags" Target="../tags/tag59.xml"/><Relationship Id="rId15" Type="http://schemas.openxmlformats.org/officeDocument/2006/relationships/tags" Target="../tags/tag58.xml"/><Relationship Id="rId14" Type="http://schemas.openxmlformats.org/officeDocument/2006/relationships/tags" Target="../tags/tag57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9" r:link="rId2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2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png"/><Relationship Id="rId2" Type="http://schemas.openxmlformats.org/officeDocument/2006/relationships/tags" Target="../tags/tag68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png"/><Relationship Id="rId2" Type="http://schemas.openxmlformats.org/officeDocument/2006/relationships/tags" Target="../tags/tag69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2.png"/><Relationship Id="rId2" Type="http://schemas.openxmlformats.org/officeDocument/2006/relationships/tags" Target="../tags/tag70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png"/><Relationship Id="rId2" Type="http://schemas.openxmlformats.org/officeDocument/2006/relationships/tags" Target="../tags/tag71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6.png"/><Relationship Id="rId2" Type="http://schemas.openxmlformats.org/officeDocument/2006/relationships/tags" Target="../tags/tag72.xml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9.png"/><Relationship Id="rId2" Type="http://schemas.openxmlformats.org/officeDocument/2006/relationships/tags" Target="../tags/tag73.xml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2.png"/><Relationship Id="rId2" Type="http://schemas.openxmlformats.org/officeDocument/2006/relationships/tags" Target="../tags/tag74.xml"/><Relationship Id="rId1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1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fanwen/" TargetMode="External"/><Relationship Id="rId8" Type="http://schemas.openxmlformats.org/officeDocument/2006/relationships/hyperlink" Target="http://www.1ppt.com/ziliao/" TargetMode="External"/><Relationship Id="rId7" Type="http://schemas.openxmlformats.org/officeDocument/2006/relationships/hyperlink" Target="http://www.1ppt.com/powerpoint/" TargetMode="External"/><Relationship Id="rId6" Type="http://schemas.openxmlformats.org/officeDocument/2006/relationships/hyperlink" Target="http://www.1ppt.com/xiazai/" TargetMode="External"/><Relationship Id="rId5" Type="http://schemas.openxmlformats.org/officeDocument/2006/relationships/hyperlink" Target="http://www.1ppt.com/tubiao/" TargetMode="External"/><Relationship Id="rId4" Type="http://schemas.openxmlformats.org/officeDocument/2006/relationships/hyperlink" Target="http://www.1ppt.com/beijing/" TargetMode="External"/><Relationship Id="rId3" Type="http://schemas.openxmlformats.org/officeDocument/2006/relationships/hyperlink" Target="http://www.1ppt.com/sucai/" TargetMode="External"/><Relationship Id="rId25" Type="http://schemas.openxmlformats.org/officeDocument/2006/relationships/slideLayout" Target="../slideLayouts/slideLayout7.xml"/><Relationship Id="rId24" Type="http://schemas.openxmlformats.org/officeDocument/2006/relationships/image" Target="../media/image4.png"/><Relationship Id="rId23" Type="http://schemas.openxmlformats.org/officeDocument/2006/relationships/hyperlink" Target="http://www.1ppt.com/kejian/lishi/" TargetMode="External"/><Relationship Id="rId22" Type="http://schemas.openxmlformats.org/officeDocument/2006/relationships/hyperlink" Target="http://www.1ppt.com/kejian/dili/" TargetMode="External"/><Relationship Id="rId21" Type="http://schemas.openxmlformats.org/officeDocument/2006/relationships/hyperlink" Target="http://www.1ppt.com/kejian/shengwu/" TargetMode="External"/><Relationship Id="rId20" Type="http://schemas.openxmlformats.org/officeDocument/2006/relationships/hyperlink" Target="http://www.1ppt.com/kejian/huaxue/" TargetMode="External"/><Relationship Id="rId2" Type="http://schemas.openxmlformats.org/officeDocument/2006/relationships/hyperlink" Target="http://www.1ppt.com/moban/" TargetMode="External"/><Relationship Id="rId19" Type="http://schemas.openxmlformats.org/officeDocument/2006/relationships/hyperlink" Target="http://www.1ppt.com/kejian/wuli/" TargetMode="External"/><Relationship Id="rId18" Type="http://schemas.openxmlformats.org/officeDocument/2006/relationships/hyperlink" Target="http://www.1ppt.com/kejian/kexue/" TargetMode="External"/><Relationship Id="rId17" Type="http://schemas.openxmlformats.org/officeDocument/2006/relationships/hyperlink" Target="http://www.1ppt.com/kejian/meishu/" TargetMode="External"/><Relationship Id="rId16" Type="http://schemas.openxmlformats.org/officeDocument/2006/relationships/hyperlink" Target="http://www.1ppt.com/kejian/yingyu/" TargetMode="External"/><Relationship Id="rId15" Type="http://schemas.openxmlformats.org/officeDocument/2006/relationships/hyperlink" Target="http://www.1ppt.com/kejian/shuxue/" TargetMode="External"/><Relationship Id="rId14" Type="http://schemas.openxmlformats.org/officeDocument/2006/relationships/hyperlink" Target="http://www.1ppt.com/kejian/yuwen/" TargetMode="External"/><Relationship Id="rId13" Type="http://schemas.openxmlformats.org/officeDocument/2006/relationships/hyperlink" Target="http://www.1ppt.com/kejian/" TargetMode="External"/><Relationship Id="rId12" Type="http://schemas.openxmlformats.org/officeDocument/2006/relationships/hyperlink" Target="http://www.1ppt.cn/" TargetMode="External"/><Relationship Id="rId11" Type="http://schemas.openxmlformats.org/officeDocument/2006/relationships/hyperlink" Target="http://www.1ppt.com/jiaoan/" TargetMode="External"/><Relationship Id="rId10" Type="http://schemas.openxmlformats.org/officeDocument/2006/relationships/hyperlink" Target="http://www.1ppt.com/shiti/" TargetMode="Externa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tags" Target="../tags/tag65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tags" Target="../tags/tag66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png"/><Relationship Id="rId2" Type="http://schemas.openxmlformats.org/officeDocument/2006/relationships/tags" Target="../tags/tag67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354226"/>
            <a:ext cx="9799200" cy="2570400"/>
          </a:xfrm>
        </p:spPr>
        <p:txBody>
          <a:bodyPr/>
          <a:lstStyle/>
          <a:p>
            <a:r>
              <a:rPr lang="zh-CN" altLang="zh-CN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</a:t>
            </a:r>
            <a:r>
              <a:rPr lang="zh-CN" altLang="zh-CN" dirty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一数</a:t>
            </a:r>
            <a:endParaRPr lang="zh-CN" altLang="zh-CN" dirty="0"/>
          </a:p>
        </p:txBody>
      </p:sp>
    </p:spTree>
    <p:custDataLst>
      <p:tags r:id="rId3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9"/>
          <p:cNvSpPr txBox="1"/>
          <p:nvPr/>
        </p:nvSpPr>
        <p:spPr>
          <a:xfrm>
            <a:off x="9952687" y="2195059"/>
            <a:ext cx="643467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6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6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12"/>
          <p:cNvSpPr/>
          <p:nvPr/>
        </p:nvSpPr>
        <p:spPr>
          <a:xfrm>
            <a:off x="2057520" y="4868408"/>
            <a:ext cx="3572933" cy="625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76200" algn="just">
              <a:lnSpc>
                <a:spcPct val="130000"/>
              </a:lnSpc>
            </a:pPr>
            <a:r>
              <a:rPr lang="zh-CN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图中有</a:t>
            </a:r>
            <a:r>
              <a:rPr lang="en-US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4</a:t>
            </a:r>
            <a:r>
              <a:rPr lang="zh-CN" altLang="en-US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个垃圾箱</a:t>
            </a:r>
            <a:endParaRPr lang="zh-CN" altLang="en-US" sz="2665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4532474" y="2321844"/>
            <a:ext cx="3785067" cy="153581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868865" y="1028700"/>
            <a:ext cx="4981575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50060" y="1987235"/>
            <a:ext cx="2554288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873117" y="1673225"/>
            <a:ext cx="3382963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77077" y="2252663"/>
            <a:ext cx="2224087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占位符 20"/>
          <p:cNvSpPr txBox="1"/>
          <p:nvPr/>
        </p:nvSpPr>
        <p:spPr>
          <a:xfrm>
            <a:off x="1516849" y="406679"/>
            <a:ext cx="5112385" cy="423545"/>
          </a:xfrm>
          <a:prstGeom prst="rect">
            <a:avLst/>
          </a:prstGeom>
        </p:spPr>
        <p:txBody>
          <a:bodyPr lIns="91440" tIns="45720" rIns="91440" bIns="4572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735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sz="3735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9"/>
          <p:cNvSpPr txBox="1"/>
          <p:nvPr/>
        </p:nvSpPr>
        <p:spPr>
          <a:xfrm>
            <a:off x="9922816" y="2290159"/>
            <a:ext cx="643467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6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6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12"/>
          <p:cNvSpPr/>
          <p:nvPr/>
        </p:nvSpPr>
        <p:spPr>
          <a:xfrm>
            <a:off x="2027649" y="4963508"/>
            <a:ext cx="3572933" cy="625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76200" algn="just">
              <a:lnSpc>
                <a:spcPct val="130000"/>
              </a:lnSpc>
            </a:pPr>
            <a:r>
              <a:rPr lang="zh-CN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图中有</a:t>
            </a:r>
            <a:r>
              <a:rPr lang="en-US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5</a:t>
            </a:r>
            <a:r>
              <a:rPr lang="zh-CN" altLang="en-US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朵鲜花</a:t>
            </a:r>
            <a:endParaRPr lang="zh-CN" altLang="en-US" sz="2665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4838984" y="2290484"/>
            <a:ext cx="3908457" cy="146230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883349" y="1858992"/>
            <a:ext cx="4032568" cy="3437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91655" y="2209801"/>
            <a:ext cx="2439987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占位符 20"/>
          <p:cNvSpPr txBox="1"/>
          <p:nvPr/>
        </p:nvSpPr>
        <p:spPr>
          <a:xfrm>
            <a:off x="1516849" y="406679"/>
            <a:ext cx="5112385" cy="423545"/>
          </a:xfrm>
          <a:prstGeom prst="rect">
            <a:avLst/>
          </a:prstGeom>
        </p:spPr>
        <p:txBody>
          <a:bodyPr lIns="91440" tIns="45720" rIns="91440" bIns="4572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735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sz="3735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9"/>
          <p:cNvSpPr txBox="1"/>
          <p:nvPr/>
        </p:nvSpPr>
        <p:spPr>
          <a:xfrm>
            <a:off x="10054036" y="2279725"/>
            <a:ext cx="643467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6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altLang="zh-CN" sz="6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12"/>
          <p:cNvSpPr/>
          <p:nvPr/>
        </p:nvSpPr>
        <p:spPr>
          <a:xfrm>
            <a:off x="2158869" y="4953075"/>
            <a:ext cx="3572933" cy="625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76200" algn="just">
              <a:lnSpc>
                <a:spcPct val="130000"/>
              </a:lnSpc>
            </a:pPr>
            <a:r>
              <a:rPr lang="zh-CN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图中有</a:t>
            </a:r>
            <a:r>
              <a:rPr lang="en-US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6</a:t>
            </a:r>
            <a:r>
              <a:rPr lang="zh-CN" altLang="en-US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盆鲜花</a:t>
            </a:r>
            <a:endParaRPr lang="zh-CN" altLang="en-US" sz="2665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4132656" y="2610698"/>
            <a:ext cx="3080823" cy="163623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12325" y="2514600"/>
            <a:ext cx="5791516" cy="1995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919288" y="2514600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9"/>
          <p:cNvSpPr txBox="1"/>
          <p:nvPr/>
        </p:nvSpPr>
        <p:spPr>
          <a:xfrm>
            <a:off x="9848713" y="2319939"/>
            <a:ext cx="643467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6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en-US" altLang="zh-CN" sz="6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12"/>
          <p:cNvSpPr/>
          <p:nvPr/>
        </p:nvSpPr>
        <p:spPr>
          <a:xfrm>
            <a:off x="5121773" y="4457983"/>
            <a:ext cx="3572933" cy="625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76200" algn="just">
              <a:lnSpc>
                <a:spcPct val="130000"/>
              </a:lnSpc>
            </a:pPr>
            <a:r>
              <a:rPr lang="zh-CN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图中有</a:t>
            </a:r>
            <a:r>
              <a:rPr lang="en-US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7</a:t>
            </a:r>
            <a:r>
              <a:rPr lang="zh-CN" altLang="en-US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只小鸟</a:t>
            </a:r>
            <a:endParaRPr lang="zh-CN" altLang="en-US" sz="2665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18660" y="1694180"/>
            <a:ext cx="3390265" cy="16395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9"/>
          <p:cNvSpPr txBox="1"/>
          <p:nvPr/>
        </p:nvSpPr>
        <p:spPr>
          <a:xfrm rot="11580000" flipV="1">
            <a:off x="8072755" y="3188335"/>
            <a:ext cx="3263900" cy="2400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noAutofit/>
          </a:bodyPr>
          <a:lstStyle/>
          <a:p>
            <a:pPr eaLnBrk="0" hangingPunct="0"/>
            <a:r>
              <a:rPr lang="en-US" altLang="zh-CN" sz="6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en-US" altLang="zh-CN" sz="6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12"/>
          <p:cNvSpPr/>
          <p:nvPr/>
        </p:nvSpPr>
        <p:spPr>
          <a:xfrm>
            <a:off x="1850105" y="4963508"/>
            <a:ext cx="3572933" cy="625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76200" algn="just">
              <a:lnSpc>
                <a:spcPct val="130000"/>
              </a:lnSpc>
            </a:pPr>
            <a:r>
              <a:rPr lang="zh-CN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图中有</a:t>
            </a:r>
            <a:r>
              <a:rPr lang="en-US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8</a:t>
            </a:r>
            <a:r>
              <a:rPr lang="zh-CN" altLang="en-US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棵树</a:t>
            </a:r>
            <a:endParaRPr lang="zh-CN" altLang="en-US" sz="2665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4001037" y="1997372"/>
            <a:ext cx="2809101" cy="202478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598160" y="1173005"/>
            <a:ext cx="4459923" cy="4459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928496" y="2102804"/>
            <a:ext cx="260032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4"/>
          <p:cNvSpPr txBox="1">
            <a:spLocks noChangeArrowheads="1"/>
          </p:cNvSpPr>
          <p:nvPr/>
        </p:nvSpPr>
        <p:spPr bwMode="auto">
          <a:xfrm>
            <a:off x="660401" y="1320885"/>
            <a:ext cx="10061191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1.</a:t>
            </a:r>
            <a:r>
              <a:rPr lang="zh-CN" altLang="en-US" sz="24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同学们通过这节课应熟练掌握数数的方法技巧。</a:t>
            </a:r>
            <a:endParaRPr lang="en-US" altLang="zh-CN" sz="24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4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2.</a:t>
            </a:r>
            <a:r>
              <a:rPr lang="zh-CN" altLang="en-US" sz="24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课下和小朋友们一起练习数数，在生活中也要做一个细心的孩子。</a:t>
            </a:r>
            <a:endParaRPr lang="zh-CN" altLang="en-US" sz="24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占位符 20"/>
          <p:cNvSpPr txBox="1"/>
          <p:nvPr/>
        </p:nvSpPr>
        <p:spPr>
          <a:xfrm>
            <a:off x="1516849" y="406679"/>
            <a:ext cx="5112385" cy="423545"/>
          </a:xfrm>
          <a:prstGeom prst="rect">
            <a:avLst/>
          </a:prstGeom>
        </p:spPr>
        <p:txBody>
          <a:bodyPr lIns="91440" tIns="45720" rIns="91440" bIns="4572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735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学习目标</a:t>
            </a:r>
            <a:endParaRPr lang="zh-CN" altLang="en-US" sz="3735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9"/>
          <p:cNvSpPr txBox="1"/>
          <p:nvPr/>
        </p:nvSpPr>
        <p:spPr>
          <a:xfrm>
            <a:off x="8084820" y="3411220"/>
            <a:ext cx="687070" cy="956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noAutofit/>
          </a:bodyPr>
          <a:lstStyle/>
          <a:p>
            <a:pPr eaLnBrk="0" hangingPunct="0"/>
            <a:r>
              <a:rPr lang="en-US" altLang="zh-CN" sz="6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9</a:t>
            </a:r>
            <a:endParaRPr lang="en-US" altLang="zh-CN" sz="6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12"/>
          <p:cNvSpPr/>
          <p:nvPr/>
        </p:nvSpPr>
        <p:spPr>
          <a:xfrm>
            <a:off x="1790700" y="5080000"/>
            <a:ext cx="6580505" cy="625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76200" algn="just">
              <a:lnSpc>
                <a:spcPct val="130000"/>
              </a:lnSpc>
            </a:pPr>
            <a:r>
              <a:rPr lang="en-US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               </a:t>
            </a:r>
            <a:r>
              <a:rPr lang="zh-CN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图中左面有</a:t>
            </a:r>
            <a:r>
              <a:rPr lang="en-US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9</a:t>
            </a:r>
            <a:r>
              <a:rPr lang="zh-CN" altLang="en-US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个小朋友</a:t>
            </a:r>
            <a:endParaRPr lang="zh-CN" altLang="en-US" sz="2665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3773768" y="3117599"/>
            <a:ext cx="3512033" cy="125031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807200" y="2216799"/>
            <a:ext cx="2681607" cy="342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38629" y="2066925"/>
            <a:ext cx="2954339" cy="295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9"/>
          <p:cNvSpPr txBox="1"/>
          <p:nvPr/>
        </p:nvSpPr>
        <p:spPr>
          <a:xfrm>
            <a:off x="6950352" y="3033470"/>
            <a:ext cx="1214967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6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10</a:t>
            </a:r>
            <a:endParaRPr lang="en-US" altLang="zh-CN" sz="6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12"/>
          <p:cNvSpPr/>
          <p:nvPr/>
        </p:nvSpPr>
        <p:spPr>
          <a:xfrm>
            <a:off x="1625453" y="5012341"/>
            <a:ext cx="4567767" cy="625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76200" algn="just">
              <a:lnSpc>
                <a:spcPct val="130000"/>
              </a:lnSpc>
            </a:pPr>
            <a:r>
              <a:rPr lang="zh-CN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图中右面有</a:t>
            </a:r>
            <a:r>
              <a:rPr lang="en-US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10</a:t>
            </a:r>
            <a:r>
              <a:rPr lang="zh-CN" altLang="en-US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个小朋友</a:t>
            </a:r>
            <a:endParaRPr lang="zh-CN" altLang="en-US" sz="2665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2921123" y="2338950"/>
            <a:ext cx="2306351" cy="162114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3"/>
          <p:cNvSpPr txBox="1"/>
          <p:nvPr/>
        </p:nvSpPr>
        <p:spPr>
          <a:xfrm>
            <a:off x="1524000" y="1498600"/>
            <a:ext cx="271991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</a:rPr>
              <a:t>数一数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867" name="Text Box 13"/>
          <p:cNvSpPr txBox="1"/>
          <p:nvPr/>
        </p:nvSpPr>
        <p:spPr>
          <a:xfrm>
            <a:off x="5082117" y="5132917"/>
            <a:ext cx="202988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</a:rPr>
              <a:t>（           ）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 Box 13"/>
          <p:cNvSpPr txBox="1"/>
          <p:nvPr/>
        </p:nvSpPr>
        <p:spPr>
          <a:xfrm>
            <a:off x="5977467" y="5132917"/>
            <a:ext cx="133773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10</a:t>
            </a:r>
            <a:endParaRPr lang="en-US" altLang="zh-CN" sz="32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6869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1949451"/>
            <a:ext cx="1581151" cy="158114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70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333" y="1949451"/>
            <a:ext cx="1581151" cy="158114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71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351" y="1949451"/>
            <a:ext cx="1579033" cy="158114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72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600" y="1902884"/>
            <a:ext cx="1581151" cy="158114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73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4617" y="1879600"/>
            <a:ext cx="1581149" cy="158115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74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833" y="3270251"/>
            <a:ext cx="1581151" cy="158114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75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4367" y="3270251"/>
            <a:ext cx="1581151" cy="158114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76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384" y="3270251"/>
            <a:ext cx="1581149" cy="158114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77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2633" y="3223684"/>
            <a:ext cx="1581151" cy="158114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78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9651" y="3225800"/>
            <a:ext cx="1581149" cy="158115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对角圆角矩形 15"/>
          <p:cNvSpPr/>
          <p:nvPr/>
        </p:nvSpPr>
        <p:spPr>
          <a:xfrm>
            <a:off x="2080260" y="1209040"/>
            <a:ext cx="8434705" cy="4780280"/>
          </a:xfrm>
          <a:prstGeom prst="round2DiagRect">
            <a:avLst>
              <a:gd name="adj1" fmla="val 12682"/>
              <a:gd name="adj2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71780" indent="-271780">
              <a:lnSpc>
                <a:spcPct val="150000"/>
              </a:lnSpc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Times New Roman" panose="02020603050405020304" pitchFamily="18" charset="0"/>
              </a:rPr>
              <a:t>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Times New Roman" panose="02020603050405020304" pitchFamily="18" charset="0"/>
              </a:rPr>
              <a:t>数数时，从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Times New Roman" panose="02020603050405020304" pitchFamily="18" charset="0"/>
              </a:rPr>
              <a:t>1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Times New Roman" panose="02020603050405020304" pitchFamily="18" charset="0"/>
              </a:rPr>
              <a:t>开始，按照一定的顺序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Times New Roman" panose="02020603050405020304" pitchFamily="18" charset="0"/>
              </a:rPr>
              <a:t>一个一个地数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Times New Roman" panose="02020603050405020304" pitchFamily="18" charset="0"/>
              </a:rPr>
              <a:t>，数到最后一个物体所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Times New Roman" panose="02020603050405020304" pitchFamily="18" charset="0"/>
              </a:rPr>
              <a:t>对应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Times New Roman" panose="02020603050405020304" pitchFamily="18" charset="0"/>
              </a:rPr>
              <a:t>的那个数，就是这些物体的总个数。</a:t>
            </a:r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45055" y="43434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pic>
        <p:nvPicPr>
          <p:cNvPr id="17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357100" y="102489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095368" y="385184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3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193" name="图片 11"/>
          <p:cNvPicPr>
            <a:picLocks noChangeAspect="1"/>
          </p:cNvPicPr>
          <p:nvPr/>
        </p:nvPicPr>
        <p:blipFill>
          <a:blip r:embed="rId24" cstate="email">
            <a:lum bright="6000"/>
          </a:blip>
          <a:srcRect l="1126" t="7996" r="5267" b="7497"/>
          <a:stretch>
            <a:fillRect/>
          </a:stretch>
        </p:blipFill>
        <p:spPr>
          <a:xfrm>
            <a:off x="2838309" y="201395"/>
            <a:ext cx="8642349" cy="581024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TextBox 22"/>
          <p:cNvSpPr txBox="1"/>
          <p:nvPr/>
        </p:nvSpPr>
        <p:spPr>
          <a:xfrm>
            <a:off x="2273300" y="5867400"/>
            <a:ext cx="9105900" cy="6045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665">
                <a:latin typeface="微软雅黑" panose="020B0503020204020204" charset="-122"/>
                <a:ea typeface="微软雅黑" panose="020B0503020204020204" charset="-122"/>
              </a:rPr>
              <a:t>    你能说说图中有什么吗？并数一数他们的个数。</a:t>
            </a:r>
            <a:endParaRPr lang="zh-CN" altLang="en-US" sz="2665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5185833" y="1168400"/>
            <a:ext cx="1604433" cy="1244600"/>
          </a:xfrm>
          <a:prstGeom prst="ellipse">
            <a:avLst/>
          </a:prstGeom>
          <a:noFill/>
          <a:ln w="539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9"/>
          <p:cNvSpPr txBox="1"/>
          <p:nvPr/>
        </p:nvSpPr>
        <p:spPr>
          <a:xfrm>
            <a:off x="7996555" y="2012315"/>
            <a:ext cx="781685" cy="34601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noAutofit/>
          </a:bodyPr>
          <a:lstStyle/>
          <a:p>
            <a:pPr eaLnBrk="0" hangingPunct="0"/>
            <a:r>
              <a:rPr lang="en-US" altLang="zh-CN" sz="6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6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12"/>
          <p:cNvSpPr/>
          <p:nvPr/>
        </p:nvSpPr>
        <p:spPr>
          <a:xfrm>
            <a:off x="5308053" y="4846815"/>
            <a:ext cx="2688167" cy="625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76200" algn="just">
              <a:lnSpc>
                <a:spcPct val="130000"/>
              </a:lnSpc>
            </a:pPr>
            <a:r>
              <a:rPr lang="zh-CN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图中有</a:t>
            </a:r>
            <a:r>
              <a:rPr lang="en-US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1</a:t>
            </a:r>
            <a:r>
              <a:rPr lang="zh-CN" altLang="en-US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面国旗</a:t>
            </a:r>
            <a:endParaRPr lang="zh-CN" altLang="en-US" sz="2665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4855554" y="1867404"/>
            <a:ext cx="1561414" cy="156141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094032" y="3282960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矩形 2"/>
          <p:cNvSpPr>
            <a:spLocks noChangeArrowheads="1"/>
          </p:cNvSpPr>
          <p:nvPr/>
        </p:nvSpPr>
        <p:spPr bwMode="auto">
          <a:xfrm>
            <a:off x="660400" y="1497821"/>
            <a:ext cx="6811645" cy="420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135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</a:t>
            </a:r>
            <a:r>
              <a:rPr lang="zh-CN" altLang="zh-CN" sz="2135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这样数量只有</a:t>
            </a:r>
            <a:r>
              <a:rPr lang="en-US" altLang="zh-CN" sz="2135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zh-CN" sz="2135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的事物，我们都可以用数字“</a:t>
            </a:r>
            <a:r>
              <a:rPr lang="en-US" altLang="zh-CN" sz="2135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zh-CN" sz="2135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”来表示</a:t>
            </a:r>
            <a:endParaRPr lang="zh-CN" altLang="en-US" sz="2135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8435" name="图片 6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19051" y="2915455"/>
            <a:ext cx="2565400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9"/>
          <p:cNvSpPr txBox="1"/>
          <p:nvPr/>
        </p:nvSpPr>
        <p:spPr>
          <a:xfrm>
            <a:off x="9851089" y="2059589"/>
            <a:ext cx="643467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6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6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12"/>
          <p:cNvSpPr/>
          <p:nvPr/>
        </p:nvSpPr>
        <p:spPr>
          <a:xfrm>
            <a:off x="1955923" y="4732939"/>
            <a:ext cx="2688167" cy="625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76200" algn="just">
              <a:lnSpc>
                <a:spcPct val="130000"/>
              </a:lnSpc>
            </a:pPr>
            <a:r>
              <a:rPr lang="zh-CN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图中有</a:t>
            </a:r>
            <a:r>
              <a:rPr lang="en-US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2</a:t>
            </a:r>
            <a:r>
              <a:rPr lang="zh-CN" altLang="en-US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个单杠</a:t>
            </a:r>
            <a:endParaRPr lang="zh-CN" altLang="en-US" sz="2665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9" name="矩形 12"/>
          <p:cNvSpPr/>
          <p:nvPr/>
        </p:nvSpPr>
        <p:spPr>
          <a:xfrm>
            <a:off x="4017556" y="5389105"/>
            <a:ext cx="6807200" cy="625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76200" algn="just">
              <a:lnSpc>
                <a:spcPct val="130000"/>
              </a:lnSpc>
            </a:pPr>
            <a:r>
              <a:rPr lang="zh-CN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说一说：你还有什么好方法来数一数呢？</a:t>
            </a:r>
            <a:endParaRPr lang="zh-CN" altLang="zh-CN" sz="2665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4836568" y="2268825"/>
            <a:ext cx="2787442" cy="160341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87665" y="2797175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矩形 2"/>
          <p:cNvSpPr>
            <a:spLocks noChangeArrowheads="1"/>
          </p:cNvSpPr>
          <p:nvPr/>
        </p:nvSpPr>
        <p:spPr bwMode="auto">
          <a:xfrm>
            <a:off x="552768" y="1419653"/>
            <a:ext cx="6856730" cy="420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r>
              <a:rPr lang="zh-CN" altLang="zh-CN" sz="2135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那么像这样数量是</a:t>
            </a:r>
            <a:r>
              <a:rPr lang="en-US" altLang="zh-CN" sz="2135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zh-CN" sz="2135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的事物，我们就可以用几来表示呢？</a:t>
            </a:r>
            <a:endParaRPr lang="zh-CN" altLang="en-US" sz="2135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20483" name="图片 5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633828" y="1985963"/>
            <a:ext cx="3451225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9"/>
          <p:cNvSpPr txBox="1"/>
          <p:nvPr/>
        </p:nvSpPr>
        <p:spPr>
          <a:xfrm>
            <a:off x="9431867" y="2086964"/>
            <a:ext cx="643467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6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6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12"/>
          <p:cNvSpPr/>
          <p:nvPr/>
        </p:nvSpPr>
        <p:spPr>
          <a:xfrm>
            <a:off x="1536700" y="4760313"/>
            <a:ext cx="2688167" cy="625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76200" algn="just">
              <a:lnSpc>
                <a:spcPct val="130000"/>
              </a:lnSpc>
            </a:pPr>
            <a:r>
              <a:rPr lang="zh-CN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图中有</a:t>
            </a:r>
            <a:r>
              <a:rPr lang="en-US" altLang="zh-CN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3</a:t>
            </a:r>
            <a:r>
              <a:rPr lang="zh-CN" altLang="en-US" sz="2665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个凳子</a:t>
            </a:r>
            <a:endParaRPr lang="zh-CN" altLang="en-US" sz="2665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275440" y="2861983"/>
            <a:ext cx="3693837" cy="156929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629235" y="2444415"/>
            <a:ext cx="2873691" cy="2414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12633" y="2106133"/>
            <a:ext cx="2528887" cy="2530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custom2020508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SHOW_EDIT_AREA_INDICATION" val="1"/>
  <p:tag name="KSO_WM_UNIT_TYPE" val="a"/>
  <p:tag name="KSO_WM_UNIT_VALUE" val="28"/>
</p:tagLst>
</file>

<file path=ppt/tags/tag64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5.xml><?xml version="1.0" encoding="utf-8"?>
<p:tagLst xmlns:p="http://schemas.openxmlformats.org/presentationml/2006/main">
  <p:tag name="KSO_WM_BEAUTIFY_FLAG" val=""/>
  <p:tag name="KSO_WM_FULL_TEXT_BEAUTIFY_COPY_ID" val="4"/>
</p:tagLst>
</file>

<file path=ppt/tags/tag66.xml><?xml version="1.0" encoding="utf-8"?>
<p:tagLst xmlns:p="http://schemas.openxmlformats.org/presentationml/2006/main">
  <p:tag name="KSO_WM_BEAUTIFY_FLAG" val=""/>
  <p:tag name="KSO_WM_FULL_TEXT_BEAUTIFY_COPY_ID" val="9"/>
</p:tagLst>
</file>

<file path=ppt/tags/tag67.xml><?xml version="1.0" encoding="utf-8"?>
<p:tagLst xmlns:p="http://schemas.openxmlformats.org/presentationml/2006/main">
  <p:tag name="KSO_WM_BEAUTIFY_FLAG" val=""/>
  <p:tag name="KSO_WM_FULL_TEXT_BEAUTIFY_COPY_ID" val="10"/>
</p:tagLst>
</file>

<file path=ppt/tags/tag68.xml><?xml version="1.0" encoding="utf-8"?>
<p:tagLst xmlns:p="http://schemas.openxmlformats.org/presentationml/2006/main">
  <p:tag name="KSO_WM_BEAUTIFY_FLAG" val=""/>
  <p:tag name="KSO_WM_FULL_TEXT_BEAUTIFY_COPY_ID" val="5"/>
</p:tagLst>
</file>

<file path=ppt/tags/tag69.xml><?xml version="1.0" encoding="utf-8"?>
<p:tagLst xmlns:p="http://schemas.openxmlformats.org/presentationml/2006/main">
  <p:tag name="KSO_WM_BEAUTIFY_FLAG" val=""/>
  <p:tag name="KSO_WM_FULL_TEXT_BEAUTIFY_COPY_ID" val="1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"/>
  <p:tag name="KSO_WM_FULL_TEXT_BEAUTIFY_COPY_ID" val="4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  <p:tag name="KSO_WM_FULL_TEXT_BEAUTIFY_COPY_ID" val="14"/>
</p:tagLst>
</file>

<file path=ppt/tags/tag73.xml><?xml version="1.0" encoding="utf-8"?>
<p:tagLst xmlns:p="http://schemas.openxmlformats.org/presentationml/2006/main">
  <p:tag name="KSO_WM_BEAUTIFY_FLAG" val=""/>
  <p:tag name="KSO_WM_FULL_TEXT_BEAUTIFY_COPY_ID" val="26"/>
</p:tagLst>
</file>

<file path=ppt/tags/tag74.xml><?xml version="1.0" encoding="utf-8"?>
<p:tagLst xmlns:p="http://schemas.openxmlformats.org/presentationml/2006/main">
  <p:tag name="KSO_WM_BEAUTIFY_FLAG" val=""/>
  <p:tag name="KSO_WM_FULL_TEXT_BEAUTIFY_COPY_ID" val="28"/>
</p:tagLst>
</file>

<file path=ppt/tags/tag7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TA4NzIyN2MxYTlmMzQ1NGE2MjU5NWRkMjhlOGMxYTAifQ=="/>
  <p:tag name="KSO_WPP_MARK_KEY" val="a25d369a-86e8-4484-8a88-380baaa6d81d"/>
  <p:tag name="commondata" val="eyJoZGlkIjoiN2YzNjBkOTgyNWQ1YTMxYzM3MzMwNWFiODNmOWIzYWMifQ==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1167</Words>
  <Application>WPS 演示</Application>
  <PresentationFormat>自定义</PresentationFormat>
  <Paragraphs>80</Paragraphs>
  <Slides>24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Wingdings</vt:lpstr>
      <vt:lpstr>微软雅黑</vt:lpstr>
      <vt:lpstr>思源黑体 CN Medium</vt:lpstr>
      <vt:lpstr>黑体</vt:lpstr>
      <vt:lpstr>Calibri</vt:lpstr>
      <vt:lpstr>Arial Unicode MS</vt:lpstr>
      <vt:lpstr>楷体</vt:lpstr>
      <vt:lpstr>Times New Roman</vt:lpstr>
      <vt:lpstr>Arial</vt:lpstr>
      <vt:lpstr>Office 主题​​</vt:lpstr>
      <vt:lpstr>数一数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《数一数》准备课PPT优质课件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2023-02-25T09:10:00Z</cp:lastPrinted>
  <dcterms:created xsi:type="dcterms:W3CDTF">2023-02-25T09:10:00Z</dcterms:created>
  <dcterms:modified xsi:type="dcterms:W3CDTF">2023-10-26T04:44:05Z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4489EBD1E53D4390BFA832534775B340_12</vt:lpwstr>
  </property>
  <property fmtid="{D5CDD505-2E9C-101B-9397-08002B2CF9AE}" pid="3" name="KSOProductBuildVer">
    <vt:lpwstr>2052-12.1.0.15712</vt:lpwstr>
  </property>
</Properties>
</file>