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1692" r:id="rId3"/>
    <p:sldId id="1693" r:id="rId4"/>
    <p:sldId id="1694" r:id="rId5"/>
    <p:sldId id="1695" r:id="rId6"/>
    <p:sldId id="1696" r:id="rId7"/>
    <p:sldId id="1697" r:id="rId8"/>
    <p:sldId id="1698" r:id="rId9"/>
    <p:sldId id="1699" r:id="rId10"/>
    <p:sldId id="1700" r:id="rId11"/>
    <p:sldId id="1701" r:id="rId12"/>
    <p:sldId id="1702" r:id="rId13"/>
    <p:sldId id="1705" r:id="rId14"/>
    <p:sldId id="1706" r:id="rId15"/>
    <p:sldId id="1707" r:id="rId16"/>
    <p:sldId id="1708" r:id="rId17"/>
  </p:sldIdLst>
  <p:sldSz cx="12601575" cy="7092950"/>
  <p:notesSz cx="6858000" cy="9144000"/>
  <p:custDataLst>
    <p:tags r:id="rId22"/>
  </p:custDataLst>
  <p:defaultTextStyle>
    <a:defPPr>
      <a:defRPr lang="zh-CN"/>
    </a:defPPr>
    <a:lvl1pPr marL="0" lvl="0" indent="0" algn="l" defTabSz="1125855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561975" lvl="1" indent="-104775" algn="l" defTabSz="1125855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125855" lvl="2" indent="-211455" algn="l" defTabSz="1125855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687830" lvl="3" indent="-316230" algn="l" defTabSz="1125855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251075" lvl="4" indent="-422275" algn="l" defTabSz="1125855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-422275" algn="l" defTabSz="1125855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-422275" algn="l" defTabSz="1125855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-422275" algn="l" defTabSz="1125855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-422275" algn="l" defTabSz="1125855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8" userDrawn="1">
          <p15:clr>
            <a:srgbClr val="A4A3A4"/>
          </p15:clr>
        </p15:guide>
        <p15:guide id="2" pos="67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302"/>
  </p:normalViewPr>
  <p:slideViewPr>
    <p:cSldViewPr showGuides="1">
      <p:cViewPr varScale="1">
        <p:scale>
          <a:sx n="112" d="100"/>
          <a:sy n="112" d="100"/>
        </p:scale>
        <p:origin x="-330" y="-78"/>
      </p:cViewPr>
      <p:guideLst>
        <p:guide orient="horz" pos="1708"/>
        <p:guide pos="67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39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112585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buFont typeface="Arial" panose="020B0604020202020204" pitchFamily="34" charset="0"/>
              <a:buNone/>
              <a:defRPr sz="1200" noProof="1">
                <a:latin typeface="+mn-lt"/>
                <a:ea typeface="+mn-ea"/>
              </a:defRPr>
            </a:lvl1pPr>
          </a:lstStyle>
          <a:p>
            <a:pPr marL="0" marR="0" lvl="0" indent="0" algn="r" defTabSz="112585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416C65F-20FD-4389-888A-D7652C0D0B4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112585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75197" y="1160814"/>
            <a:ext cx="9451181" cy="2469397"/>
          </a:xfrm>
        </p:spPr>
        <p:txBody>
          <a:bodyPr anchor="b"/>
          <a:lstStyle>
            <a:lvl1pPr algn="ctr">
              <a:defRPr sz="6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5197" y="3725441"/>
            <a:ext cx="9451181" cy="1712487"/>
          </a:xfrm>
        </p:spPr>
        <p:txBody>
          <a:bodyPr/>
          <a:lstStyle>
            <a:lvl1pPr marL="0" indent="0" algn="ctr">
              <a:buNone/>
              <a:defRPr sz="2480"/>
            </a:lvl1pPr>
            <a:lvl2pPr marL="472440" indent="0" algn="ctr">
              <a:buNone/>
              <a:defRPr sz="2065"/>
            </a:lvl2pPr>
            <a:lvl3pPr marL="944880" indent="0" algn="ctr">
              <a:buNone/>
              <a:defRPr sz="1860"/>
            </a:lvl3pPr>
            <a:lvl4pPr marL="1417955" indent="0" algn="ctr">
              <a:buNone/>
              <a:defRPr sz="1655"/>
            </a:lvl4pPr>
            <a:lvl5pPr marL="1890395" indent="0" algn="ctr">
              <a:buNone/>
              <a:defRPr sz="1655"/>
            </a:lvl5pPr>
            <a:lvl6pPr marL="2362835" indent="0" algn="ctr">
              <a:buNone/>
              <a:defRPr sz="1655"/>
            </a:lvl6pPr>
            <a:lvl7pPr marL="2835275" indent="0" algn="ctr">
              <a:buNone/>
              <a:defRPr sz="1655"/>
            </a:lvl7pPr>
            <a:lvl8pPr marL="3307715" indent="0" algn="ctr">
              <a:buNone/>
              <a:defRPr sz="1655"/>
            </a:lvl8pPr>
            <a:lvl9pPr marL="3780790" indent="0" algn="ctr">
              <a:buNone/>
              <a:defRPr sz="1655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66358" y="377634"/>
            <a:ext cx="10868858" cy="601094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6358" y="377634"/>
            <a:ext cx="10868858" cy="137097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66358" y="1888170"/>
            <a:ext cx="10868858" cy="45004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5" y="1768312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5" y="4746695"/>
            <a:ext cx="10868858" cy="1551582"/>
          </a:xfrm>
        </p:spPr>
        <p:txBody>
          <a:bodyPr/>
          <a:lstStyle>
            <a:lvl1pPr marL="0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065">
                <a:solidFill>
                  <a:schemeClr val="tx1">
                    <a:tint val="75000"/>
                  </a:schemeClr>
                </a:solidFill>
              </a:defRPr>
            </a:lvl2pPr>
            <a:lvl3pPr marL="944880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5pPr>
            <a:lvl6pPr marL="236283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6pPr>
            <a:lvl7pPr marL="283527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7pPr>
            <a:lvl8pPr marL="330771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8pPr>
            <a:lvl9pPr marL="378079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6358" y="377634"/>
            <a:ext cx="10868858" cy="137097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70"/>
            <a:ext cx="5355669" cy="45004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7" y="1888170"/>
            <a:ext cx="5355669" cy="45004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26642" y="1839366"/>
            <a:ext cx="5037296" cy="852139"/>
          </a:xfrm>
        </p:spPr>
        <p:txBody>
          <a:bodyPr anchor="ctr" anchorCtr="0"/>
          <a:lstStyle>
            <a:lvl1pPr marL="0" indent="0">
              <a:buNone/>
              <a:defRPr sz="2895"/>
            </a:lvl1pPr>
            <a:lvl2pPr marL="472440" indent="0">
              <a:buNone/>
              <a:defRPr sz="2480"/>
            </a:lvl2pPr>
            <a:lvl3pPr marL="944880" indent="0">
              <a:buNone/>
              <a:defRPr sz="2065"/>
            </a:lvl3pPr>
            <a:lvl4pPr marL="1417955" indent="0">
              <a:buNone/>
              <a:defRPr sz="1860"/>
            </a:lvl4pPr>
            <a:lvl5pPr marL="1890395" indent="0">
              <a:buNone/>
              <a:defRPr sz="1860"/>
            </a:lvl5pPr>
            <a:lvl6pPr marL="2362835" indent="0">
              <a:buNone/>
              <a:defRPr sz="1860"/>
            </a:lvl6pPr>
            <a:lvl7pPr marL="2835275" indent="0">
              <a:buNone/>
              <a:defRPr sz="1860"/>
            </a:lvl7pPr>
            <a:lvl8pPr marL="3307715" indent="0">
              <a:buNone/>
              <a:defRPr sz="1860"/>
            </a:lvl8pPr>
            <a:lvl9pPr marL="3780790" indent="0">
              <a:buNone/>
              <a:defRPr sz="186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26642" y="2756693"/>
            <a:ext cx="5037296" cy="36450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467132" y="1839366"/>
            <a:ext cx="5062104" cy="852139"/>
          </a:xfrm>
        </p:spPr>
        <p:txBody>
          <a:bodyPr anchor="ctr" anchorCtr="0"/>
          <a:lstStyle>
            <a:lvl1pPr marL="0" indent="0">
              <a:buNone/>
              <a:defRPr sz="2895"/>
            </a:lvl1pPr>
            <a:lvl2pPr marL="472440" indent="0">
              <a:buNone/>
              <a:defRPr sz="2480"/>
            </a:lvl2pPr>
            <a:lvl3pPr marL="944880" indent="0">
              <a:buNone/>
              <a:defRPr sz="2065"/>
            </a:lvl3pPr>
            <a:lvl4pPr marL="1417955" indent="0">
              <a:buNone/>
              <a:defRPr sz="1860"/>
            </a:lvl4pPr>
            <a:lvl5pPr marL="1890395" indent="0">
              <a:buNone/>
              <a:defRPr sz="1860"/>
            </a:lvl5pPr>
            <a:lvl6pPr marL="2362835" indent="0">
              <a:buNone/>
              <a:defRPr sz="1860"/>
            </a:lvl6pPr>
            <a:lvl7pPr marL="2835275" indent="0">
              <a:buNone/>
              <a:defRPr sz="1860"/>
            </a:lvl7pPr>
            <a:lvl8pPr marL="3307715" indent="0">
              <a:buNone/>
              <a:defRPr sz="1860"/>
            </a:lvl8pPr>
            <a:lvl9pPr marL="3780790" indent="0">
              <a:buNone/>
              <a:defRPr sz="186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467132" y="2756693"/>
            <a:ext cx="5062104" cy="36450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6358" y="377634"/>
            <a:ext cx="10868858" cy="137097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305279" cy="1655022"/>
          </a:xfrm>
        </p:spPr>
        <p:txBody>
          <a:bodyPr anchor="b"/>
          <a:lstStyle>
            <a:lvl1pPr>
              <a:defRPr sz="331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472864"/>
            <a:ext cx="6379547" cy="5588982"/>
          </a:xfrm>
        </p:spPr>
        <p:txBody>
          <a:bodyPr/>
          <a:lstStyle>
            <a:lvl1pPr marL="0" indent="0">
              <a:buNone/>
              <a:defRPr sz="3310"/>
            </a:lvl1pPr>
            <a:lvl2pPr marL="472440" indent="0">
              <a:buNone/>
              <a:defRPr sz="2895"/>
            </a:lvl2pPr>
            <a:lvl3pPr marL="944880" indent="0">
              <a:buNone/>
              <a:defRPr sz="2480"/>
            </a:lvl3pPr>
            <a:lvl4pPr marL="1417955" indent="0">
              <a:buNone/>
              <a:defRPr sz="2065"/>
            </a:lvl4pPr>
            <a:lvl5pPr marL="1890395" indent="0">
              <a:buNone/>
              <a:defRPr sz="2065"/>
            </a:lvl5pPr>
            <a:lvl6pPr marL="2362835" indent="0">
              <a:buNone/>
              <a:defRPr sz="2065"/>
            </a:lvl6pPr>
            <a:lvl7pPr marL="2835275" indent="0">
              <a:buNone/>
              <a:defRPr sz="2065"/>
            </a:lvl7pPr>
            <a:lvl8pPr marL="3307715" indent="0">
              <a:buNone/>
              <a:defRPr sz="2065"/>
            </a:lvl8pPr>
            <a:lvl9pPr marL="3780790" indent="0">
              <a:buNone/>
              <a:defRPr sz="206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305279" cy="3942170"/>
          </a:xfrm>
        </p:spPr>
        <p:txBody>
          <a:bodyPr/>
          <a:lstStyle>
            <a:lvl1pPr marL="0" indent="0">
              <a:buNone/>
              <a:defRPr sz="2065"/>
            </a:lvl1pPr>
            <a:lvl2pPr marL="472440" indent="0">
              <a:buNone/>
              <a:defRPr sz="1860"/>
            </a:lvl2pPr>
            <a:lvl3pPr marL="944880" indent="0">
              <a:buNone/>
              <a:defRPr sz="1655"/>
            </a:lvl3pPr>
            <a:lvl4pPr marL="1417955" indent="0">
              <a:buNone/>
              <a:defRPr sz="1445"/>
            </a:lvl4pPr>
            <a:lvl5pPr marL="1890395" indent="0">
              <a:buNone/>
              <a:defRPr sz="1445"/>
            </a:lvl5pPr>
            <a:lvl6pPr marL="2362835" indent="0">
              <a:buNone/>
              <a:defRPr sz="1445"/>
            </a:lvl6pPr>
            <a:lvl7pPr marL="2835275" indent="0">
              <a:buNone/>
              <a:defRPr sz="1445"/>
            </a:lvl7pPr>
            <a:lvl8pPr marL="3307715" indent="0">
              <a:buNone/>
              <a:defRPr sz="1445"/>
            </a:lvl8pPr>
            <a:lvl9pPr marL="3780790" indent="0">
              <a:buNone/>
              <a:defRPr sz="144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2" y="377634"/>
            <a:ext cx="2717215" cy="601094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8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66358" y="6574114"/>
            <a:ext cx="2835354" cy="37763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74272" y="6574114"/>
            <a:ext cx="4253032" cy="37763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899862" y="6574114"/>
            <a:ext cx="2835354" cy="37763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2.png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944880" rtl="0" eaLnBrk="1" latinLnBrk="0" hangingPunct="1">
        <a:lnSpc>
          <a:spcPct val="90000"/>
        </a:lnSpc>
        <a:spcBef>
          <a:spcPct val="0"/>
        </a:spcBef>
        <a:buNone/>
        <a:defRPr sz="45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4880" rtl="0" eaLnBrk="1" latinLnBrk="0" hangingPunct="1">
        <a:lnSpc>
          <a:spcPct val="90000"/>
        </a:lnSpc>
        <a:spcBef>
          <a:spcPct val="207000"/>
        </a:spcBef>
        <a:buFont typeface="Arial" panose="020B0604020202020204" pitchFamily="34" charset="0"/>
        <a:buChar char="•"/>
        <a:defRPr sz="2895" kern="1200">
          <a:solidFill>
            <a:schemeClr val="tx1"/>
          </a:solidFill>
          <a:latin typeface="+mn-lt"/>
          <a:ea typeface="+mn-ea"/>
          <a:cs typeface="+mn-cs"/>
        </a:defRPr>
      </a:lvl1pPr>
      <a:lvl2pPr marL="708660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181100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2065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212661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59905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307149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54393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4017010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36283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283527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30771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378079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16.png"/><Relationship Id="rId2" Type="http://schemas.openxmlformats.org/officeDocument/2006/relationships/tags" Target="../tags/tag26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27.xml"/><Relationship Id="rId10" Type="http://schemas.openxmlformats.org/officeDocument/2006/relationships/image" Target="../media/image25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32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tags" Target="../tags/tag31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3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tags" Target="../tags/tag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8.xml"/><Relationship Id="rId2" Type="http://schemas.openxmlformats.org/officeDocument/2006/relationships/image" Target="../media/image33.png"/><Relationship Id="rId1" Type="http://schemas.openxmlformats.org/officeDocument/2006/relationships/tags" Target="../tags/tag3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9" Type="http://schemas.openxmlformats.org/officeDocument/2006/relationships/slideLayout" Target="../slideLayouts/slideLayout2.xml"/><Relationship Id="rId28" Type="http://schemas.openxmlformats.org/officeDocument/2006/relationships/tags" Target="../tags/tag9.xml"/><Relationship Id="rId27" Type="http://schemas.openxmlformats.org/officeDocument/2006/relationships/image" Target="../media/image7.png"/><Relationship Id="rId26" Type="http://schemas.openxmlformats.org/officeDocument/2006/relationships/image" Target="../media/image6.png"/><Relationship Id="rId25" Type="http://schemas.openxmlformats.org/officeDocument/2006/relationships/image" Target="../media/image5.png"/><Relationship Id="rId24" Type="http://schemas.openxmlformats.org/officeDocument/2006/relationships/image" Target="../media/image4.png"/><Relationship Id="rId23" Type="http://schemas.openxmlformats.org/officeDocument/2006/relationships/image" Target="../media/image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8.png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tags" Target="../tags/tag16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2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5.xml"/><Relationship Id="rId4" Type="http://schemas.openxmlformats.org/officeDocument/2006/relationships/image" Target="../media/image19.png"/><Relationship Id="rId3" Type="http://schemas.openxmlformats.org/officeDocument/2006/relationships/tags" Target="../tags/tag24.xml"/><Relationship Id="rId2" Type="http://schemas.openxmlformats.org/officeDocument/2006/relationships/image" Target="../media/image8.png"/><Relationship Id="rId1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3901530" y="1242315"/>
            <a:ext cx="4545756" cy="727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135" dirty="0">
                <a:solidFill>
                  <a:srgbClr val="11A1EB"/>
                </a:solidFill>
              </a:rPr>
              <a:t>第一单元   准备课</a:t>
            </a:r>
            <a:r>
              <a:rPr lang="zh-CN" altLang="en-US" sz="3720" b="1" dirty="0">
                <a:solidFill>
                  <a:srgbClr val="11A1EB"/>
                </a:solidFill>
              </a:rPr>
              <a:t> </a:t>
            </a:r>
            <a:endParaRPr lang="zh-CN" altLang="en-US" sz="3720" b="1" dirty="0">
              <a:solidFill>
                <a:srgbClr val="11A1EB"/>
              </a:solidFill>
            </a:endParaRPr>
          </a:p>
        </p:txBody>
      </p:sp>
      <p:sp>
        <p:nvSpPr>
          <p:cNvPr id="8" name="十角星 7"/>
          <p:cNvSpPr/>
          <p:nvPr>
            <p:custDataLst>
              <p:tags r:id="rId2"/>
            </p:custDataLst>
          </p:nvPr>
        </p:nvSpPr>
        <p:spPr>
          <a:xfrm>
            <a:off x="3981006" y="2519798"/>
            <a:ext cx="975309" cy="954963"/>
          </a:xfrm>
          <a:prstGeom prst="star10">
            <a:avLst/>
          </a:prstGeom>
          <a:gradFill>
            <a:gsLst>
              <a:gs pos="89000">
                <a:srgbClr val="FFFFFF"/>
              </a:gs>
              <a:gs pos="5000">
                <a:srgbClr val="F7D327"/>
              </a:gs>
              <a:gs pos="74000">
                <a:srgbClr val="FFFFFF"/>
              </a:gs>
              <a:gs pos="83000">
                <a:srgbClr val="FFFFFF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</a:gradFill>
          <a:ln w="28575">
            <a:solidFill>
              <a:srgbClr val="FF9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4261259" y="2704883"/>
            <a:ext cx="441960" cy="6000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10" b="1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310" b="1">
              <a:solidFill>
                <a:srgbClr val="FF9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5277261" y="2472542"/>
            <a:ext cx="3017158" cy="1045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200" b="1">
                <a:solidFill>
                  <a:srgbClr val="FF9000"/>
                </a:solidFill>
              </a:rPr>
              <a:t>比多少</a:t>
            </a:r>
            <a:endParaRPr lang="zh-CN" altLang="en-US" sz="6200" b="1">
              <a:solidFill>
                <a:srgbClr val="FF9000"/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56638" y="1680523"/>
            <a:ext cx="5485623" cy="4178210"/>
          </a:xfrm>
          <a:prstGeom prst="round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1356638" y="1670022"/>
            <a:ext cx="5485623" cy="4188711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4" name="云形 3"/>
          <p:cNvSpPr/>
          <p:nvPr>
            <p:custDataLst>
              <p:tags r:id="rId2"/>
            </p:custDataLst>
          </p:nvPr>
        </p:nvSpPr>
        <p:spPr>
          <a:xfrm>
            <a:off x="694399" y="774785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5" name="文本框 4"/>
          <p:cNvSpPr txBox="1"/>
          <p:nvPr/>
        </p:nvSpPr>
        <p:spPr>
          <a:xfrm>
            <a:off x="821728" y="843700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E9201"/>
                </a:solidFill>
              </a:rPr>
              <a:t>新知探究</a:t>
            </a:r>
            <a:endParaRPr lang="zh-CN" altLang="en-US" sz="2895">
              <a:solidFill>
                <a:srgbClr val="FE920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406051" y="3636392"/>
            <a:ext cx="725903" cy="6628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93593" y="3636392"/>
            <a:ext cx="725903" cy="6628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626422" y="3646237"/>
            <a:ext cx="725903" cy="66289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35317" y="4359670"/>
            <a:ext cx="161458" cy="34063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882141" y="4349825"/>
            <a:ext cx="161458" cy="34063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21509" y="4349825"/>
            <a:ext cx="161458" cy="340636"/>
          </a:xfrm>
          <a:prstGeom prst="rect">
            <a:avLst/>
          </a:prstGeom>
        </p:spPr>
      </p:pic>
      <p:pic>
        <p:nvPicPr>
          <p:cNvPr id="51" name="Picture 1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702713" y="2034286"/>
            <a:ext cx="219215" cy="52309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546756" y="2088762"/>
            <a:ext cx="210026" cy="50078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11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380297" y="2088762"/>
            <a:ext cx="210026" cy="50078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6407" y="928367"/>
            <a:ext cx="798756" cy="74756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5044" y="923772"/>
            <a:ext cx="798756" cy="74756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56963" y="913927"/>
            <a:ext cx="798756" cy="74756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4097" y="928367"/>
            <a:ext cx="798756" cy="74756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32735" y="1598482"/>
            <a:ext cx="124703" cy="40889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61783" y="1598482"/>
            <a:ext cx="124703" cy="40889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73565" y="1598482"/>
            <a:ext cx="124703" cy="40889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52494" y="1647706"/>
            <a:ext cx="124703" cy="408895"/>
          </a:xfrm>
          <a:prstGeom prst="rect">
            <a:avLst/>
          </a:prstGeom>
        </p:spPr>
      </p:pic>
      <p:pic>
        <p:nvPicPr>
          <p:cNvPr id="24" name="Picture 11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0116046" y="2088762"/>
            <a:ext cx="210026" cy="50078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2" name="Picture 13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703369" y="4747563"/>
            <a:ext cx="376735" cy="31832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Picture 13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8778441" y="4767253"/>
            <a:ext cx="376735" cy="31832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Picture 13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9936867" y="4760689"/>
            <a:ext cx="376735" cy="31832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1074" y="2732623"/>
            <a:ext cx="863077" cy="807288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8231060" y="3060789"/>
            <a:ext cx="497840" cy="472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80"/>
              <a:t>和</a:t>
            </a:r>
            <a:endParaRPr lang="zh-CN" altLang="en-US" sz="2480"/>
          </a:p>
        </p:txBody>
      </p:sp>
      <p:pic>
        <p:nvPicPr>
          <p:cNvPr id="33" name="Picture 11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8911676" y="2934774"/>
            <a:ext cx="227091" cy="54081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" name="圆角矩形 35"/>
          <p:cNvSpPr/>
          <p:nvPr/>
        </p:nvSpPr>
        <p:spPr>
          <a:xfrm>
            <a:off x="7194055" y="845669"/>
            <a:ext cx="3452963" cy="1743218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37" name="文本框 36"/>
          <p:cNvSpPr txBox="1"/>
          <p:nvPr/>
        </p:nvSpPr>
        <p:spPr>
          <a:xfrm>
            <a:off x="9235248" y="3014846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F0000"/>
                </a:solidFill>
              </a:rPr>
              <a:t>同样多。</a:t>
            </a:r>
            <a:endParaRPr lang="zh-CN" altLang="en-US" sz="2895">
              <a:solidFill>
                <a:srgbClr val="FF0000"/>
              </a:solidFill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7203900" y="2599388"/>
            <a:ext cx="3452963" cy="965464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05157" y="5432773"/>
            <a:ext cx="725903" cy="662895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8259939" y="5609983"/>
            <a:ext cx="497840" cy="472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80"/>
              <a:t>和</a:t>
            </a:r>
            <a:endParaRPr lang="zh-CN" altLang="en-US" sz="2480"/>
          </a:p>
        </p:txBody>
      </p:sp>
      <p:pic>
        <p:nvPicPr>
          <p:cNvPr id="41" name="Picture 13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8865733" y="5688743"/>
            <a:ext cx="376735" cy="3183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" name="文本框 42"/>
          <p:cNvSpPr txBox="1"/>
          <p:nvPr/>
        </p:nvSpPr>
        <p:spPr>
          <a:xfrm>
            <a:off x="9312695" y="5550913"/>
            <a:ext cx="1659207" cy="537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95">
                <a:solidFill>
                  <a:srgbClr val="FF0000"/>
                </a:solidFill>
              </a:rPr>
              <a:t>同样多。</a:t>
            </a:r>
            <a:endParaRPr lang="zh-CN" altLang="en-US" sz="2895">
              <a:solidFill>
                <a:srgbClr val="FF0000"/>
              </a:solidFill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7194055" y="3581261"/>
            <a:ext cx="3452963" cy="1743218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45" name="圆角矩形 44"/>
          <p:cNvSpPr/>
          <p:nvPr/>
        </p:nvSpPr>
        <p:spPr>
          <a:xfrm>
            <a:off x="7203900" y="5324478"/>
            <a:ext cx="3452963" cy="903769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 animBg="1"/>
      <p:bldP spid="37" grpId="0"/>
      <p:bldP spid="38" grpId="0" animBg="1"/>
      <p:bldP spid="40" grpId="0"/>
      <p:bldP spid="43" grpId="0"/>
      <p:bldP spid="44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16096" y="735405"/>
            <a:ext cx="7375859" cy="5617546"/>
          </a:xfrm>
          <a:prstGeom prst="round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4016752" y="734749"/>
            <a:ext cx="7375859" cy="5618859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5" name="云形 4"/>
          <p:cNvSpPr/>
          <p:nvPr>
            <p:custDataLst>
              <p:tags r:id="rId2"/>
            </p:custDataLst>
          </p:nvPr>
        </p:nvSpPr>
        <p:spPr>
          <a:xfrm>
            <a:off x="694399" y="774785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7" name="文本框 6"/>
          <p:cNvSpPr txBox="1"/>
          <p:nvPr/>
        </p:nvSpPr>
        <p:spPr>
          <a:xfrm>
            <a:off x="821728" y="843700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E9201"/>
                </a:solidFill>
              </a:rPr>
              <a:t>新知探究</a:t>
            </a:r>
            <a:endParaRPr lang="zh-CN" altLang="en-US" sz="2895">
              <a:solidFill>
                <a:srgbClr val="FE9201"/>
              </a:solidFill>
            </a:endParaRPr>
          </a:p>
        </p:txBody>
      </p:sp>
      <p:sp>
        <p:nvSpPr>
          <p:cNvPr id="8" name="AutoShape 25"/>
          <p:cNvSpPr/>
          <p:nvPr>
            <p:custDataLst>
              <p:tags r:id="rId3"/>
            </p:custDataLst>
          </p:nvPr>
        </p:nvSpPr>
        <p:spPr>
          <a:xfrm>
            <a:off x="761345" y="1867578"/>
            <a:ext cx="2815008" cy="1792694"/>
          </a:xfrm>
          <a:prstGeom prst="wedgeRoundRectCallout">
            <a:avLst>
              <a:gd name="adj1" fmla="val 80478"/>
              <a:gd name="adj2" fmla="val 11032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ACDEF7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80">
                <a:solidFill>
                  <a:srgbClr val="FF9000"/>
                </a:solidFill>
                <a:latin typeface="+mn-ea"/>
                <a:sym typeface="+mn-ea"/>
              </a:rPr>
              <a:t>小组合作交流，找一找，数一数，图中还可以比什么呢？</a:t>
            </a:r>
            <a:endParaRPr lang="zh-CN" altLang="en-US" sz="2480">
              <a:solidFill>
                <a:srgbClr val="FF9000"/>
              </a:solidFill>
              <a:latin typeface="+mn-ea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 4"/>
          <p:cNvSpPr/>
          <p:nvPr>
            <p:custDataLst>
              <p:tags r:id="rId1"/>
            </p:custDataLst>
          </p:nvPr>
        </p:nvSpPr>
        <p:spPr>
          <a:xfrm>
            <a:off x="694399" y="774785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6" name="文本框 5"/>
          <p:cNvSpPr txBox="1"/>
          <p:nvPr/>
        </p:nvSpPr>
        <p:spPr>
          <a:xfrm>
            <a:off x="788911" y="880454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F9000"/>
                </a:solidFill>
              </a:rPr>
              <a:t>课后练习</a:t>
            </a:r>
            <a:endParaRPr lang="zh-CN" altLang="en-US" sz="2895">
              <a:solidFill>
                <a:srgbClr val="FF9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43580" y="1593887"/>
            <a:ext cx="4170045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 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在多的后面画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“√”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200" y="2424804"/>
            <a:ext cx="4568071" cy="25498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467" y="1660833"/>
            <a:ext cx="127985" cy="298302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617796" y="1593887"/>
            <a:ext cx="3756025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在少的后面画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“√”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8271" y="2621703"/>
            <a:ext cx="4509001" cy="2352950"/>
          </a:xfrm>
          <a:prstGeom prst="round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672678" y="2698494"/>
            <a:ext cx="441325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95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en-US" altLang="zh-CN" sz="2895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158051" y="4248094"/>
            <a:ext cx="441325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95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en-US" altLang="zh-CN" sz="2895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 4"/>
          <p:cNvSpPr/>
          <p:nvPr>
            <p:custDataLst>
              <p:tags r:id="rId1"/>
            </p:custDataLst>
          </p:nvPr>
        </p:nvSpPr>
        <p:spPr>
          <a:xfrm>
            <a:off x="694399" y="774785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6" name="文本框 5"/>
          <p:cNvSpPr txBox="1"/>
          <p:nvPr/>
        </p:nvSpPr>
        <p:spPr>
          <a:xfrm>
            <a:off x="788911" y="880454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F9000"/>
                </a:solidFill>
              </a:rPr>
              <a:t>随堂练习</a:t>
            </a:r>
            <a:endParaRPr lang="zh-CN" altLang="en-US" sz="2895">
              <a:solidFill>
                <a:srgbClr val="FF9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94706" y="1744187"/>
            <a:ext cx="4908707" cy="537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在多的事物后面画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”√”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26153" y="2543600"/>
            <a:ext cx="802694" cy="8026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84886" y="2543600"/>
            <a:ext cx="802694" cy="80269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54919" y="2543600"/>
            <a:ext cx="802694" cy="80269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69902" y="2543600"/>
            <a:ext cx="802694" cy="80269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667177" y="2710308"/>
            <a:ext cx="469277" cy="469277"/>
          </a:xfrm>
          <a:prstGeom prst="rect">
            <a:avLst/>
          </a:prstGeom>
          <a:noFill/>
          <a:ln w="190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16727" y="3346294"/>
            <a:ext cx="670771" cy="67077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46037" y="3346294"/>
            <a:ext cx="670771" cy="67077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20553" y="3346294"/>
            <a:ext cx="670771" cy="670771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667177" y="3508408"/>
            <a:ext cx="469277" cy="469277"/>
          </a:xfrm>
          <a:prstGeom prst="rect">
            <a:avLst/>
          </a:prstGeom>
          <a:noFill/>
          <a:ln w="190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8" name="文本框 17"/>
          <p:cNvSpPr txBox="1"/>
          <p:nvPr/>
        </p:nvSpPr>
        <p:spPr>
          <a:xfrm>
            <a:off x="771846" y="2695869"/>
            <a:ext cx="11353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58657" y="2745094"/>
            <a:ext cx="11353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07951" y="2522597"/>
            <a:ext cx="754782" cy="75478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830541" y="2563290"/>
            <a:ext cx="754782" cy="75478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82004" y="2522597"/>
            <a:ext cx="754782" cy="75478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943587" y="2543600"/>
            <a:ext cx="754782" cy="75478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9572" y="2567884"/>
            <a:ext cx="754782" cy="75478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194555" y="2543600"/>
            <a:ext cx="754782" cy="754782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10831448" y="2705714"/>
            <a:ext cx="469277" cy="469277"/>
          </a:xfrm>
          <a:prstGeom prst="rect">
            <a:avLst/>
          </a:prstGeom>
          <a:noFill/>
          <a:ln w="190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47331" y="3398800"/>
            <a:ext cx="618921" cy="61892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24665" y="3427679"/>
            <a:ext cx="618921" cy="61892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575634" y="3433586"/>
            <a:ext cx="618921" cy="61892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960651" y="3433586"/>
            <a:ext cx="618921" cy="618921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0831448" y="3473622"/>
            <a:ext cx="469277" cy="469277"/>
          </a:xfrm>
          <a:prstGeom prst="rect">
            <a:avLst/>
          </a:prstGeom>
          <a:noFill/>
          <a:ln w="190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32" name="文本框 31"/>
          <p:cNvSpPr txBox="1"/>
          <p:nvPr/>
        </p:nvSpPr>
        <p:spPr>
          <a:xfrm>
            <a:off x="4667177" y="2728685"/>
            <a:ext cx="366395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95" b="1">
                <a:solidFill>
                  <a:srgbClr val="FF0000"/>
                </a:solidFill>
              </a:rPr>
              <a:t>√</a:t>
            </a:r>
            <a:endParaRPr lang="en-US" altLang="zh-CN" sz="2895" b="1">
              <a:solidFill>
                <a:srgbClr val="FF000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841292" y="2729998"/>
            <a:ext cx="366395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95" b="1">
                <a:solidFill>
                  <a:srgbClr val="FF0000"/>
                </a:solidFill>
              </a:rPr>
              <a:t>√</a:t>
            </a:r>
            <a:endParaRPr lang="en-US" altLang="zh-CN" sz="2895" b="1">
              <a:solidFill>
                <a:srgbClr val="FF0000"/>
              </a:solidFill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 4"/>
          <p:cNvSpPr/>
          <p:nvPr>
            <p:custDataLst>
              <p:tags r:id="rId1"/>
            </p:custDataLst>
          </p:nvPr>
        </p:nvSpPr>
        <p:spPr>
          <a:xfrm>
            <a:off x="694399" y="774785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6" name="文本框 5"/>
          <p:cNvSpPr txBox="1"/>
          <p:nvPr/>
        </p:nvSpPr>
        <p:spPr>
          <a:xfrm>
            <a:off x="788911" y="880454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F9000"/>
                </a:solidFill>
              </a:rPr>
              <a:t>随堂练习</a:t>
            </a:r>
            <a:endParaRPr lang="zh-CN" altLang="en-US" sz="2895">
              <a:solidFill>
                <a:srgbClr val="FF9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56820" y="1565009"/>
            <a:ext cx="2745437" cy="537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图中有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</a:t>
            </a:r>
            <a:endParaRPr lang="en-US" altLang="zh-CN" sz="2895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850700" y="1692337"/>
            <a:ext cx="303225" cy="326853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4" name="文本框 3"/>
          <p:cNvSpPr txBox="1"/>
          <p:nvPr/>
        </p:nvSpPr>
        <p:spPr>
          <a:xfrm>
            <a:off x="3983279" y="1558445"/>
            <a:ext cx="11353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5057695" y="1692337"/>
            <a:ext cx="280910" cy="267783"/>
          </a:xfrm>
          <a:prstGeom prst="triangle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8" name="文本框 7"/>
          <p:cNvSpPr txBox="1"/>
          <p:nvPr/>
        </p:nvSpPr>
        <p:spPr>
          <a:xfrm>
            <a:off x="5349762" y="1556476"/>
            <a:ext cx="34975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</a:rPr>
              <a:t>。比一比，填一填。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06282" y="2446463"/>
            <a:ext cx="11353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06282" y="3528754"/>
            <a:ext cx="11353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2448118" y="2827135"/>
            <a:ext cx="1139392" cy="9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448118" y="3899582"/>
            <a:ext cx="1139392" cy="9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630172" y="2446463"/>
            <a:ext cx="5511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32141" y="3482811"/>
            <a:ext cx="5511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4210370" y="2836980"/>
            <a:ext cx="1139392" cy="9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210370" y="3909427"/>
            <a:ext cx="1139392" cy="9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320884" y="2446463"/>
            <a:ext cx="9194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</a:rPr>
              <a:t>多。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33354" y="3528754"/>
            <a:ext cx="9194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latin typeface="微软雅黑" panose="020B0503020204020204" pitchFamily="34" charset="-122"/>
                <a:ea typeface="微软雅黑" panose="020B0503020204020204" pitchFamily="34" charset="-122"/>
              </a:rPr>
              <a:t>少。</a:t>
            </a:r>
            <a:endParaRPr lang="zh-CN" altLang="en-US" sz="28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16200000">
            <a:off x="7599012" y="3164490"/>
            <a:ext cx="951025" cy="465996"/>
          </a:xfrm>
          <a:prstGeom prst="triangle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1" name="等腰三角形 20"/>
          <p:cNvSpPr/>
          <p:nvPr/>
        </p:nvSpPr>
        <p:spPr>
          <a:xfrm rot="16200000">
            <a:off x="8099794" y="3215684"/>
            <a:ext cx="783004" cy="366890"/>
          </a:xfrm>
          <a:prstGeom prst="triangle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2" name="椭圆 21"/>
          <p:cNvSpPr/>
          <p:nvPr/>
        </p:nvSpPr>
        <p:spPr>
          <a:xfrm>
            <a:off x="8007251" y="3314790"/>
            <a:ext cx="173928" cy="169334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3" name="椭圆 22"/>
          <p:cNvSpPr/>
          <p:nvPr/>
        </p:nvSpPr>
        <p:spPr>
          <a:xfrm>
            <a:off x="7474966" y="3312821"/>
            <a:ext cx="173928" cy="169334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4" name="椭圆 23"/>
          <p:cNvSpPr/>
          <p:nvPr/>
        </p:nvSpPr>
        <p:spPr>
          <a:xfrm>
            <a:off x="7167802" y="3007626"/>
            <a:ext cx="173928" cy="169334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5" name="椭圆 24"/>
          <p:cNvSpPr/>
          <p:nvPr/>
        </p:nvSpPr>
        <p:spPr>
          <a:xfrm>
            <a:off x="2841918" y="2436618"/>
            <a:ext cx="351794" cy="36689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6" name="等腰三角形 25"/>
          <p:cNvSpPr/>
          <p:nvPr/>
        </p:nvSpPr>
        <p:spPr>
          <a:xfrm>
            <a:off x="4497843" y="2475997"/>
            <a:ext cx="389205" cy="317665"/>
          </a:xfrm>
          <a:prstGeom prst="triangle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75"/>
              <a:t>c</a:t>
            </a:r>
            <a:endParaRPr lang="en-US" altLang="zh-CN" sz="2275"/>
          </a:p>
        </p:txBody>
      </p:sp>
      <p:sp>
        <p:nvSpPr>
          <p:cNvPr id="28" name="椭圆 27"/>
          <p:cNvSpPr/>
          <p:nvPr/>
        </p:nvSpPr>
        <p:spPr>
          <a:xfrm>
            <a:off x="4535254" y="3528754"/>
            <a:ext cx="351794" cy="36689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30" name="等腰三角形 29"/>
          <p:cNvSpPr/>
          <p:nvPr/>
        </p:nvSpPr>
        <p:spPr>
          <a:xfrm>
            <a:off x="2841918" y="3553038"/>
            <a:ext cx="389205" cy="317665"/>
          </a:xfrm>
          <a:prstGeom prst="triangle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75"/>
              <a:t>c</a:t>
            </a:r>
            <a:endParaRPr lang="en-US" altLang="zh-CN" sz="2275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8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 3"/>
          <p:cNvSpPr/>
          <p:nvPr>
            <p:custDataLst>
              <p:tags r:id="rId1"/>
            </p:custDataLst>
          </p:nvPr>
        </p:nvSpPr>
        <p:spPr>
          <a:xfrm>
            <a:off x="792849" y="1657551"/>
            <a:ext cx="10731029" cy="3093293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5" name="文本框 4"/>
          <p:cNvSpPr txBox="1"/>
          <p:nvPr/>
        </p:nvSpPr>
        <p:spPr>
          <a:xfrm>
            <a:off x="792849" y="839105"/>
            <a:ext cx="1871980" cy="6000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310" b="1">
                <a:solidFill>
                  <a:srgbClr val="FF9000"/>
                </a:solidFill>
              </a:rPr>
              <a:t>课堂小结</a:t>
            </a:r>
            <a:endParaRPr lang="zh-CN" altLang="en-US" sz="3310" b="1">
              <a:solidFill>
                <a:srgbClr val="FF9000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937492" y="2441212"/>
            <a:ext cx="8853919" cy="12503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80">
                <a:solidFill>
                  <a:srgbClr val="FF9000"/>
                </a:solidFill>
                <a:latin typeface="+mn-ea"/>
                <a:cs typeface="+mn-ea"/>
              </a:rPr>
              <a:t>       </a:t>
            </a:r>
            <a:r>
              <a:rPr lang="en-US" altLang="zh-CN" sz="2895">
                <a:solidFill>
                  <a:srgbClr val="FF9000"/>
                </a:solidFill>
                <a:latin typeface="+mn-ea"/>
                <a:cs typeface="+mn-ea"/>
              </a:rPr>
              <a:t>通过仔细观察、动手操作、小组交流</a:t>
            </a:r>
            <a:r>
              <a:rPr lang="zh-CN" altLang="en-US" sz="2895">
                <a:solidFill>
                  <a:srgbClr val="FF9000"/>
                </a:solidFill>
                <a:latin typeface="+mn-ea"/>
                <a:cs typeface="+mn-ea"/>
              </a:rPr>
              <a:t>，</a:t>
            </a:r>
            <a:r>
              <a:rPr lang="en-US" altLang="zh-CN" sz="2895">
                <a:solidFill>
                  <a:srgbClr val="FF9000"/>
                </a:solidFill>
                <a:latin typeface="+mn-ea"/>
                <a:cs typeface="+mn-ea"/>
              </a:rPr>
              <a:t>对“比多少”的问题有了清晰的认识</a:t>
            </a:r>
            <a:r>
              <a:rPr lang="zh-CN" altLang="en-US" sz="2895">
                <a:solidFill>
                  <a:srgbClr val="FF9000"/>
                </a:solidFill>
                <a:latin typeface="+mn-ea"/>
                <a:cs typeface="+mn-ea"/>
              </a:rPr>
              <a:t>。</a:t>
            </a:r>
            <a:endParaRPr lang="zh-CN" altLang="en-US" sz="2895">
              <a:solidFill>
                <a:srgbClr val="FF9000"/>
              </a:solidFill>
              <a:latin typeface="+mn-ea"/>
              <a:cs typeface="+mn-ea"/>
            </a:endParaRPr>
          </a:p>
        </p:txBody>
      </p:sp>
      <p:pic>
        <p:nvPicPr>
          <p:cNvPr id="10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446000" y="12649200"/>
            <a:ext cx="330200" cy="2413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云形 5"/>
          <p:cNvSpPr/>
          <p:nvPr>
            <p:custDataLst>
              <p:tags r:id="rId1"/>
            </p:custDataLst>
          </p:nvPr>
        </p:nvSpPr>
        <p:spPr>
          <a:xfrm>
            <a:off x="962839" y="1981123"/>
            <a:ext cx="10730372" cy="2476341"/>
          </a:xfrm>
          <a:prstGeom prst="cloud">
            <a:avLst/>
          </a:prstGeom>
          <a:noFill/>
          <a:ln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886705" y="867984"/>
            <a:ext cx="2080260" cy="12350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720" b="1">
                <a:solidFill>
                  <a:srgbClr val="FF9000"/>
                </a:solidFill>
              </a:rPr>
              <a:t>课堂</a:t>
            </a:r>
            <a:r>
              <a:rPr lang="zh-CN" altLang="en-US" sz="3720" b="1">
                <a:solidFill>
                  <a:srgbClr val="FF9000"/>
                </a:solidFill>
                <a:sym typeface="+mn-ea"/>
              </a:rPr>
              <a:t>目标</a:t>
            </a:r>
            <a:endParaRPr lang="zh-CN" altLang="en-US" sz="3720" b="1">
              <a:solidFill>
                <a:srgbClr val="FF9000"/>
              </a:solidFill>
            </a:endParaRPr>
          </a:p>
          <a:p>
            <a:endParaRPr lang="zh-CN" altLang="en-US" sz="3720" b="1">
              <a:solidFill>
                <a:srgbClr val="FF9000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846262" y="2593481"/>
            <a:ext cx="9283160" cy="12503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80">
                <a:solidFill>
                  <a:srgbClr val="FF9000"/>
                </a:solidFill>
                <a:latin typeface="+mn-ea"/>
                <a:cs typeface="+mn-ea"/>
              </a:rPr>
              <a:t>           </a:t>
            </a:r>
            <a:r>
              <a:rPr lang="zh-CN" sz="2895">
                <a:solidFill>
                  <a:srgbClr val="FF9000"/>
                </a:solidFill>
                <a:latin typeface="+mn-ea"/>
                <a:cs typeface="+mn-ea"/>
              </a:rPr>
              <a:t>学会比较物体的多少，知道“多”、“少”、“同样多”的含义，且能正确进行多与少的比较。</a:t>
            </a:r>
            <a:endParaRPr lang="zh-CN" sz="2895">
              <a:solidFill>
                <a:srgbClr val="FF9000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484522" y="429179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1363202" y="2029692"/>
            <a:ext cx="4555601" cy="45556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6987311" y="1704151"/>
            <a:ext cx="5068852" cy="520733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5" cstate="email"/>
          <a:srcRect/>
          <a:stretch>
            <a:fillRect/>
          </a:stretch>
        </p:blipFill>
        <p:spPr>
          <a:xfrm rot="9240000">
            <a:off x="4869327" y="4465340"/>
            <a:ext cx="985811" cy="5165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5" cstate="email"/>
          <a:srcRect/>
          <a:stretch>
            <a:fillRect/>
          </a:stretch>
        </p:blipFill>
        <p:spPr>
          <a:xfrm rot="9120000">
            <a:off x="4486686" y="4963496"/>
            <a:ext cx="985811" cy="51653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5" cstate="email"/>
          <a:srcRect/>
          <a:stretch>
            <a:fillRect/>
          </a:stretch>
        </p:blipFill>
        <p:spPr>
          <a:xfrm rot="11220000">
            <a:off x="3702369" y="4679960"/>
            <a:ext cx="985811" cy="5165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5" cstate="email"/>
          <a:srcRect/>
          <a:stretch>
            <a:fillRect/>
          </a:stretch>
        </p:blipFill>
        <p:spPr>
          <a:xfrm rot="10560000">
            <a:off x="4047600" y="4280911"/>
            <a:ext cx="985811" cy="51653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6" cstate="email"/>
          <a:srcRect/>
          <a:stretch>
            <a:fillRect/>
          </a:stretch>
        </p:blipFill>
        <p:spPr>
          <a:xfrm flipV="1">
            <a:off x="8257970" y="5254251"/>
            <a:ext cx="830916" cy="4358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7" cstate="email"/>
          <a:srcRect/>
          <a:stretch>
            <a:fillRect/>
          </a:stretch>
        </p:blipFill>
        <p:spPr>
          <a:xfrm rot="540000" flipV="1">
            <a:off x="7498593" y="5183367"/>
            <a:ext cx="581510" cy="30519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6" cstate="email"/>
          <a:srcRect/>
          <a:stretch>
            <a:fillRect/>
          </a:stretch>
        </p:blipFill>
        <p:spPr>
          <a:xfrm rot="20820000" flipV="1">
            <a:off x="7388330" y="5415709"/>
            <a:ext cx="830916" cy="43580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6" cstate="email"/>
          <a:srcRect/>
          <a:stretch>
            <a:fillRect/>
          </a:stretch>
        </p:blipFill>
        <p:spPr>
          <a:xfrm flipV="1">
            <a:off x="7555038" y="4327510"/>
            <a:ext cx="830916" cy="43580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6" cstate="email"/>
          <a:srcRect/>
          <a:stretch>
            <a:fillRect/>
          </a:stretch>
        </p:blipFill>
        <p:spPr>
          <a:xfrm flipV="1">
            <a:off x="7829385" y="4818446"/>
            <a:ext cx="830916" cy="43580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6" cstate="email"/>
          <a:srcRect/>
          <a:stretch>
            <a:fillRect/>
          </a:stretch>
        </p:blipFill>
        <p:spPr>
          <a:xfrm rot="1380000" flipV="1">
            <a:off x="8225809" y="4458777"/>
            <a:ext cx="830916" cy="435804"/>
          </a:xfrm>
          <a:prstGeom prst="rect">
            <a:avLst/>
          </a:prstGeom>
        </p:spPr>
      </p:pic>
      <p:sp>
        <p:nvSpPr>
          <p:cNvPr id="20" name="AutoShape 27"/>
          <p:cNvSpPr/>
          <p:nvPr/>
        </p:nvSpPr>
        <p:spPr>
          <a:xfrm>
            <a:off x="804663" y="1150863"/>
            <a:ext cx="8133923" cy="665329"/>
          </a:xfrm>
          <a:prstGeom prst="wedgeRoundRectCallout">
            <a:avLst>
              <a:gd name="adj1" fmla="val -53750"/>
              <a:gd name="adj2" fmla="val 19931"/>
              <a:gd name="adj3" fmla="val 16667"/>
            </a:avLst>
          </a:prstGeom>
          <a:solidFill>
            <a:schemeClr val="bg1"/>
          </a:solidFill>
          <a:ln w="28575" cap="flat" cmpd="sng">
            <a:solidFill>
              <a:srgbClr val="ACDEF7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310" b="1">
                <a:solidFill>
                  <a:srgbClr val="FE92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310" b="1">
                <a:solidFill>
                  <a:srgbClr val="FE92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它们在干什么呢，我们一起来数一数吧！</a:t>
            </a:r>
            <a:endParaRPr lang="zh-CN" altLang="en-US" sz="3310" b="1">
              <a:solidFill>
                <a:srgbClr val="FE920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500375" y="2292881"/>
            <a:ext cx="4419084" cy="3312508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3" name="圆角矩形 2"/>
          <p:cNvSpPr/>
          <p:nvPr/>
        </p:nvSpPr>
        <p:spPr>
          <a:xfrm>
            <a:off x="7242624" y="2377548"/>
            <a:ext cx="4557570" cy="3698431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 b="1"/>
          </a:p>
        </p:txBody>
      </p:sp>
      <p:sp>
        <p:nvSpPr>
          <p:cNvPr id="6" name="文本框 5"/>
          <p:cNvSpPr txBox="1"/>
          <p:nvPr/>
        </p:nvSpPr>
        <p:spPr>
          <a:xfrm>
            <a:off x="4905426" y="2452370"/>
            <a:ext cx="3987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95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895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78247" y="2554757"/>
            <a:ext cx="3987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95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95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 3"/>
          <p:cNvSpPr/>
          <p:nvPr>
            <p:custDataLst>
              <p:tags r:id="rId1"/>
            </p:custDataLst>
          </p:nvPr>
        </p:nvSpPr>
        <p:spPr>
          <a:xfrm>
            <a:off x="694399" y="745250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5" name="文本框 4"/>
          <p:cNvSpPr txBox="1"/>
          <p:nvPr/>
        </p:nvSpPr>
        <p:spPr>
          <a:xfrm>
            <a:off x="821728" y="814165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E9201"/>
                </a:solidFill>
              </a:rPr>
              <a:t>新知探究</a:t>
            </a:r>
            <a:endParaRPr lang="zh-CN" altLang="en-US" sz="2895">
              <a:solidFill>
                <a:srgbClr val="FE920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16096" y="735405"/>
            <a:ext cx="7375859" cy="5617546"/>
          </a:xfrm>
          <a:prstGeom prst="round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4016752" y="734749"/>
            <a:ext cx="7375859" cy="5618859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7" name="AutoShape 25"/>
          <p:cNvSpPr/>
          <p:nvPr>
            <p:custDataLst>
              <p:tags r:id="rId3"/>
            </p:custDataLst>
          </p:nvPr>
        </p:nvSpPr>
        <p:spPr>
          <a:xfrm>
            <a:off x="761345" y="1867578"/>
            <a:ext cx="2815008" cy="945561"/>
          </a:xfrm>
          <a:prstGeom prst="wedgeRoundRectCallout">
            <a:avLst>
              <a:gd name="adj1" fmla="val 80478"/>
              <a:gd name="adj2" fmla="val 11032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ACDEF7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80">
                <a:solidFill>
                  <a:srgbClr val="FF9000"/>
                </a:solidFill>
                <a:latin typeface="+mn-ea"/>
                <a:sym typeface="+mn-ea"/>
              </a:rPr>
              <a:t>小猪来帮小兔子盖房子啦！</a:t>
            </a:r>
            <a:endParaRPr lang="zh-CN" altLang="en-US" sz="2480">
              <a:solidFill>
                <a:srgbClr val="FF9000"/>
              </a:solidFill>
              <a:latin typeface="+mn-ea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16752" y="735405"/>
            <a:ext cx="7375859" cy="5617546"/>
          </a:xfrm>
          <a:prstGeom prst="round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4016752" y="734749"/>
            <a:ext cx="7375859" cy="5618859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5" name="云形 4"/>
          <p:cNvSpPr/>
          <p:nvPr>
            <p:custDataLst>
              <p:tags r:id="rId2"/>
            </p:custDataLst>
          </p:nvPr>
        </p:nvSpPr>
        <p:spPr>
          <a:xfrm>
            <a:off x="694399" y="745250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7" name="文本框 6"/>
          <p:cNvSpPr txBox="1"/>
          <p:nvPr/>
        </p:nvSpPr>
        <p:spPr>
          <a:xfrm>
            <a:off x="821728" y="814165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E9201"/>
                </a:solidFill>
              </a:rPr>
              <a:t>新知探究</a:t>
            </a:r>
            <a:endParaRPr lang="zh-CN" altLang="en-US" sz="2895">
              <a:solidFill>
                <a:srgbClr val="FE9201"/>
              </a:solidFill>
            </a:endParaRPr>
          </a:p>
        </p:txBody>
      </p:sp>
      <p:sp>
        <p:nvSpPr>
          <p:cNvPr id="8" name="AutoShape 25"/>
          <p:cNvSpPr/>
          <p:nvPr>
            <p:custDataLst>
              <p:tags r:id="rId3"/>
            </p:custDataLst>
          </p:nvPr>
        </p:nvSpPr>
        <p:spPr>
          <a:xfrm>
            <a:off x="761345" y="1867578"/>
            <a:ext cx="2815008" cy="1369770"/>
          </a:xfrm>
          <a:prstGeom prst="wedgeRoundRectCallout">
            <a:avLst>
              <a:gd name="adj1" fmla="val 80478"/>
              <a:gd name="adj2" fmla="val 11032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ACDEF7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80">
                <a:solidFill>
                  <a:srgbClr val="FF9000"/>
                </a:solidFill>
                <a:latin typeface="+mn-ea"/>
                <a:sym typeface="+mn-ea"/>
              </a:rPr>
              <a:t>比一比，小兔子和砖的数量哪个多，哪个少呢？</a:t>
            </a:r>
            <a:endParaRPr lang="zh-CN" altLang="en-US" sz="2480">
              <a:solidFill>
                <a:srgbClr val="FF9000"/>
              </a:solidFill>
              <a:latin typeface="+mn-ea"/>
              <a:sym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764564" y="2275160"/>
            <a:ext cx="737061" cy="569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0" name="椭圆 9"/>
          <p:cNvSpPr/>
          <p:nvPr/>
        </p:nvSpPr>
        <p:spPr>
          <a:xfrm>
            <a:off x="6441899" y="1980467"/>
            <a:ext cx="737061" cy="569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1" name="椭圆 10"/>
          <p:cNvSpPr/>
          <p:nvPr/>
        </p:nvSpPr>
        <p:spPr>
          <a:xfrm rot="780000">
            <a:off x="7417208" y="1945681"/>
            <a:ext cx="1012064" cy="126409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2" name="椭圆 11"/>
          <p:cNvSpPr/>
          <p:nvPr/>
        </p:nvSpPr>
        <p:spPr>
          <a:xfrm rot="780000">
            <a:off x="7865483" y="3196650"/>
            <a:ext cx="1012064" cy="126409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3" name="椭圆 12"/>
          <p:cNvSpPr/>
          <p:nvPr/>
        </p:nvSpPr>
        <p:spPr>
          <a:xfrm>
            <a:off x="5576197" y="2740499"/>
            <a:ext cx="667490" cy="500125"/>
          </a:xfrm>
          <a:prstGeom prst="ellipse">
            <a:avLst/>
          </a:prstGeom>
          <a:noFill/>
          <a:ln w="28575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4" name="椭圆 13"/>
          <p:cNvSpPr/>
          <p:nvPr/>
        </p:nvSpPr>
        <p:spPr>
          <a:xfrm>
            <a:off x="7396862" y="2344075"/>
            <a:ext cx="558539" cy="395768"/>
          </a:xfrm>
          <a:prstGeom prst="ellipse">
            <a:avLst/>
          </a:prstGeom>
          <a:noFill/>
          <a:ln w="28575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5" name="椭圆 14"/>
          <p:cNvSpPr/>
          <p:nvPr/>
        </p:nvSpPr>
        <p:spPr>
          <a:xfrm>
            <a:off x="6501625" y="2477966"/>
            <a:ext cx="528347" cy="393799"/>
          </a:xfrm>
          <a:prstGeom prst="ellipse">
            <a:avLst/>
          </a:prstGeom>
          <a:noFill/>
          <a:ln w="28575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6" name="椭圆 15"/>
          <p:cNvSpPr/>
          <p:nvPr/>
        </p:nvSpPr>
        <p:spPr>
          <a:xfrm>
            <a:off x="8339355" y="3609483"/>
            <a:ext cx="737061" cy="569696"/>
          </a:xfrm>
          <a:prstGeom prst="ellipse">
            <a:avLst/>
          </a:prstGeom>
          <a:noFill/>
          <a:ln w="28575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282817" y="1255220"/>
            <a:ext cx="6399894" cy="4875234"/>
          </a:xfrm>
          <a:prstGeom prst="round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5282817" y="1220434"/>
            <a:ext cx="6399894" cy="4944149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18" y="1824260"/>
            <a:ext cx="981216" cy="916896"/>
          </a:xfrm>
          <a:prstGeom prst="rect">
            <a:avLst/>
          </a:prstGeom>
        </p:spPr>
      </p:pic>
      <p:sp>
        <p:nvSpPr>
          <p:cNvPr id="8" name="云形 7"/>
          <p:cNvSpPr/>
          <p:nvPr>
            <p:custDataLst>
              <p:tags r:id="rId3"/>
            </p:custDataLst>
          </p:nvPr>
        </p:nvSpPr>
        <p:spPr>
          <a:xfrm>
            <a:off x="694399" y="745250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9" name="文本框 8"/>
          <p:cNvSpPr txBox="1"/>
          <p:nvPr/>
        </p:nvSpPr>
        <p:spPr>
          <a:xfrm>
            <a:off x="821728" y="814165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E9201"/>
                </a:solidFill>
              </a:rPr>
              <a:t>新知探究</a:t>
            </a:r>
            <a:endParaRPr lang="zh-CN" altLang="en-US" sz="2895">
              <a:solidFill>
                <a:srgbClr val="FE920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060" y="1819665"/>
            <a:ext cx="981216" cy="91689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484" y="1829510"/>
            <a:ext cx="981216" cy="91689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1501" y="1824260"/>
            <a:ext cx="981216" cy="91689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821" y="2907864"/>
            <a:ext cx="154238" cy="5027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2364" y="2907864"/>
            <a:ext cx="154238" cy="5027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9885" y="2907864"/>
            <a:ext cx="154238" cy="5027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3929" y="2907864"/>
            <a:ext cx="154238" cy="502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606" y="3530067"/>
            <a:ext cx="748219" cy="64976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2004" y="3549757"/>
            <a:ext cx="748219" cy="64976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4213" y="3549757"/>
            <a:ext cx="748219" cy="64976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2913" y="3549757"/>
            <a:ext cx="748219" cy="649769"/>
          </a:xfrm>
          <a:prstGeom prst="rect">
            <a:avLst/>
          </a:prstGeom>
        </p:spPr>
      </p:pic>
      <p:sp>
        <p:nvSpPr>
          <p:cNvPr id="22" name="椭圆 21"/>
          <p:cNvSpPr/>
          <p:nvPr/>
        </p:nvSpPr>
        <p:spPr>
          <a:xfrm>
            <a:off x="6756938" y="2633517"/>
            <a:ext cx="696368" cy="896550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3" name="椭圆 22"/>
          <p:cNvSpPr/>
          <p:nvPr/>
        </p:nvSpPr>
        <p:spPr>
          <a:xfrm>
            <a:off x="7314164" y="2392643"/>
            <a:ext cx="696368" cy="896550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4" name="椭圆 23"/>
          <p:cNvSpPr/>
          <p:nvPr/>
        </p:nvSpPr>
        <p:spPr>
          <a:xfrm>
            <a:off x="8614358" y="3410614"/>
            <a:ext cx="904426" cy="1184023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5" name="椭圆 24"/>
          <p:cNvSpPr/>
          <p:nvPr/>
        </p:nvSpPr>
        <p:spPr>
          <a:xfrm>
            <a:off x="8230404" y="2343418"/>
            <a:ext cx="933960" cy="995656"/>
          </a:xfrm>
          <a:prstGeom prst="ellipse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602" y="4462058"/>
            <a:ext cx="823040" cy="76922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13277" y="4695056"/>
            <a:ext cx="571665" cy="496843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2188867" y="4744937"/>
            <a:ext cx="497840" cy="472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80"/>
              <a:t>和</a:t>
            </a:r>
            <a:endParaRPr lang="zh-CN" altLang="en-US" sz="2480"/>
          </a:p>
        </p:txBody>
      </p:sp>
      <p:sp>
        <p:nvSpPr>
          <p:cNvPr id="29" name="文本框 28"/>
          <p:cNvSpPr txBox="1"/>
          <p:nvPr/>
        </p:nvSpPr>
        <p:spPr>
          <a:xfrm>
            <a:off x="3447712" y="4705557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F0000"/>
                </a:solidFill>
              </a:rPr>
              <a:t>同样多。</a:t>
            </a:r>
            <a:endParaRPr lang="zh-CN" altLang="en-US" sz="2895">
              <a:solidFill>
                <a:srgbClr val="FF0000"/>
              </a:solidFill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976716" y="735405"/>
            <a:ext cx="7367327" cy="5611639"/>
          </a:xfrm>
          <a:prstGeom prst="round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3976716" y="734749"/>
            <a:ext cx="7368640" cy="5613608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8" name="云形 7"/>
          <p:cNvSpPr/>
          <p:nvPr>
            <p:custDataLst>
              <p:tags r:id="rId2"/>
            </p:custDataLst>
          </p:nvPr>
        </p:nvSpPr>
        <p:spPr>
          <a:xfrm>
            <a:off x="694399" y="745250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9" name="文本框 8"/>
          <p:cNvSpPr txBox="1"/>
          <p:nvPr/>
        </p:nvSpPr>
        <p:spPr>
          <a:xfrm>
            <a:off x="821728" y="814165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E9201"/>
                </a:solidFill>
              </a:rPr>
              <a:t>新知探究</a:t>
            </a:r>
            <a:endParaRPr lang="zh-CN" altLang="en-US" sz="2895">
              <a:solidFill>
                <a:srgbClr val="FE9201"/>
              </a:solidFill>
            </a:endParaRPr>
          </a:p>
        </p:txBody>
      </p:sp>
      <p:sp>
        <p:nvSpPr>
          <p:cNvPr id="10" name="AutoShape 25"/>
          <p:cNvSpPr/>
          <p:nvPr>
            <p:custDataLst>
              <p:tags r:id="rId3"/>
            </p:custDataLst>
          </p:nvPr>
        </p:nvSpPr>
        <p:spPr>
          <a:xfrm>
            <a:off x="761345" y="1867578"/>
            <a:ext cx="2815008" cy="1369770"/>
          </a:xfrm>
          <a:prstGeom prst="wedgeRoundRectCallout">
            <a:avLst>
              <a:gd name="adj1" fmla="val 80478"/>
              <a:gd name="adj2" fmla="val 11032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ACDEF7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80">
                <a:solidFill>
                  <a:srgbClr val="FF9000"/>
                </a:solidFill>
                <a:latin typeface="+mn-ea"/>
                <a:sym typeface="+mn-ea"/>
              </a:rPr>
              <a:t>比一比，小猪和木头的数量哪个多，哪个少呢？</a:t>
            </a:r>
            <a:endParaRPr lang="zh-CN" altLang="en-US" sz="2480">
              <a:solidFill>
                <a:srgbClr val="FF9000"/>
              </a:solidFill>
              <a:latin typeface="+mn-ea"/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992718" y="3240624"/>
            <a:ext cx="865702" cy="1241124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2" name="椭圆 11"/>
          <p:cNvSpPr/>
          <p:nvPr/>
        </p:nvSpPr>
        <p:spPr>
          <a:xfrm>
            <a:off x="5767846" y="3015502"/>
            <a:ext cx="1142674" cy="1647393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3" name="椭圆 12"/>
          <p:cNvSpPr/>
          <p:nvPr/>
        </p:nvSpPr>
        <p:spPr>
          <a:xfrm rot="2760000">
            <a:off x="8710839" y="3197963"/>
            <a:ext cx="1224716" cy="1732717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4" name="椭圆 13"/>
          <p:cNvSpPr/>
          <p:nvPr/>
        </p:nvSpPr>
        <p:spPr>
          <a:xfrm rot="2700000">
            <a:off x="5165989" y="2847481"/>
            <a:ext cx="280910" cy="1365827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5" name="椭圆 14"/>
          <p:cNvSpPr/>
          <p:nvPr/>
        </p:nvSpPr>
        <p:spPr>
          <a:xfrm rot="17640000">
            <a:off x="6038911" y="2884892"/>
            <a:ext cx="480435" cy="1422928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6" name="椭圆 15"/>
          <p:cNvSpPr/>
          <p:nvPr/>
        </p:nvSpPr>
        <p:spPr>
          <a:xfrm rot="19320000">
            <a:off x="9208338" y="2905895"/>
            <a:ext cx="649112" cy="1722215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17" name="椭圆 16"/>
          <p:cNvSpPr/>
          <p:nvPr/>
        </p:nvSpPr>
        <p:spPr>
          <a:xfrm rot="16800000">
            <a:off x="10381204" y="3158583"/>
            <a:ext cx="444993" cy="1423584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云形 7"/>
          <p:cNvSpPr/>
          <p:nvPr>
            <p:custDataLst>
              <p:tags r:id="rId1"/>
            </p:custDataLst>
          </p:nvPr>
        </p:nvSpPr>
        <p:spPr>
          <a:xfrm>
            <a:off x="694399" y="745250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9" name="文本框 8"/>
          <p:cNvSpPr txBox="1"/>
          <p:nvPr/>
        </p:nvSpPr>
        <p:spPr>
          <a:xfrm>
            <a:off x="821728" y="814165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E9201"/>
                </a:solidFill>
              </a:rPr>
              <a:t>新知探究</a:t>
            </a:r>
            <a:endParaRPr lang="zh-CN" altLang="en-US" sz="2895">
              <a:solidFill>
                <a:srgbClr val="FE920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93499" y="1410114"/>
            <a:ext cx="6313258" cy="4808945"/>
          </a:xfrm>
          <a:prstGeom prst="round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5493499" y="1409458"/>
            <a:ext cx="6314570" cy="4810914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99" y="1834761"/>
            <a:ext cx="797443" cy="7285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941" y="1834761"/>
            <a:ext cx="797443" cy="72852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771" y="1844606"/>
            <a:ext cx="797443" cy="72852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3975" y="2735249"/>
            <a:ext cx="177210" cy="37410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0800" y="2725404"/>
            <a:ext cx="177210" cy="37410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168" y="2725404"/>
            <a:ext cx="177210" cy="37410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728" y="3320697"/>
            <a:ext cx="797443" cy="68914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1941" y="3320697"/>
            <a:ext cx="797443" cy="68914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4926" y="3390924"/>
            <a:ext cx="797443" cy="68914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222" y="3400769"/>
            <a:ext cx="797443" cy="689149"/>
          </a:xfrm>
          <a:prstGeom prst="rect">
            <a:avLst/>
          </a:prstGeom>
        </p:spPr>
      </p:pic>
      <p:sp>
        <p:nvSpPr>
          <p:cNvPr id="19" name="椭圆 18"/>
          <p:cNvSpPr/>
          <p:nvPr/>
        </p:nvSpPr>
        <p:spPr>
          <a:xfrm>
            <a:off x="6411708" y="3501188"/>
            <a:ext cx="706213" cy="1101981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0" name="椭圆 19"/>
          <p:cNvSpPr/>
          <p:nvPr/>
        </p:nvSpPr>
        <p:spPr>
          <a:xfrm>
            <a:off x="6966965" y="3399457"/>
            <a:ext cx="1023222" cy="141045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1" name="椭圆 20"/>
          <p:cNvSpPr/>
          <p:nvPr/>
        </p:nvSpPr>
        <p:spPr>
          <a:xfrm>
            <a:off x="9535192" y="3501188"/>
            <a:ext cx="1023222" cy="141045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2" name="椭圆 21"/>
          <p:cNvSpPr/>
          <p:nvPr/>
        </p:nvSpPr>
        <p:spPr>
          <a:xfrm rot="16800000">
            <a:off x="10916771" y="3340387"/>
            <a:ext cx="444993" cy="1423584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23" name="文本框 22"/>
          <p:cNvSpPr txBox="1"/>
          <p:nvPr/>
        </p:nvSpPr>
        <p:spPr>
          <a:xfrm>
            <a:off x="4029222" y="2023785"/>
            <a:ext cx="5511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F0000"/>
                </a:solidFill>
              </a:rPr>
              <a:t>少</a:t>
            </a:r>
            <a:endParaRPr lang="zh-CN" altLang="en-US" sz="2895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936930" y="3390924"/>
            <a:ext cx="5511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F0000"/>
                </a:solidFill>
              </a:rPr>
              <a:t>多</a:t>
            </a:r>
            <a:endParaRPr lang="zh-CN" altLang="en-US" sz="2895">
              <a:solidFill>
                <a:srgbClr val="FF0000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282" y="4306507"/>
            <a:ext cx="797443" cy="72852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6440" y="4326197"/>
            <a:ext cx="797443" cy="689149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2203307" y="4443025"/>
            <a:ext cx="5511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/>
              <a:t>比</a:t>
            </a:r>
            <a:endParaRPr lang="zh-CN" altLang="en-US" sz="2895"/>
          </a:p>
        </p:txBody>
      </p:sp>
      <p:sp>
        <p:nvSpPr>
          <p:cNvPr id="29" name="文本框 28"/>
          <p:cNvSpPr txBox="1"/>
          <p:nvPr/>
        </p:nvSpPr>
        <p:spPr>
          <a:xfrm>
            <a:off x="3848731" y="4443025"/>
            <a:ext cx="9194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F0000"/>
                </a:solidFill>
              </a:rPr>
              <a:t>少。</a:t>
            </a:r>
            <a:endParaRPr lang="zh-CN" altLang="en-US" sz="2895">
              <a:solidFill>
                <a:srgbClr val="FF0000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3198" y="5291006"/>
            <a:ext cx="797443" cy="68914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3" y="5251626"/>
            <a:ext cx="797443" cy="728529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924616" y="5365827"/>
            <a:ext cx="5511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/>
              <a:t>比</a:t>
            </a:r>
            <a:endParaRPr lang="zh-CN" altLang="en-US" sz="2895"/>
          </a:p>
        </p:txBody>
      </p:sp>
      <p:sp>
        <p:nvSpPr>
          <p:cNvPr id="33" name="文本框 32"/>
          <p:cNvSpPr txBox="1"/>
          <p:nvPr/>
        </p:nvSpPr>
        <p:spPr>
          <a:xfrm>
            <a:off x="4546412" y="5371734"/>
            <a:ext cx="9194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F0000"/>
                </a:solidFill>
              </a:rPr>
              <a:t>多。</a:t>
            </a:r>
            <a:endParaRPr lang="zh-CN" altLang="en-US" sz="2895">
              <a:solidFill>
                <a:srgbClr val="FF0000"/>
              </a:solidFill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8" grpId="0"/>
      <p:bldP spid="29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 3"/>
          <p:cNvSpPr/>
          <p:nvPr>
            <p:custDataLst>
              <p:tags r:id="rId1"/>
            </p:custDataLst>
          </p:nvPr>
        </p:nvSpPr>
        <p:spPr>
          <a:xfrm>
            <a:off x="694399" y="745250"/>
            <a:ext cx="2072040" cy="746250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5" name="文本框 4"/>
          <p:cNvSpPr txBox="1"/>
          <p:nvPr/>
        </p:nvSpPr>
        <p:spPr>
          <a:xfrm>
            <a:off x="821728" y="814165"/>
            <a:ext cx="1656080" cy="537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95">
                <a:solidFill>
                  <a:srgbClr val="FE9201"/>
                </a:solidFill>
              </a:rPr>
              <a:t>新知探究</a:t>
            </a:r>
            <a:endParaRPr lang="zh-CN" altLang="en-US" sz="2895">
              <a:solidFill>
                <a:srgbClr val="FE920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84117" y="745250"/>
            <a:ext cx="7375859" cy="5617546"/>
          </a:xfrm>
          <a:prstGeom prst="round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4184117" y="734749"/>
            <a:ext cx="7375859" cy="5618859"/>
          </a:xfrm>
          <a:prstGeom prst="roundRect">
            <a:avLst/>
          </a:prstGeom>
          <a:noFill/>
          <a:ln w="28575">
            <a:solidFill>
              <a:srgbClr val="FED7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75"/>
          </a:p>
        </p:txBody>
      </p:sp>
      <p:sp>
        <p:nvSpPr>
          <p:cNvPr id="8" name="AutoShape 25"/>
          <p:cNvSpPr/>
          <p:nvPr>
            <p:custDataLst>
              <p:tags r:id="rId3"/>
            </p:custDataLst>
          </p:nvPr>
        </p:nvSpPr>
        <p:spPr>
          <a:xfrm>
            <a:off x="761345" y="1867578"/>
            <a:ext cx="2815008" cy="2215690"/>
          </a:xfrm>
          <a:prstGeom prst="wedgeRoundRectCallout">
            <a:avLst>
              <a:gd name="adj1" fmla="val 80478"/>
              <a:gd name="adj2" fmla="val 11032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ACDEF7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80">
                <a:solidFill>
                  <a:srgbClr val="FF9000"/>
                </a:solidFill>
                <a:latin typeface="+mn-ea"/>
                <a:sym typeface="+mn-ea"/>
              </a:rPr>
              <a:t>如果每只小兔吃</a:t>
            </a:r>
            <a:r>
              <a:rPr lang="en-US" altLang="zh-CN" sz="2480">
                <a:solidFill>
                  <a:srgbClr val="FF9000"/>
                </a:solidFill>
                <a:latin typeface="+mn-ea"/>
                <a:sym typeface="+mn-ea"/>
              </a:rPr>
              <a:t>1</a:t>
            </a:r>
            <a:r>
              <a:rPr lang="zh-CN" altLang="en-US" sz="2480">
                <a:solidFill>
                  <a:srgbClr val="FF9000"/>
                </a:solidFill>
                <a:latin typeface="+mn-ea"/>
                <a:sym typeface="+mn-ea"/>
              </a:rPr>
              <a:t>根萝卜，每只小猪吃</a:t>
            </a:r>
            <a:r>
              <a:rPr lang="en-US" altLang="zh-CN" sz="2480">
                <a:solidFill>
                  <a:srgbClr val="FF9000"/>
                </a:solidFill>
                <a:latin typeface="+mn-ea"/>
                <a:sym typeface="+mn-ea"/>
              </a:rPr>
              <a:t>1</a:t>
            </a:r>
            <a:r>
              <a:rPr lang="zh-CN" altLang="en-US" sz="2480">
                <a:solidFill>
                  <a:srgbClr val="FF9000"/>
                </a:solidFill>
                <a:latin typeface="+mn-ea"/>
                <a:sym typeface="+mn-ea"/>
              </a:rPr>
              <a:t>个苹果，我们一起来比一比，够分吗？</a:t>
            </a:r>
            <a:endParaRPr lang="zh-CN" altLang="en-US" sz="2480">
              <a:solidFill>
                <a:srgbClr val="FF9000"/>
              </a:solidFill>
              <a:latin typeface="+mn-ea"/>
              <a:sym typeface="+mn-ea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8882" y="3079823"/>
            <a:ext cx="7001094" cy="2873422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ags/tag1.xml><?xml version="1.0" encoding="utf-8"?>
<p:tagLst xmlns:p="http://schemas.openxmlformats.org/presentationml/2006/main">
  <p:tag name="KSO_WM_FULL_TEXT_BEAUTIFY_COPY_ID" val="5"/>
</p:tagLst>
</file>

<file path=ppt/tags/tag10.xml><?xml version="1.0" encoding="utf-8"?>
<p:tagLst xmlns:p="http://schemas.openxmlformats.org/presentationml/2006/main">
  <p:tag name="KSO_WM_FULL_TEXT_BEAUTIFY_COPY_ID" val="3"/>
</p:tagLst>
</file>

<file path=ppt/tags/tag11.xml><?xml version="1.0" encoding="utf-8"?>
<p:tagLst xmlns:p="http://schemas.openxmlformats.org/presentationml/2006/main">
  <p:tag name="KSO_WM_FULL_TEXT_BEAUTIFY_COPY_ID" val="20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.xml><?xml version="1.0" encoding="utf-8"?>
<p:tagLst xmlns:p="http://schemas.openxmlformats.org/presentationml/2006/main">
  <p:tag name="KSO_WM_FULL_TEXT_BEAUTIFY_COPY_ID" val="3"/>
</p:tagLst>
</file>

<file path=ppt/tags/tag14.xml><?xml version="1.0" encoding="utf-8"?>
<p:tagLst xmlns:p="http://schemas.openxmlformats.org/presentationml/2006/main">
  <p:tag name="KSO_WM_FULL_TEXT_BEAUTIFY_COPY_ID" val="20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6.xml><?xml version="1.0" encoding="utf-8"?>
<p:tagLst xmlns:p="http://schemas.openxmlformats.org/presentationml/2006/main">
  <p:tag name="KSO_WM_FULL_TEXT_BEAUTIFY_COPY_ID" val="3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8.xml><?xml version="1.0" encoding="utf-8"?>
<p:tagLst xmlns:p="http://schemas.openxmlformats.org/presentationml/2006/main">
  <p:tag name="KSO_WM_FULL_TEXT_BEAUTIFY_COPY_ID" val="3"/>
</p:tagLst>
</file>

<file path=ppt/tags/tag19.xml><?xml version="1.0" encoding="utf-8"?>
<p:tagLst xmlns:p="http://schemas.openxmlformats.org/presentationml/2006/main">
  <p:tag name="KSO_WM_FULL_TEXT_BEAUTIFY_COPY_ID" val="20"/>
</p:tagLst>
</file>

<file path=ppt/tags/tag2.xml><?xml version="1.0" encoding="utf-8"?>
<p:tagLst xmlns:p="http://schemas.openxmlformats.org/presentationml/2006/main">
  <p:tag name="KSO_WM_FULL_TEXT_BEAUTIFY_COPY_ID" val="8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1.xml><?xml version="1.0" encoding="utf-8"?>
<p:tagLst xmlns:p="http://schemas.openxmlformats.org/presentationml/2006/main">
  <p:tag name="KSO_WM_FULL_TEXT_BEAUTIFY_COPY_ID" val="3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3.xml><?xml version="1.0" encoding="utf-8"?>
<p:tagLst xmlns:p="http://schemas.openxmlformats.org/presentationml/2006/main">
  <p:tag name="KSO_WM_FULL_TEXT_BEAUTIFY_COPY_ID" val="3"/>
</p:tagLst>
</file>

<file path=ppt/tags/tag24.xml><?xml version="1.0" encoding="utf-8"?>
<p:tagLst xmlns:p="http://schemas.openxmlformats.org/presentationml/2006/main">
  <p:tag name="KSO_WM_FULL_TEXT_BEAUTIFY_COPY_ID" val="20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6.xml><?xml version="1.0" encoding="utf-8"?>
<p:tagLst xmlns:p="http://schemas.openxmlformats.org/presentationml/2006/main">
  <p:tag name="KSO_WM_FULL_TEXT_BEAUTIFY_COPY_ID" val="3"/>
</p:tagLst>
</file>

<file path=ppt/tags/tag2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8.xml><?xml version="1.0" encoding="utf-8"?>
<p:tagLst xmlns:p="http://schemas.openxmlformats.org/presentationml/2006/main">
  <p:tag name="KSO_WM_FULL_TEXT_BEAUTIFY_COPY_ID" val="3"/>
</p:tagLst>
</file>

<file path=ppt/tags/tag29.xml><?xml version="1.0" encoding="utf-8"?>
<p:tagLst xmlns:p="http://schemas.openxmlformats.org/presentationml/2006/main">
  <p:tag name="KSO_WM_FULL_TEXT_BEAUTIFY_COPY_ID" val="20"/>
</p:tagLst>
</file>

<file path=ppt/tags/tag3.xml><?xml version="1.0" encoding="utf-8"?>
<p:tagLst xmlns:p="http://schemas.openxmlformats.org/presentationml/2006/main">
  <p:tag name="KSO_WM_FULL_TEXT_BEAUTIFY_COPY_ID" val="9"/>
</p:tagLst>
</file>

<file path=ppt/tags/tag3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1.xml><?xml version="1.0" encoding="utf-8"?>
<p:tagLst xmlns:p="http://schemas.openxmlformats.org/presentationml/2006/main">
  <p:tag name="KSO_WM_FULL_TEXT_BEAUTIFY_COPY_ID" val="3"/>
</p:tagLst>
</file>

<file path=ppt/tags/tag3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3.xml><?xml version="1.0" encoding="utf-8"?>
<p:tagLst xmlns:p="http://schemas.openxmlformats.org/presentationml/2006/main">
  <p:tag name="KSO_WM_FULL_TEXT_BEAUTIFY_COPY_ID" val="3"/>
</p:tagLst>
</file>

<file path=ppt/tags/tag3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5.xml><?xml version="1.0" encoding="utf-8"?>
<p:tagLst xmlns:p="http://schemas.openxmlformats.org/presentationml/2006/main">
  <p:tag name="KSO_WM_FULL_TEXT_BEAUTIFY_COPY_ID" val="3"/>
</p:tagLst>
</file>

<file path=ppt/tags/tag3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7.xml><?xml version="1.0" encoding="utf-8"?>
<p:tagLst xmlns:p="http://schemas.openxmlformats.org/presentationml/2006/main">
  <p:tag name="KSO_WM_FULL_TEXT_BEAUTIFY_COPY_ID" val="4"/>
</p:tagLst>
</file>

<file path=ppt/tags/tag3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8e9d668c-3497-4c03-bcdb-81adb1c1d35a"/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KSO_WM_FULL_TEXT_BEAUTIFY_COPY_ID" val="10"/>
</p:tagLst>
</file>

<file path=ppt/tags/tag5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.xml><?xml version="1.0" encoding="utf-8"?>
<p:tagLst xmlns:p="http://schemas.openxmlformats.org/presentationml/2006/main">
  <p:tag name="KSO_WM_FULL_TEXT_BEAUTIFY_COPY_ID" val="6"/>
</p:tagLst>
</file>

<file path=ppt/tags/tag7.xml><?xml version="1.0" encoding="utf-8"?>
<p:tagLst xmlns:p="http://schemas.openxmlformats.org/presentationml/2006/main">
  <p:tag name="KSO_WM_FULL_TEXT_BEAUTIFY_COPY_ID" val="8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1244</Words>
  <Application>WPS 演示</Application>
  <PresentationFormat>自定义</PresentationFormat>
  <Paragraphs>130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Calibri</vt:lpstr>
      <vt:lpstr>微软雅黑</vt:lpstr>
      <vt:lpstr>黑体</vt:lpstr>
      <vt:lpstr>Arial</vt:lpstr>
      <vt:lpstr>Arial Unicode MS</vt:lpstr>
      <vt:lpstr>Calibri Light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2023-02-08T19:31:00Z</cp:lastPrinted>
  <dcterms:created xsi:type="dcterms:W3CDTF">2023-02-08T19:31:00Z</dcterms:created>
  <dcterms:modified xsi:type="dcterms:W3CDTF">2023-10-26T04:45:03Z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CC328BC1571B4C1A94B9F9C473035A45_12</vt:lpwstr>
  </property>
  <property fmtid="{D5CDD505-2E9C-101B-9397-08002B2CF9AE}" pid="3" name="KSOProductBuildVer">
    <vt:lpwstr>2052-12.1.0.15712</vt:lpwstr>
  </property>
</Properties>
</file>