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7" r:id="rId4"/>
    <p:sldId id="258" r:id="rId5"/>
    <p:sldId id="259" r:id="rId6"/>
    <p:sldId id="260" r:id="rId8"/>
    <p:sldId id="261" r:id="rId9"/>
    <p:sldId id="264" r:id="rId10"/>
    <p:sldId id="262" r:id="rId11"/>
    <p:sldId id="266" r:id="rId12"/>
    <p:sldId id="265" r:id="rId13"/>
    <p:sldId id="263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OHAOZHI" initials="G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2.png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7.xml"/><Relationship Id="rId25" Type="http://schemas.openxmlformats.org/officeDocument/2006/relationships/image" Target="../media/image6.png"/><Relationship Id="rId24" Type="http://schemas.openxmlformats.org/officeDocument/2006/relationships/image" Target="../media/image5.png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microsoft.com/office/2007/relationships/hdphoto" Target="../media/image12.wdp"/><Relationship Id="rId5" Type="http://schemas.openxmlformats.org/officeDocument/2006/relationships/image" Target="../media/image11.png"/><Relationship Id="rId4" Type="http://schemas.openxmlformats.org/officeDocument/2006/relationships/slide" Target="slide4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bject 104"/>
          <p:cNvSpPr txBox="1"/>
          <p:nvPr/>
        </p:nvSpPr>
        <p:spPr>
          <a:xfrm>
            <a:off x="0" y="1583174"/>
            <a:ext cx="12192000" cy="131654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zh-CN" sz="7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第</a:t>
            </a:r>
            <a:r>
              <a:rPr lang="en-US" altLang="zh-CN" sz="7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zh-CN" sz="7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几</a:t>
            </a:r>
            <a:endParaRPr lang="zh-CN" sz="7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77080" y="-864870"/>
            <a:ext cx="3402331" cy="34023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06366" y="737871"/>
            <a:ext cx="2236510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当堂巩固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11" name="图片 10" descr="图层 4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7" y="3392805"/>
            <a:ext cx="1800225" cy="2286000"/>
          </a:xfrm>
          <a:prstGeom prst="rect">
            <a:avLst/>
          </a:prstGeom>
          <a:ln>
            <a:noFill/>
          </a:ln>
        </p:spPr>
      </p:pic>
      <p:sp>
        <p:nvSpPr>
          <p:cNvPr id="8" name="TextBox 25"/>
          <p:cNvSpPr txBox="1">
            <a:spLocks noChangeArrowheads="1"/>
          </p:cNvSpPr>
          <p:nvPr/>
        </p:nvSpPr>
        <p:spPr bwMode="auto">
          <a:xfrm>
            <a:off x="1985880" y="1508049"/>
            <a:ext cx="1494453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说一说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3846439" y="4075839"/>
            <a:ext cx="1106024" cy="714234"/>
          </a:xfrm>
          <a:prstGeom prst="wedgeRoundRectCallout">
            <a:avLst>
              <a:gd name="adj1" fmla="val 60889"/>
              <a:gd name="adj2" fmla="val -65862"/>
              <a:gd name="adj3" fmla="val 16667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排第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4255" y="2802647"/>
            <a:ext cx="2592288" cy="11620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294719" y="2802647"/>
            <a:ext cx="2678868" cy="1136316"/>
          </a:xfrm>
          <a:prstGeom prst="rect">
            <a:avLst/>
          </a:prstGeom>
        </p:spPr>
      </p:pic>
      <p:sp>
        <p:nvSpPr>
          <p:cNvPr id="13" name="圆角矩形标注 12"/>
          <p:cNvSpPr/>
          <p:nvPr/>
        </p:nvSpPr>
        <p:spPr>
          <a:xfrm>
            <a:off x="5089669" y="1815378"/>
            <a:ext cx="2880320" cy="714234"/>
          </a:xfrm>
          <a:prstGeom prst="wedgeRoundRectCallout">
            <a:avLst>
              <a:gd name="adj1" fmla="val -9163"/>
              <a:gd name="adj2" fmla="val 75970"/>
              <a:gd name="adj3" fmla="val 16667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小猪从左数排第几？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004255" y="2729981"/>
            <a:ext cx="1309551" cy="1368152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标注 14"/>
          <p:cNvSpPr/>
          <p:nvPr/>
        </p:nvSpPr>
        <p:spPr>
          <a:xfrm>
            <a:off x="7393926" y="3661162"/>
            <a:ext cx="2947732" cy="714234"/>
          </a:xfrm>
          <a:prstGeom prst="wedgeRoundRectCallout">
            <a:avLst>
              <a:gd name="adj1" fmla="val -46874"/>
              <a:gd name="adj2" fmla="val -74648"/>
              <a:gd name="adj3" fmla="val 16667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小猪从右数排第几？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5089670" y="4786085"/>
            <a:ext cx="2094935" cy="714234"/>
          </a:xfrm>
          <a:prstGeom prst="wedgeRoundRectCallout">
            <a:avLst>
              <a:gd name="adj1" fmla="val -19988"/>
              <a:gd name="adj2" fmla="val -118579"/>
              <a:gd name="adj3" fmla="val 16667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右边数排第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5"/>
          <p:cNvSpPr txBox="1"/>
          <p:nvPr/>
        </p:nvSpPr>
        <p:spPr>
          <a:xfrm>
            <a:off x="460375" y="1255713"/>
            <a:ext cx="5892800" cy="7315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“几”和“第几”：</a:t>
            </a:r>
            <a:endParaRPr lang="zh-CN" altLang="en-US" sz="2800">
              <a:solidFill>
                <a:schemeClr val="hlin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40" name="Text Box 16"/>
          <p:cNvSpPr txBox="1"/>
          <p:nvPr/>
        </p:nvSpPr>
        <p:spPr>
          <a:xfrm>
            <a:off x="814706" y="1945005"/>
            <a:ext cx="7317105" cy="267765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</a:rPr>
              <a:t>1. “几”表示物体的数量，可以有一个或多个；“第几”表示物体所在的位置或次序，只表 示其中的一个物体。</a:t>
            </a:r>
            <a:endParaRPr lang="en-US" altLang="zh-CN" sz="280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</a:rPr>
              <a:t>2.  确定物体的排列顺序时，先确定数数的方向， 然后从1开始数，数到几，它的顺序就是“第几”。</a:t>
            </a:r>
            <a:endParaRPr lang="en-US" altLang="zh-CN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9943" name="Picture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59412" y="401320"/>
            <a:ext cx="2232025" cy="107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94259" y="401005"/>
            <a:ext cx="1524000" cy="1414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组合 1"/>
          <p:cNvGrpSpPr/>
          <p:nvPr/>
        </p:nvGrpSpPr>
        <p:grpSpPr>
          <a:xfrm>
            <a:off x="152400" y="139702"/>
            <a:ext cx="2209800" cy="530225"/>
            <a:chOff x="240" y="581"/>
            <a:chExt cx="3479" cy="834"/>
          </a:xfrm>
        </p:grpSpPr>
        <p:pic>
          <p:nvPicPr>
            <p:cNvPr id="11266" name="图片 1" descr="正文页0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40" y="581"/>
              <a:ext cx="3479" cy="8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67" name="文本框 7"/>
            <p:cNvSpPr txBox="1"/>
            <p:nvPr/>
          </p:nvSpPr>
          <p:spPr>
            <a:xfrm>
              <a:off x="360" y="690"/>
              <a:ext cx="2958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dist" eaLnBrk="0" hangingPunct="0"/>
              <a:r>
                <a:rPr lang="zh-CN" altLang="en-US" sz="2400" b="1">
                  <a:solidFill>
                    <a:schemeClr val="bg1"/>
                  </a:solidFill>
                  <a:latin typeface="幼圆" panose="02010509060101010101" charset="-122"/>
                  <a:ea typeface="幼圆" panose="02010509060101010101" charset="-122"/>
                </a:rPr>
                <a:t>教学目标</a:t>
              </a:r>
              <a:endParaRPr lang="zh-CN" altLang="en-US" sz="2400" b="1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endParaRPr>
            </a:p>
          </p:txBody>
        </p:sp>
      </p:grpSp>
      <p:sp>
        <p:nvSpPr>
          <p:cNvPr id="11268" name="文本框 2"/>
          <p:cNvSpPr txBox="1"/>
          <p:nvPr/>
        </p:nvSpPr>
        <p:spPr>
          <a:xfrm>
            <a:off x="533401" y="819151"/>
            <a:ext cx="8413751" cy="175432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defTabSz="1219200" eaLnBrk="0" hangingPunct="0"/>
            <a:r>
              <a:rPr lang="zh-CN" altLang="zh-CN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</a:rPr>
              <a:t>.初步理解基数、序数的含义，能正确区分几个和第几。</a:t>
            </a:r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</a:rPr>
              <a:t>2.能在具体的情境中说明相关物体有几个和某个物体是第几个，培养学生的观察能力、语言表达与交流的能力。</a:t>
            </a:r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defTabSz="1219200" eaLnBrk="0" hangingPunct="0"/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</a:rPr>
              <a:t>3.初步体会从不同角度看待事物的方法，初步积累观察经验。</a:t>
            </a:r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69" name="文本框 3"/>
          <p:cNvSpPr txBox="1"/>
          <p:nvPr/>
        </p:nvSpPr>
        <p:spPr>
          <a:xfrm>
            <a:off x="152400" y="2571750"/>
            <a:ext cx="2701925" cy="400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rgbClr val="C00000"/>
                </a:solidFill>
                <a:latin typeface="幼圆" panose="02010509060101010101" charset="-122"/>
                <a:ea typeface="幼圆" panose="02010509060101010101" charset="-122"/>
                <a:sym typeface="黑体" panose="02010609060101010101" pitchFamily="49" charset="-122"/>
              </a:rPr>
              <a:t>教学重难点</a:t>
            </a:r>
            <a:r>
              <a:rPr lang="en-US" altLang="zh-CN" sz="2000" b="1" dirty="0">
                <a:solidFill>
                  <a:srgbClr val="C00000"/>
                </a:solidFill>
                <a:latin typeface="幼圆" panose="02010509060101010101" charset="-122"/>
                <a:ea typeface="幼圆" panose="02010509060101010101" charset="-122"/>
                <a:sym typeface="黑体" panose="02010609060101010101" pitchFamily="49" charset="-122"/>
              </a:rPr>
              <a:t>:</a:t>
            </a:r>
            <a:endParaRPr lang="en-US" altLang="zh-CN" sz="2000" b="1" dirty="0">
              <a:solidFill>
                <a:srgbClr val="C00000"/>
              </a:solidFill>
              <a:latin typeface="幼圆" panose="02010509060101010101" charset="-122"/>
              <a:ea typeface="幼圆" panose="02010509060101010101" charset="-122"/>
              <a:sym typeface="黑体" panose="02010609060101010101" pitchFamily="49" charset="-122"/>
            </a:endParaRPr>
          </a:p>
        </p:txBody>
      </p:sp>
      <p:sp>
        <p:nvSpPr>
          <p:cNvPr id="11270" name="文本框 4"/>
          <p:cNvSpPr txBox="1"/>
          <p:nvPr/>
        </p:nvSpPr>
        <p:spPr>
          <a:xfrm>
            <a:off x="546100" y="3028950"/>
            <a:ext cx="8274051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/>
            <a:r>
              <a:rPr lang="zh-CN" altLang="zh-CN" dirty="0"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</a:rPr>
              <a:t>认识几和第几。</a:t>
            </a:r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0" hangingPunct="0"/>
            <a:endParaRPr lang="en-US" altLang="zh-CN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0" hangingPunct="0"/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</a:rPr>
              <a:t>2.</a:t>
            </a:r>
            <a:r>
              <a:rPr lang="zh-CN" altLang="en-US" dirty="0">
                <a:latin typeface="Arial" panose="020B0604020202020204" pitchFamily="34" charset="0"/>
                <a:ea typeface="黑体" panose="02010609060101010101" pitchFamily="49" charset="-122"/>
              </a:rPr>
              <a:t>区分几和第几的不同含义。</a:t>
            </a:r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2457662" y="323956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5" name="文本框 22"/>
          <p:cNvSpPr txBox="1"/>
          <p:nvPr/>
        </p:nvSpPr>
        <p:spPr>
          <a:xfrm>
            <a:off x="2132013" y="1419543"/>
            <a:ext cx="425291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认识“第几”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197" name="Picture 19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1595755" y="2243455"/>
            <a:ext cx="4109720" cy="2355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8" name="Picture 22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6183270" y="351790"/>
            <a:ext cx="3226435" cy="213550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2"/>
          <p:cNvGrpSpPr/>
          <p:nvPr/>
        </p:nvGrpSpPr>
        <p:grpSpPr>
          <a:xfrm>
            <a:off x="1468440" y="5091113"/>
            <a:ext cx="7653337" cy="639762"/>
            <a:chOff x="0" y="-35"/>
            <a:chExt cx="4821" cy="403"/>
          </a:xfrm>
        </p:grpSpPr>
        <p:sp>
          <p:nvSpPr>
            <p:cNvPr id="8200" name="Rectangle 8"/>
            <p:cNvSpPr/>
            <p:nvPr/>
          </p:nvSpPr>
          <p:spPr>
            <a:xfrm>
              <a:off x="251" y="-35"/>
              <a:ext cx="4570" cy="31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 marL="342900" indent="-342900" defTabSz="914400" eaLnBrk="0" hangingPunct="0">
                <a:spcBef>
                  <a:spcPct val="0"/>
                </a:spcBef>
              </a:pPr>
              <a:r>
                <a:rPr lang="zh-CN" altLang="en-US" sz="2400">
                  <a:solidFill>
                    <a:srgbClr val="1C1C1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排第    ，他前面有    人，后面有    人。</a:t>
              </a:r>
              <a:endParaRPr lang="zh-CN" altLang="en-US" sz="2400">
                <a:solidFill>
                  <a:srgbClr val="1C1C1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pic>
          <p:nvPicPr>
            <p:cNvPr id="8201" name="Picture 18"/>
            <p:cNvPicPr>
              <a:picLocks noChangeAspect="1"/>
            </p:cNvPicPr>
            <p:nvPr/>
          </p:nvPicPr>
          <p:blipFill>
            <a:blip r:embed="rId25" cstate="email"/>
            <a:stretch>
              <a:fillRect/>
            </a:stretch>
          </p:blipFill>
          <p:spPr>
            <a:xfrm>
              <a:off x="0" y="69"/>
              <a:ext cx="309" cy="29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52" name="Rectangle 8"/>
          <p:cNvSpPr/>
          <p:nvPr/>
        </p:nvSpPr>
        <p:spPr>
          <a:xfrm>
            <a:off x="1414463" y="4733925"/>
            <a:ext cx="4162425" cy="5032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defTabSz="914400" eaLnBrk="0" hangingPunct="0">
              <a:spcBef>
                <a:spcPct val="0"/>
              </a:spcBef>
            </a:pPr>
            <a:r>
              <a:rPr lang="zh-CN" altLang="en-US" sz="2400">
                <a:solidFill>
                  <a:srgbClr val="1C1C1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有      人排队。 </a:t>
            </a:r>
            <a:endParaRPr lang="zh-CN" altLang="en-US" sz="2400">
              <a:solidFill>
                <a:srgbClr val="1C1C1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3" name="Rectangle 23"/>
          <p:cNvSpPr/>
          <p:nvPr/>
        </p:nvSpPr>
        <p:spPr>
          <a:xfrm>
            <a:off x="1863726" y="4751389"/>
            <a:ext cx="415498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914400"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4" name="Rectangle 26"/>
          <p:cNvSpPr/>
          <p:nvPr/>
        </p:nvSpPr>
        <p:spPr>
          <a:xfrm>
            <a:off x="2655888" y="5283201"/>
            <a:ext cx="338554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914400"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5" name="Rectangle 27"/>
          <p:cNvSpPr/>
          <p:nvPr/>
        </p:nvSpPr>
        <p:spPr>
          <a:xfrm>
            <a:off x="4703763" y="5295901"/>
            <a:ext cx="338554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914400"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6" name="Rectangle 28"/>
          <p:cNvSpPr/>
          <p:nvPr/>
        </p:nvSpPr>
        <p:spPr>
          <a:xfrm>
            <a:off x="6732590" y="5292726"/>
            <a:ext cx="338554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914400">
              <a:spcBef>
                <a:spcPct val="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58965" y="4792665"/>
            <a:ext cx="366713" cy="347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28900" y="5337175"/>
            <a:ext cx="365125" cy="34925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99000" y="5349877"/>
            <a:ext cx="365125" cy="347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718301" y="5340352"/>
            <a:ext cx="366713" cy="347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6153" grpId="0"/>
      <p:bldP spid="6154" grpId="0"/>
      <p:bldP spid="6155" grpId="0"/>
      <p:bldP spid="6156" grpId="0"/>
      <p:bldP spid="3" grpId="0" animBg="1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/>
          </p:cNvSpPr>
          <p:nvPr>
            <p:ph type="body" idx="4294967295"/>
          </p:nvPr>
        </p:nvSpPr>
        <p:spPr>
          <a:xfrm>
            <a:off x="3287714" y="1216025"/>
            <a:ext cx="5219700" cy="647700"/>
          </a:xfrm>
        </p:spPr>
        <p:txBody>
          <a:bodyPr wrap="square" lIns="91440" tIns="45720" rIns="91440" bIns="45720" anchor="t" anchorCtr="0"/>
          <a:lstStyle/>
          <a:p>
            <a:pPr defTabSz="914400" eaLnBrk="1" latinLnBrk="0" hangingPunct="1">
              <a:buFontTx/>
              <a:buNone/>
            </a:pPr>
            <a:r>
              <a:rPr lang="zh-CN" altLang="zh-CN" baseline="0">
                <a:latin typeface="Arial" panose="020B0604020202020204" pitchFamily="34" charset="0"/>
                <a:sym typeface="Arial" panose="020B0604020202020204" pitchFamily="34" charset="0"/>
              </a:rPr>
              <a:t>在图中我看到了有5个人在买票。</a:t>
            </a:r>
            <a:endParaRPr lang="zh-CN" altLang="zh-CN" baseline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7171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6775" y="2060575"/>
            <a:ext cx="7918451" cy="3455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Text Box 6"/>
          <p:cNvSpPr/>
          <p:nvPr/>
        </p:nvSpPr>
        <p:spPr>
          <a:xfrm>
            <a:off x="3719514" y="5129215"/>
            <a:ext cx="6697663" cy="2066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400">
                <a:solidFill>
                  <a:srgbClr val="FF3300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 1          2             3           4             5</a:t>
            </a:r>
            <a:endParaRPr lang="zh-CN" altLang="en-US" sz="5400">
              <a:solidFill>
                <a:srgbClr val="FF3300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77080" y="-864870"/>
            <a:ext cx="3402331" cy="3402330"/>
          </a:xfrm>
          <a:prstGeom prst="rect">
            <a:avLst/>
          </a:prstGeom>
        </p:spPr>
      </p:pic>
      <p:pic>
        <p:nvPicPr>
          <p:cNvPr id="11" name="图片 10" descr="图层 4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7" y="3392805"/>
            <a:ext cx="1800225" cy="2286000"/>
          </a:xfrm>
          <a:prstGeom prst="rect">
            <a:avLst/>
          </a:prstGeom>
          <a:ln>
            <a:noFill/>
          </a:ln>
        </p:spPr>
      </p:pic>
      <p:sp>
        <p:nvSpPr>
          <p:cNvPr id="8" name="文本框 16"/>
          <p:cNvSpPr txBox="1"/>
          <p:nvPr/>
        </p:nvSpPr>
        <p:spPr>
          <a:xfrm>
            <a:off x="2959773" y="5106281"/>
            <a:ext cx="5715635" cy="578882"/>
          </a:xfrm>
          <a:prstGeom prst="wedgeRoundRectCallout">
            <a:avLst>
              <a:gd name="adj1" fmla="val 61264"/>
              <a:gd name="adj2" fmla="val -59660"/>
              <a:gd name="adj3" fmla="val 16667"/>
            </a:avLst>
          </a:prstGeom>
          <a:ln w="22225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举手发言：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其他人分别排第几呢？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9359303" y="4765288"/>
            <a:ext cx="943611" cy="126555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145409" y="1691009"/>
            <a:ext cx="4394087" cy="2456908"/>
            <a:chOff x="1824038" y="473075"/>
            <a:chExt cx="5037137" cy="3098800"/>
          </a:xfrm>
        </p:grpSpPr>
        <p:pic>
          <p:nvPicPr>
            <p:cNvPr id="12" name="Picture 19" descr="72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53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>
              <a:off x="1824038" y="473075"/>
              <a:ext cx="5037137" cy="3098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矩形 12"/>
            <p:cNvSpPr/>
            <p:nvPr/>
          </p:nvSpPr>
          <p:spPr bwMode="auto">
            <a:xfrm>
              <a:off x="4087257" y="3249690"/>
              <a:ext cx="305725" cy="322185"/>
            </a:xfrm>
            <a:prstGeom prst="rect">
              <a:avLst/>
            </a:prstGeom>
            <a:solidFill>
              <a:srgbClr val="F3FFFF"/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sz="32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362912" y="3776279"/>
            <a:ext cx="4874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altLang="zh-CN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069944" y="3768659"/>
            <a:ext cx="4874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80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280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790480" y="3778691"/>
            <a:ext cx="4874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8471773" y="3768659"/>
            <a:ext cx="4874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9192309" y="3768659"/>
            <a:ext cx="4874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2306993" y="3768973"/>
            <a:ext cx="2701291" cy="973455"/>
          </a:xfrm>
          <a:prstGeom prst="wedgeRoundRectCallout">
            <a:avLst>
              <a:gd name="adj1" fmla="val 104560"/>
              <a:gd name="adj2" fmla="val -101728"/>
              <a:gd name="adj3" fmla="val 16667"/>
            </a:avLst>
          </a:prstGeom>
          <a:ln w="19050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86080" indent="-386080"/>
            <a:r>
              <a:rPr lang="zh-CN" altLang="en-US" sz="2600" b="1">
                <a:latin typeface="楷体" panose="02010609060101010101" charset="-122"/>
                <a:ea typeface="楷体" panose="02010609060101010101" charset="-122"/>
                <a:sym typeface="+mn-ea"/>
              </a:rPr>
              <a:t>从前往后数</a:t>
            </a:r>
            <a:r>
              <a:rPr lang="en-US" altLang="zh-CN" sz="2600" b="1">
                <a:latin typeface="楷体" panose="02010609060101010101" charset="-122"/>
                <a:ea typeface="楷体" panose="02010609060101010101" charset="-122"/>
                <a:sym typeface="+mn-ea"/>
              </a:rPr>
              <a:t>,</a:t>
            </a:r>
            <a:endParaRPr lang="en-US" altLang="zh-CN" sz="2600" b="1">
              <a:latin typeface="楷体" panose="02010609060101010101" charset="-122"/>
              <a:ea typeface="楷体" panose="02010609060101010101" charset="-122"/>
            </a:endParaRPr>
          </a:p>
          <a:p>
            <a:pPr marL="386080" indent="-386080"/>
            <a:r>
              <a:rPr lang="zh-CN" altLang="en-US" sz="2600" b="1">
                <a:latin typeface="楷体" panose="02010609060101010101" charset="-122"/>
                <a:ea typeface="楷体" panose="02010609060101010101" charset="-122"/>
                <a:sym typeface="+mn-ea"/>
              </a:rPr>
              <a:t>数到几就排第几。</a:t>
            </a:r>
            <a:endParaRPr lang="zh-CN" altLang="en-US" sz="2600"/>
          </a:p>
        </p:txBody>
      </p:sp>
      <p:sp>
        <p:nvSpPr>
          <p:cNvPr id="22" name="矩形 21"/>
          <p:cNvSpPr/>
          <p:nvPr/>
        </p:nvSpPr>
        <p:spPr>
          <a:xfrm>
            <a:off x="1984080" y="1797605"/>
            <a:ext cx="302433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表示的是数量。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表示的是小男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孩的位置。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6068097" y="1861709"/>
            <a:ext cx="1318299" cy="19277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6929640" y="2653797"/>
            <a:ext cx="456757" cy="11356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16"/>
          <p:cNvSpPr txBox="1"/>
          <p:nvPr/>
        </p:nvSpPr>
        <p:spPr>
          <a:xfrm>
            <a:off x="2498129" y="5110726"/>
            <a:ext cx="6360795" cy="578882"/>
          </a:xfrm>
          <a:prstGeom prst="wedgeRoundRectCallout">
            <a:avLst>
              <a:gd name="adj1" fmla="val 61264"/>
              <a:gd name="adj2" fmla="val -59660"/>
              <a:gd name="adj3" fmla="val 16667"/>
            </a:avLst>
          </a:prstGeom>
          <a:ln w="22225"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想一想：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第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表示的意思一样吗？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4" grpId="0"/>
      <p:bldP spid="15" grpId="0"/>
      <p:bldP spid="16" grpId="0"/>
      <p:bldP spid="18" grpId="0"/>
      <p:bldP spid="20" grpId="0"/>
      <p:bldP spid="21" grpId="0" animBg="1"/>
      <p:bldP spid="21" grpId="1" animBg="1"/>
      <p:bldP spid="22" grpId="0" uiExpand="1" build="p"/>
      <p:bldP spid="23" grpId="0" animBg="1"/>
      <p:bldP spid="23" grpId="1" animBg="1"/>
      <p:bldP spid="23" grpId="2" animBg="1"/>
      <p:bldP spid="24" grpId="0" animBg="1"/>
      <p:bldP spid="24" grpId="1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2026" y="1497332"/>
            <a:ext cx="5990591" cy="32696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AutoShape 27"/>
          <p:cNvSpPr>
            <a:spLocks noChangeArrowheads="1"/>
          </p:cNvSpPr>
          <p:nvPr/>
        </p:nvSpPr>
        <p:spPr bwMode="auto">
          <a:xfrm>
            <a:off x="7138035" y="1981201"/>
            <a:ext cx="3171191" cy="1532334"/>
          </a:xfrm>
          <a:prstGeom prst="wedgeRoundRectCallout">
            <a:avLst>
              <a:gd name="adj1" fmla="val 59931"/>
              <a:gd name="adj2" fmla="val 31158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数一数，图中有几人排队？</a:t>
            </a:r>
            <a:endParaRPr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7" name="Picture 25" descr="10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885046" y="2703832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AutoShape 27"/>
          <p:cNvSpPr>
            <a:spLocks noChangeArrowheads="1"/>
          </p:cNvSpPr>
          <p:nvPr/>
        </p:nvSpPr>
        <p:spPr bwMode="auto">
          <a:xfrm>
            <a:off x="2037715" y="4766946"/>
            <a:ext cx="3171191" cy="1532334"/>
          </a:xfrm>
          <a:prstGeom prst="wedgeRoundRectCallout">
            <a:avLst>
              <a:gd name="adj1" fmla="val -20885"/>
              <a:gd name="adj2" fmla="val -7810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从前往后数的，1，2，3，4，5。</a:t>
            </a:r>
            <a:endParaRPr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6775" y="1917700"/>
            <a:ext cx="7918451" cy="3743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5"/>
          <p:cNvSpPr/>
          <p:nvPr/>
        </p:nvSpPr>
        <p:spPr>
          <a:xfrm>
            <a:off x="3863976" y="5516563"/>
            <a:ext cx="981075" cy="60939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ea typeface="黑体" panose="02010609060101010101" pitchFamily="49" charset="-122"/>
                <a:sym typeface="Arial" panose="020B0604020202020204" pitchFamily="34" charset="0"/>
              </a:rPr>
              <a:t>第1</a:t>
            </a:r>
            <a:endParaRPr lang="zh-CN" altLang="en-US" sz="28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292" name="Text Box 6"/>
          <p:cNvSpPr/>
          <p:nvPr/>
        </p:nvSpPr>
        <p:spPr>
          <a:xfrm>
            <a:off x="5016500" y="5516563"/>
            <a:ext cx="1009651" cy="60939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ea typeface="黑体" panose="02010609060101010101" pitchFamily="49" charset="-122"/>
                <a:sym typeface="Arial" panose="020B0604020202020204" pitchFamily="34" charset="0"/>
              </a:rPr>
              <a:t>第2</a:t>
            </a:r>
            <a:endParaRPr lang="zh-CN" altLang="en-US" sz="28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293" name="Text Box 7"/>
          <p:cNvSpPr/>
          <p:nvPr/>
        </p:nvSpPr>
        <p:spPr>
          <a:xfrm>
            <a:off x="6240464" y="5516563"/>
            <a:ext cx="839787" cy="11160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第3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294" name="Text Box 9"/>
          <p:cNvSpPr/>
          <p:nvPr/>
        </p:nvSpPr>
        <p:spPr>
          <a:xfrm>
            <a:off x="7608889" y="5516563"/>
            <a:ext cx="1008063" cy="60939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ea typeface="黑体" panose="02010609060101010101" pitchFamily="49" charset="-122"/>
                <a:sym typeface="Arial" panose="020B0604020202020204" pitchFamily="34" charset="0"/>
              </a:rPr>
              <a:t>第4</a:t>
            </a:r>
            <a:endParaRPr lang="zh-CN" altLang="en-US" sz="28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295" name="AutoShape 10"/>
          <p:cNvSpPr/>
          <p:nvPr/>
        </p:nvSpPr>
        <p:spPr>
          <a:xfrm>
            <a:off x="6600826" y="692152"/>
            <a:ext cx="2662239" cy="1152525"/>
          </a:xfrm>
          <a:prstGeom prst="wedgeEllipseCallout">
            <a:avLst>
              <a:gd name="adj1" fmla="val -1514"/>
              <a:gd name="adj2" fmla="val 70056"/>
            </a:avLst>
          </a:prstGeom>
          <a:solidFill>
            <a:schemeClr val="tx1">
              <a:alpha val="0"/>
            </a:schemeClr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 anchorCtr="0"/>
          <a:lstStyle/>
          <a:p>
            <a:pPr eaLnBrk="0" hangingPunct="0">
              <a:lnSpc>
                <a:spcPct val="120000"/>
              </a:lnSpc>
              <a:buClrTx/>
              <a:buFont typeface="Arial" panose="020B0604020202020204" pitchFamily="34" charset="0"/>
            </a:pPr>
            <a:r>
              <a:rPr lang="zh-CN" altLang="en-US" sz="2400">
                <a:ea typeface="黑体" panose="02010609060101010101" pitchFamily="49" charset="-122"/>
                <a:sym typeface="Arial" panose="020B0604020202020204" pitchFamily="34" charset="0"/>
              </a:rPr>
              <a:t>解放军叔叔</a:t>
            </a:r>
            <a:endParaRPr lang="zh-CN" altLang="en-US" sz="240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20000"/>
              </a:lnSpc>
              <a:buClrTx/>
              <a:buFont typeface="Arial" panose="020B0604020202020204" pitchFamily="34" charset="0"/>
            </a:pPr>
            <a:r>
              <a:rPr lang="zh-CN" altLang="en-US" sz="2400">
                <a:ea typeface="黑体" panose="02010609060101010101" pitchFamily="49" charset="-122"/>
                <a:sym typeface="Arial" panose="020B0604020202020204" pitchFamily="34" charset="0"/>
              </a:rPr>
              <a:t>排在第4个。</a:t>
            </a:r>
            <a:endParaRPr lang="zh-CN" altLang="en-US" sz="24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296" name="Oval 7"/>
          <p:cNvSpPr/>
          <p:nvPr/>
        </p:nvSpPr>
        <p:spPr>
          <a:xfrm>
            <a:off x="7454902" y="2089152"/>
            <a:ext cx="1160463" cy="3433763"/>
          </a:xfrm>
          <a:prstGeom prst="ellipse">
            <a:avLst/>
          </a:prstGeom>
          <a:noFill/>
          <a:ln w="28575" cap="flat" cmpd="sng">
            <a:solidFill>
              <a:srgbClr val="FF3300"/>
            </a:solidFill>
            <a:prstDash val="lgDash"/>
            <a:round/>
            <a:headEnd type="none" w="med" len="med"/>
            <a:tailEnd type="none" w="med" len="med"/>
          </a:ln>
          <a:effectLst>
            <a:prstShdw prst="shdw13" dist="53882" dir="13499999">
              <a:schemeClr val="bg2">
                <a:alpha val="50000"/>
              </a:schemeClr>
            </a:prstShdw>
          </a:effectLst>
        </p:spPr>
        <p:txBody>
          <a:bodyPr anchor="ctr" anchorCtr="0"/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36551" y="3211514"/>
            <a:ext cx="8532813" cy="1818620"/>
            <a:chOff x="246909" y="-150787"/>
            <a:chExt cx="8534278" cy="1819603"/>
          </a:xfrm>
        </p:grpSpPr>
        <p:pic>
          <p:nvPicPr>
            <p:cNvPr id="19458" name="Picture 15" descr="C:\Users\Administrator\Desktop\图片3.0.png图片3.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121709" y="-150787"/>
              <a:ext cx="1659478" cy="166015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AutoShape 27"/>
            <p:cNvSpPr>
              <a:spLocks noChangeArrowheads="1"/>
            </p:cNvSpPr>
            <p:nvPr/>
          </p:nvSpPr>
          <p:spPr bwMode="auto">
            <a:xfrm>
              <a:off x="246909" y="215647"/>
              <a:ext cx="7108193" cy="1453169"/>
            </a:xfrm>
            <a:prstGeom prst="cloudCallout">
              <a:avLst>
                <a:gd name="adj1" fmla="val 54074"/>
                <a:gd name="adj2" fmla="val -30763"/>
              </a:avLst>
            </a:prstGeom>
            <a:solidFill>
              <a:schemeClr val="tx2">
                <a:lumMod val="60000"/>
                <a:lumOff val="40000"/>
              </a:schemeClr>
            </a:solidFill>
            <a:ln w="19050">
              <a:solidFill>
                <a:schemeClr val="accent1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rPr>
                <a:t>“5人”和“第5”表示的意思一样吗？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endParaRPr>
            </a:p>
          </p:txBody>
        </p:sp>
      </p:grpSp>
      <p:pic>
        <p:nvPicPr>
          <p:cNvPr id="19460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65289" y="422276"/>
            <a:ext cx="5651500" cy="3260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1122" y="2150110"/>
            <a:ext cx="5799455" cy="3503930"/>
          </a:xfrm>
          <a:prstGeom prst="rect">
            <a:avLst/>
          </a:prstGeom>
        </p:spPr>
      </p:pic>
      <p:grpSp>
        <p:nvGrpSpPr>
          <p:cNvPr id="10" name="Group 2"/>
          <p:cNvGrpSpPr/>
          <p:nvPr/>
        </p:nvGrpSpPr>
        <p:grpSpPr>
          <a:xfrm>
            <a:off x="3353437" y="1193007"/>
            <a:ext cx="5864225" cy="657226"/>
            <a:chOff x="-511" y="370"/>
            <a:chExt cx="3694" cy="414"/>
          </a:xfrm>
        </p:grpSpPr>
        <p:sp>
          <p:nvSpPr>
            <p:cNvPr id="11" name="Rectangle 8"/>
            <p:cNvSpPr/>
            <p:nvPr/>
          </p:nvSpPr>
          <p:spPr>
            <a:xfrm>
              <a:off x="-347" y="406"/>
              <a:ext cx="3530" cy="317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marL="342900" indent="-342900" eaLnBrk="0" hangingPunct="0"/>
              <a:r>
                <a:rPr lang="en-US" altLang="zh-CN" sz="2800">
                  <a:solidFill>
                    <a:srgbClr val="1C1C1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r>
                <a:rPr sz="2800">
                  <a:solidFill>
                    <a:srgbClr val="1C1C1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前面有</a:t>
              </a:r>
              <a:r>
                <a:rPr lang="en-US" sz="2800">
                  <a:solidFill>
                    <a:srgbClr val="1C1C1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sz="2800">
                  <a:solidFill>
                    <a:srgbClr val="1C1C1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人，后面有</a:t>
              </a:r>
              <a:r>
                <a:rPr lang="en-US" sz="2800">
                  <a:solidFill>
                    <a:srgbClr val="1C1C1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sz="2800">
                  <a:solidFill>
                    <a:srgbClr val="1C1C1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</a:t>
              </a:r>
              <a:r>
                <a:rPr lang="zh-CN" sz="2800">
                  <a:solidFill>
                    <a:srgbClr val="1C1C1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sz="2800">
                <a:solidFill>
                  <a:srgbClr val="1C1C1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2" name="Picture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-511" y="370"/>
              <a:ext cx="427" cy="41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Rectangle 8"/>
          <p:cNvSpPr/>
          <p:nvPr/>
        </p:nvSpPr>
        <p:spPr>
          <a:xfrm>
            <a:off x="1341121" y="1270161"/>
            <a:ext cx="4162425" cy="5032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 eaLnBrk="0" hangingPunct="0"/>
            <a:r>
              <a:rPr lang="zh-CN" altLang="en-US" sz="2800">
                <a:solidFill>
                  <a:srgbClr val="1C1C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en-US" altLang="zh-CN" sz="2800">
                <a:solidFill>
                  <a:srgbClr val="1C1C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>
                <a:solidFill>
                  <a:srgbClr val="1C1C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人排队，</a:t>
            </a:r>
            <a:endParaRPr lang="en-US" altLang="zh-CN" sz="2800">
              <a:solidFill>
                <a:srgbClr val="1C1C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76215" y="1193167"/>
            <a:ext cx="492760" cy="521335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23" name="TextBox 25"/>
          <p:cNvSpPr txBox="1"/>
          <p:nvPr/>
        </p:nvSpPr>
        <p:spPr>
          <a:xfrm>
            <a:off x="5276215" y="1192530"/>
            <a:ext cx="68834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TextBox 25"/>
          <p:cNvSpPr txBox="1"/>
          <p:nvPr/>
        </p:nvSpPr>
        <p:spPr>
          <a:xfrm>
            <a:off x="3812541" y="5118100"/>
            <a:ext cx="68834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TextBox 25"/>
          <p:cNvSpPr txBox="1"/>
          <p:nvPr/>
        </p:nvSpPr>
        <p:spPr>
          <a:xfrm>
            <a:off x="2911475" y="5086350"/>
            <a:ext cx="68834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7" name="TextBox 25"/>
          <p:cNvSpPr txBox="1"/>
          <p:nvPr/>
        </p:nvSpPr>
        <p:spPr>
          <a:xfrm>
            <a:off x="4629786" y="5086350"/>
            <a:ext cx="68834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" name="TextBox 25"/>
          <p:cNvSpPr txBox="1"/>
          <p:nvPr/>
        </p:nvSpPr>
        <p:spPr>
          <a:xfrm>
            <a:off x="5488941" y="5086350"/>
            <a:ext cx="68834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6382386" y="5086350"/>
            <a:ext cx="68834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720331" y="1193167"/>
            <a:ext cx="492760" cy="521335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3472815" y="3559177"/>
            <a:ext cx="781051" cy="15589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25"/>
          <p:cNvSpPr txBox="1"/>
          <p:nvPr/>
        </p:nvSpPr>
        <p:spPr>
          <a:xfrm>
            <a:off x="7748271" y="1192530"/>
            <a:ext cx="68834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2414906" y="5842002"/>
            <a:ext cx="495935" cy="785651"/>
          </a:xfrm>
          <a:prstGeom prst="wedgeRoundRectCallout">
            <a:avLst>
              <a:gd name="adj1" fmla="val 45518"/>
              <a:gd name="adj2" fmla="val -9655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sz="280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AutoShape 27"/>
          <p:cNvSpPr>
            <a:spLocks noChangeArrowheads="1"/>
          </p:cNvSpPr>
          <p:nvPr/>
        </p:nvSpPr>
        <p:spPr bwMode="auto">
          <a:xfrm>
            <a:off x="4133851" y="5842002"/>
            <a:ext cx="495935" cy="785651"/>
          </a:xfrm>
          <a:prstGeom prst="wedgeRoundRectCallout">
            <a:avLst>
              <a:gd name="adj1" fmla="val 45518"/>
              <a:gd name="adj2" fmla="val -9655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en-US" sz="280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AutoShape 27"/>
          <p:cNvSpPr>
            <a:spLocks noChangeArrowheads="1"/>
          </p:cNvSpPr>
          <p:nvPr/>
        </p:nvSpPr>
        <p:spPr bwMode="auto">
          <a:xfrm>
            <a:off x="5100957" y="5842002"/>
            <a:ext cx="495935" cy="785651"/>
          </a:xfrm>
          <a:prstGeom prst="wedgeRoundRectCallout">
            <a:avLst>
              <a:gd name="adj1" fmla="val 45518"/>
              <a:gd name="adj2" fmla="val -9655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en-US" sz="280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AutoShape 27"/>
          <p:cNvSpPr>
            <a:spLocks noChangeArrowheads="1"/>
          </p:cNvSpPr>
          <p:nvPr/>
        </p:nvSpPr>
        <p:spPr bwMode="auto">
          <a:xfrm>
            <a:off x="5983606" y="5842002"/>
            <a:ext cx="495935" cy="785651"/>
          </a:xfrm>
          <a:prstGeom prst="wedgeRoundRectCallout">
            <a:avLst>
              <a:gd name="adj1" fmla="val 45518"/>
              <a:gd name="adj2" fmla="val -9655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en-US" sz="280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3" grpId="0" animBg="1"/>
      <p:bldP spid="5" grpId="0"/>
      <p:bldP spid="6" grpId="0" animBg="1"/>
      <p:bldP spid="7" grpId="0" animBg="1"/>
      <p:bldP spid="8" grpId="0" animBg="1"/>
      <p:bldP spid="9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1419</Words>
  <Application>WPS 演示</Application>
  <PresentationFormat>自定义</PresentationFormat>
  <Paragraphs>129</Paragraphs>
  <Slides>11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幼圆</vt:lpstr>
      <vt:lpstr>黑体</vt:lpstr>
      <vt:lpstr>Calibri</vt:lpstr>
      <vt:lpstr>Times New Roman</vt:lpstr>
      <vt:lpstr>楷体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《第几》1-5的认识和加减法PPT优秀课件下载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2022-05-26T09:33:00Z</cp:lastPrinted>
  <dcterms:created xsi:type="dcterms:W3CDTF">2022-05-26T09:33:00Z</dcterms:created>
  <dcterms:modified xsi:type="dcterms:W3CDTF">2023-10-26T07:22:09Z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0DD280BA1510460C8FE5FFC260560EAC_12</vt:lpwstr>
  </property>
  <property fmtid="{D5CDD505-2E9C-101B-9397-08002B2CF9AE}" pid="3" name="KSOProductBuildVer">
    <vt:lpwstr>2052-12.1.0.15712</vt:lpwstr>
  </property>
</Properties>
</file>