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7" r:id="rId3"/>
    <p:sldId id="258" r:id="rId4"/>
    <p:sldId id="259" r:id="rId5"/>
    <p:sldId id="260" r:id="rId6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42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3315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08ED9CC5-AB2A-4127-916D-D2C7D120D5A1}" type="slidenum">
              <a:rPr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1507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150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B38B4C1-4159-43C5-806E-AF5325341C34}" type="slidenum">
              <a:rPr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8" name="文本框 7"/>
          <p:cNvSpPr txBox="1"/>
          <p:nvPr userDrawn="1"/>
        </p:nvSpPr>
        <p:spPr>
          <a:xfrm>
            <a:off x="8818880" y="617474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222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635" y="-635"/>
            <a:ext cx="12191365" cy="6858635"/>
          </a:xfrm>
          <a:prstGeom prst="rect">
            <a:avLst/>
          </a:prstGeom>
        </p:spPr>
      </p:pic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0.png"/><Relationship Id="rId2" Type="http://schemas.openxmlformats.org/officeDocument/2006/relationships/image" Target="../media/image7.png"/><Relationship Id="rId1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39.png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3" Type="http://schemas.openxmlformats.org/officeDocument/2006/relationships/slideLayout" Target="../slideLayouts/slideLayout1.xml"/><Relationship Id="rId32" Type="http://schemas.openxmlformats.org/officeDocument/2006/relationships/image" Target="../media/image18.jpeg"/><Relationship Id="rId31" Type="http://schemas.openxmlformats.org/officeDocument/2006/relationships/image" Target="../media/image17.png"/><Relationship Id="rId30" Type="http://schemas.openxmlformats.org/officeDocument/2006/relationships/image" Target="../media/image16.png"/><Relationship Id="rId3" Type="http://schemas.openxmlformats.org/officeDocument/2006/relationships/hyperlink" Target="http://www.1ppt.com/beijing/" TargetMode="External"/><Relationship Id="rId29" Type="http://schemas.openxmlformats.org/officeDocument/2006/relationships/image" Target="../media/image15.png"/><Relationship Id="rId28" Type="http://schemas.openxmlformats.org/officeDocument/2006/relationships/image" Target="../media/image14.jpeg"/><Relationship Id="rId27" Type="http://schemas.openxmlformats.org/officeDocument/2006/relationships/image" Target="../media/image13.jpeg"/><Relationship Id="rId26" Type="http://schemas.openxmlformats.org/officeDocument/2006/relationships/image" Target="../media/image12.jpeg"/><Relationship Id="rId25" Type="http://schemas.openxmlformats.org/officeDocument/2006/relationships/image" Target="../media/image11.jpeg"/><Relationship Id="rId24" Type="http://schemas.openxmlformats.org/officeDocument/2006/relationships/image" Target="../media/image10.jpeg"/><Relationship Id="rId23" Type="http://schemas.openxmlformats.org/officeDocument/2006/relationships/image" Target="../media/image9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 noChangeArrowheads="1"/>
          </p:cNvSpPr>
          <p:nvPr>
            <p:ph type="ctrTitle" idx="4294967295"/>
          </p:nvPr>
        </p:nvSpPr>
        <p:spPr>
          <a:xfrm>
            <a:off x="4618213" y="2626388"/>
            <a:ext cx="6732905" cy="1409700"/>
          </a:xfrm>
        </p:spPr>
        <p:txBody>
          <a:bodyPr/>
          <a:lstStyle/>
          <a:p>
            <a:r>
              <a:rPr lang="zh-CN" altLang="en-US" sz="5865" dirty="0" smtClean="0"/>
              <a:t>减</a:t>
            </a:r>
            <a:r>
              <a:rPr lang="zh-CN" altLang="en-US" sz="5865" dirty="0"/>
              <a:t>法</a:t>
            </a:r>
            <a:endParaRPr lang="zh-CN" altLang="en-US" sz="5865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71" name="副标题 6"/>
          <p:cNvSpPr>
            <a:spLocks noGrp="1" noChangeArrowheads="1"/>
          </p:cNvSpPr>
          <p:nvPr>
            <p:ph type="subTitle" idx="4294967295"/>
          </p:nvPr>
        </p:nvSpPr>
        <p:spPr>
          <a:xfrm>
            <a:off x="2004969" y="1409351"/>
            <a:ext cx="3905250" cy="782955"/>
          </a:xfrm>
        </p:spPr>
        <p:txBody>
          <a:bodyPr/>
          <a:lstStyle/>
          <a:p>
            <a:r>
              <a:rPr lang="en-US" altLang="zh-CN" sz="2665" dirty="0">
                <a:latin typeface="楷体" panose="02010609060101010101" pitchFamily="49" charset="-122"/>
                <a:ea typeface="楷体" panose="02010609060101010101" pitchFamily="49" charset="-122"/>
              </a:rPr>
              <a:t>R·</a:t>
            </a:r>
            <a:r>
              <a:rPr lang="zh-CN" altLang="en-US" sz="2665" dirty="0">
                <a:latin typeface="楷体" panose="02010609060101010101" pitchFamily="49" charset="-122"/>
                <a:ea typeface="楷体" panose="02010609060101010101" pitchFamily="49" charset="-122"/>
              </a:rPr>
              <a:t>一年级上册</a:t>
            </a:r>
            <a:endParaRPr lang="zh-CN" altLang="en-US" sz="2665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3121748" y="2723938"/>
            <a:ext cx="1281921" cy="1304853"/>
          </a:xfrm>
          <a:custGeom>
            <a:avLst/>
            <a:gdLst>
              <a:gd name="connsiteX0" fmla="*/ 1825535 w 3651070"/>
              <a:gd name="connsiteY0" fmla="*/ 0 h 3716382"/>
              <a:gd name="connsiteX1" fmla="*/ 3651070 w 3651070"/>
              <a:gd name="connsiteY1" fmla="*/ 1858191 h 3716382"/>
              <a:gd name="connsiteX2" fmla="*/ 1825535 w 3651070"/>
              <a:gd name="connsiteY2" fmla="*/ 3716382 h 3716382"/>
              <a:gd name="connsiteX3" fmla="*/ 0 w 3651070"/>
              <a:gd name="connsiteY3" fmla="*/ 1858191 h 3716382"/>
              <a:gd name="connsiteX4" fmla="*/ 1825535 w 3651070"/>
              <a:gd name="connsiteY4" fmla="*/ 0 h 3716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1070" h="3716381">
                <a:moveTo>
                  <a:pt x="1825535" y="0"/>
                </a:moveTo>
                <a:cubicBezTo>
                  <a:pt x="2833750" y="0"/>
                  <a:pt x="3651070" y="831940"/>
                  <a:pt x="3651070" y="1858191"/>
                </a:cubicBezTo>
                <a:cubicBezTo>
                  <a:pt x="3651070" y="2884442"/>
                  <a:pt x="2833750" y="3716382"/>
                  <a:pt x="1825535" y="3716382"/>
                </a:cubicBezTo>
                <a:cubicBezTo>
                  <a:pt x="817320" y="3716382"/>
                  <a:pt x="0" y="2884442"/>
                  <a:pt x="0" y="1858191"/>
                </a:cubicBezTo>
                <a:cubicBezTo>
                  <a:pt x="0" y="831940"/>
                  <a:pt x="817320" y="0"/>
                  <a:pt x="1825535" y="0"/>
                </a:cubicBezTo>
                <a:close/>
              </a:path>
            </a:pathLst>
          </a:cu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527051" y="514351"/>
            <a:ext cx="9586383" cy="901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3735" b="1">
                <a:latin typeface="+mj-lt"/>
                <a:ea typeface="黑体" panose="02010609060101010101" pitchFamily="49" charset="-122"/>
                <a:sym typeface="+mn-ea"/>
              </a:rPr>
              <a:t>4. </a:t>
            </a:r>
            <a:r>
              <a:rPr lang="zh-CN" altLang="en-US" sz="3735" b="1">
                <a:latin typeface="+mj-lt"/>
                <a:ea typeface="黑体" panose="02010609060101010101" pitchFamily="49" charset="-122"/>
                <a:sym typeface="+mn-ea"/>
              </a:rPr>
              <a:t>用自己的方式表示出下面算式的意思。</a:t>
            </a:r>
            <a:endParaRPr lang="zh-CN" altLang="en-US" sz="3735" b="1">
              <a:latin typeface="+mj-lt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19459" name="组合 5"/>
          <p:cNvGrpSpPr/>
          <p:nvPr/>
        </p:nvGrpSpPr>
        <p:grpSpPr>
          <a:xfrm>
            <a:off x="2252133" y="2091267"/>
            <a:ext cx="3067051" cy="748030"/>
            <a:chOff x="1557337" y="1433622"/>
            <a:chExt cx="2300394" cy="560605"/>
          </a:xfrm>
        </p:grpSpPr>
        <p:sp>
          <p:nvSpPr>
            <p:cNvPr id="4" name="矩形 15"/>
            <p:cNvSpPr>
              <a:spLocks noChangeArrowheads="1"/>
            </p:cNvSpPr>
            <p:nvPr/>
          </p:nvSpPr>
          <p:spPr bwMode="auto">
            <a:xfrm>
              <a:off x="1557337" y="1433622"/>
              <a:ext cx="2300394" cy="56060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4265" b="1">
                  <a:latin typeface="+mj-lt"/>
                </a:rPr>
                <a:t>1</a:t>
              </a:r>
              <a:r>
                <a:rPr lang="zh-CN" altLang="en-US" sz="4265" b="1">
                  <a:latin typeface="+mj-lt"/>
                </a:rPr>
                <a:t>＋</a:t>
              </a:r>
              <a:r>
                <a:rPr lang="en-US" altLang="zh-CN" sz="4265" b="1">
                  <a:latin typeface="+mj-lt"/>
                </a:rPr>
                <a:t>4 </a:t>
              </a:r>
              <a:r>
                <a:rPr lang="zh-CN" altLang="en-US" sz="4265" b="1">
                  <a:latin typeface="+mj-lt"/>
                </a:rPr>
                <a:t>＝</a:t>
              </a:r>
              <a:endParaRPr lang="en-US" altLang="zh-CN" sz="4265" b="1">
                <a:latin typeface="+mj-lt"/>
              </a:endParaRPr>
            </a:p>
          </p:txBody>
        </p:sp>
        <p:sp>
          <p:nvSpPr>
            <p:cNvPr id="5" name="矩形 4"/>
            <p:cNvSpPr/>
            <p:nvPr/>
          </p:nvSpPr>
          <p:spPr bwMode="auto">
            <a:xfrm>
              <a:off x="3071882" y="1447899"/>
              <a:ext cx="514374" cy="515553"/>
            </a:xfrm>
            <a:prstGeom prst="rect">
              <a:avLst/>
            </a:prstGeom>
            <a:solidFill>
              <a:srgbClr val="FFFFD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3735" b="1">
                <a:latin typeface="+mj-lt"/>
              </a:endParaRPr>
            </a:p>
          </p:txBody>
        </p:sp>
      </p:grpSp>
      <p:grpSp>
        <p:nvGrpSpPr>
          <p:cNvPr id="19460" name="组合 6"/>
          <p:cNvGrpSpPr/>
          <p:nvPr/>
        </p:nvGrpSpPr>
        <p:grpSpPr>
          <a:xfrm>
            <a:off x="7586133" y="2076451"/>
            <a:ext cx="2893484" cy="748030"/>
            <a:chOff x="1557338" y="1433622"/>
            <a:chExt cx="2169520" cy="560604"/>
          </a:xfrm>
        </p:grpSpPr>
        <p:sp>
          <p:nvSpPr>
            <p:cNvPr id="7" name="矩形 15"/>
            <p:cNvSpPr>
              <a:spLocks noChangeArrowheads="1"/>
            </p:cNvSpPr>
            <p:nvPr/>
          </p:nvSpPr>
          <p:spPr bwMode="auto">
            <a:xfrm>
              <a:off x="1557338" y="1433622"/>
              <a:ext cx="2169520" cy="56060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4265" b="1">
                  <a:latin typeface="+mj-lt"/>
                </a:rPr>
                <a:t>4</a:t>
              </a:r>
              <a:r>
                <a:rPr lang="zh-CN" altLang="en-US" sz="4265" b="1">
                  <a:latin typeface="+mj-lt"/>
                </a:rPr>
                <a:t>－</a:t>
              </a:r>
              <a:r>
                <a:rPr lang="en-US" altLang="zh-CN" sz="4265" b="1">
                  <a:latin typeface="+mj-lt"/>
                </a:rPr>
                <a:t>2 </a:t>
              </a:r>
              <a:r>
                <a:rPr lang="zh-CN" altLang="en-US" sz="4265" b="1">
                  <a:latin typeface="+mj-lt"/>
                </a:rPr>
                <a:t>＝</a:t>
              </a:r>
              <a:endParaRPr lang="en-US" altLang="zh-CN" sz="4265" b="1">
                <a:latin typeface="+mj-lt"/>
              </a:endParaRPr>
            </a:p>
          </p:txBody>
        </p:sp>
        <p:sp>
          <p:nvSpPr>
            <p:cNvPr id="8" name="矩形 7"/>
            <p:cNvSpPr/>
            <p:nvPr/>
          </p:nvSpPr>
          <p:spPr bwMode="auto">
            <a:xfrm>
              <a:off x="3106315" y="1459003"/>
              <a:ext cx="514209" cy="515552"/>
            </a:xfrm>
            <a:prstGeom prst="rect">
              <a:avLst/>
            </a:prstGeom>
            <a:solidFill>
              <a:srgbClr val="FFFFD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3735" b="1">
                <a:latin typeface="+mj-lt"/>
              </a:endParaRPr>
            </a:p>
          </p:txBody>
        </p:sp>
      </p:grpSp>
      <p:sp>
        <p:nvSpPr>
          <p:cNvPr id="9" name="矩形: 圆角 8"/>
          <p:cNvSpPr/>
          <p:nvPr/>
        </p:nvSpPr>
        <p:spPr>
          <a:xfrm>
            <a:off x="876300" y="3045884"/>
            <a:ext cx="5044017" cy="3310467"/>
          </a:xfrm>
          <a:prstGeom prst="roundRect">
            <a:avLst>
              <a:gd name="adj" fmla="val 12223"/>
            </a:avLst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2400"/>
          </a:p>
        </p:txBody>
      </p:sp>
      <p:sp>
        <p:nvSpPr>
          <p:cNvPr id="10" name="矩形: 圆角 9"/>
          <p:cNvSpPr/>
          <p:nvPr/>
        </p:nvSpPr>
        <p:spPr>
          <a:xfrm>
            <a:off x="6330951" y="3045884"/>
            <a:ext cx="5044016" cy="3310467"/>
          </a:xfrm>
          <a:prstGeom prst="roundRect">
            <a:avLst>
              <a:gd name="adj" fmla="val 12223"/>
            </a:avLst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2400"/>
          </a:p>
        </p:txBody>
      </p:sp>
      <p:grpSp>
        <p:nvGrpSpPr>
          <p:cNvPr id="11" name="组合 10"/>
          <p:cNvGrpSpPr/>
          <p:nvPr/>
        </p:nvGrpSpPr>
        <p:grpSpPr>
          <a:xfrm>
            <a:off x="1020233" y="3731684"/>
            <a:ext cx="4832351" cy="1790700"/>
            <a:chOff x="834076" y="2522054"/>
            <a:chExt cx="3624283" cy="1344211"/>
          </a:xfrm>
        </p:grpSpPr>
        <p:pic>
          <p:nvPicPr>
            <p:cNvPr id="19468" name="图片 1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221278" y="2522054"/>
              <a:ext cx="3237081" cy="1344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9" name="图片 12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34076" y="3012417"/>
              <a:ext cx="506774" cy="749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组合 13"/>
          <p:cNvGrpSpPr/>
          <p:nvPr/>
        </p:nvGrpSpPr>
        <p:grpSpPr>
          <a:xfrm>
            <a:off x="6847417" y="3731684"/>
            <a:ext cx="4011083" cy="2006600"/>
            <a:chOff x="5204166" y="2522054"/>
            <a:chExt cx="3007571" cy="1505455"/>
          </a:xfrm>
        </p:grpSpPr>
        <p:pic>
          <p:nvPicPr>
            <p:cNvPr id="19466" name="图片 14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204166" y="2522054"/>
              <a:ext cx="3007571" cy="1505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椭圆 15"/>
            <p:cNvSpPr/>
            <p:nvPr/>
          </p:nvSpPr>
          <p:spPr>
            <a:xfrm>
              <a:off x="6818255" y="2617336"/>
              <a:ext cx="1277623" cy="1213257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24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5071533" y="1094317"/>
            <a:ext cx="2935817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zh-CN" altLang="en-US" sz="4265">
                <a:solidFill>
                  <a:srgbClr val="0066CC"/>
                </a:solidFill>
                <a:latin typeface="+mn-lt"/>
                <a:ea typeface="+mn-ea"/>
                <a:sym typeface="+mn-ea"/>
              </a:rPr>
              <a:t>认识减法</a:t>
            </a:r>
            <a:endParaRPr lang="zh-CN" altLang="en-US" sz="4265">
              <a:solidFill>
                <a:srgbClr val="0066CC"/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19462" name="Rectangle 16"/>
          <p:cNvSpPr>
            <a:spLocks noChangeArrowheads="1"/>
          </p:cNvSpPr>
          <p:nvPr/>
        </p:nvSpPr>
        <p:spPr bwMode="auto">
          <a:xfrm>
            <a:off x="580171" y="413717"/>
            <a:ext cx="3699537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zh-CN" altLang="en-US" sz="4265" b="1">
                <a:ln>
                  <a:solidFill>
                    <a:srgbClr val="B05408"/>
                  </a:solidFill>
                </a:ln>
                <a:solidFill>
                  <a:srgbClr val="B05408"/>
                </a:solidFill>
                <a:latin typeface="Gulim" panose="020B0600000101010101" pitchFamily="34" charset="-127"/>
                <a:ea typeface="黑体" panose="02010609060101010101" pitchFamily="49" charset="-122"/>
              </a:rPr>
              <a:t>五、课堂小结</a:t>
            </a:r>
            <a:endParaRPr lang="zh-CN" altLang="en-US" sz="4265" b="1">
              <a:ln>
                <a:solidFill>
                  <a:srgbClr val="B05408"/>
                </a:solidFill>
              </a:ln>
              <a:solidFill>
                <a:srgbClr val="B05408"/>
              </a:solidFill>
              <a:latin typeface="Gulim" panose="020B0600000101010101" pitchFamily="34" charset="-127"/>
              <a:ea typeface="黑体" panose="02010609060101010101" pitchFamily="49" charset="-122"/>
            </a:endParaRPr>
          </a:p>
        </p:txBody>
      </p:sp>
      <p:pic>
        <p:nvPicPr>
          <p:cNvPr id="20486" name="图片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538384" y="3304117"/>
            <a:ext cx="5024967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DFFFF"/>
              </a:clrFrom>
              <a:clrTo>
                <a:srgbClr val="FD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179" y="2265749"/>
            <a:ext cx="5687659" cy="281781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4777" y="2001721"/>
            <a:ext cx="3555556" cy="121904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动作按钮: 前进或下一项 1">
            <a:hlinkClick r:id="" action="ppaction://noaction" highlightClick="1"/>
          </p:cNvPr>
          <p:cNvSpPr/>
          <p:nvPr/>
        </p:nvSpPr>
        <p:spPr>
          <a:xfrm>
            <a:off x="690033" y="558800"/>
            <a:ext cx="518584" cy="518584"/>
          </a:xfrm>
          <a:prstGeom prst="actionButtonForwardNext">
            <a:avLst/>
          </a:prstGeom>
          <a:solidFill>
            <a:srgbClr val="B05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3" name="Rectangle 16"/>
          <p:cNvSpPr>
            <a:spLocks noChangeArrowheads="1"/>
          </p:cNvSpPr>
          <p:nvPr/>
        </p:nvSpPr>
        <p:spPr bwMode="auto">
          <a:xfrm>
            <a:off x="1302149" y="387389"/>
            <a:ext cx="3653815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4265" b="1">
                <a:ln>
                  <a:solidFill>
                    <a:srgbClr val="B05408"/>
                  </a:solidFill>
                </a:ln>
                <a:solidFill>
                  <a:srgbClr val="B05408"/>
                </a:solidFill>
                <a:latin typeface="Gulim" panose="020B0600000101010101" pitchFamily="34" charset="-127"/>
                <a:ea typeface="黑体" panose="02010609060101010101" pitchFamily="49" charset="-122"/>
              </a:rPr>
              <a:t>备选练习</a:t>
            </a:r>
            <a:endParaRPr lang="zh-CN" altLang="en-US" sz="4265" b="1">
              <a:ln>
                <a:solidFill>
                  <a:srgbClr val="B05408"/>
                </a:solidFill>
              </a:ln>
              <a:solidFill>
                <a:srgbClr val="B05408"/>
              </a:solidFill>
              <a:latin typeface="Gulim" panose="020B0600000101010101" pitchFamily="34" charset="-127"/>
              <a:ea typeface="黑体" panose="02010609060101010101" pitchFamily="49" charset="-122"/>
            </a:endParaRP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461433" y="1318684"/>
            <a:ext cx="5905500" cy="78168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3735" b="1" dirty="0">
                <a:latin typeface="+mj-lt"/>
                <a:ea typeface="+mn-ea"/>
                <a:sym typeface="+mn-ea"/>
              </a:rPr>
              <a:t>二、看图写算式。</a:t>
            </a:r>
            <a:endParaRPr lang="zh-CN" altLang="en-US" sz="3735" b="1" dirty="0">
              <a:latin typeface="+mj-lt"/>
              <a:ea typeface="+mn-ea"/>
              <a:sym typeface="+mn-ea"/>
            </a:endParaRPr>
          </a:p>
        </p:txBody>
      </p:sp>
      <p:pic>
        <p:nvPicPr>
          <p:cNvPr id="22534" name="图片 5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791633" y="2518833"/>
            <a:ext cx="5687484" cy="3020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图片 6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7192433" y="2518833"/>
            <a:ext cx="4406900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5"/>
          <p:cNvSpPr>
            <a:spLocks noChangeArrowheads="1"/>
          </p:cNvSpPr>
          <p:nvPr/>
        </p:nvSpPr>
        <p:spPr bwMode="auto">
          <a:xfrm>
            <a:off x="1869017" y="4618567"/>
            <a:ext cx="1143000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265" b="1">
                <a:solidFill>
                  <a:srgbClr val="FF0000"/>
                </a:solidFill>
                <a:latin typeface="+mj-lt"/>
              </a:rPr>
              <a:t>3 </a:t>
            </a:r>
            <a:endParaRPr lang="zh-CN" altLang="en-US" sz="4265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3189817" y="4618567"/>
            <a:ext cx="1143000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265" b="1">
                <a:solidFill>
                  <a:srgbClr val="FF0000"/>
                </a:solidFill>
                <a:latin typeface="+mj-lt"/>
              </a:rPr>
              <a:t>2 </a:t>
            </a:r>
            <a:endParaRPr lang="zh-CN" altLang="en-US" sz="4265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Rectangle 25"/>
          <p:cNvSpPr>
            <a:spLocks noChangeArrowheads="1"/>
          </p:cNvSpPr>
          <p:nvPr/>
        </p:nvSpPr>
        <p:spPr bwMode="auto">
          <a:xfrm>
            <a:off x="4383617" y="4601633"/>
            <a:ext cx="1143000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265" b="1">
                <a:solidFill>
                  <a:srgbClr val="FF0000"/>
                </a:solidFill>
                <a:latin typeface="+mj-lt"/>
              </a:rPr>
              <a:t>5 </a:t>
            </a:r>
            <a:endParaRPr lang="zh-CN" altLang="en-US" sz="4265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1" name="Rectangle 25"/>
          <p:cNvSpPr>
            <a:spLocks noChangeArrowheads="1"/>
          </p:cNvSpPr>
          <p:nvPr/>
        </p:nvSpPr>
        <p:spPr bwMode="auto">
          <a:xfrm>
            <a:off x="2935817" y="3812117"/>
            <a:ext cx="1143000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265" b="1">
                <a:solidFill>
                  <a:srgbClr val="FF0000"/>
                </a:solidFill>
                <a:latin typeface="+mj-lt"/>
              </a:rPr>
              <a:t>5 </a:t>
            </a:r>
            <a:endParaRPr lang="zh-CN" altLang="en-US" sz="4265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" name="Rectangle 25"/>
          <p:cNvSpPr>
            <a:spLocks noChangeArrowheads="1"/>
          </p:cNvSpPr>
          <p:nvPr/>
        </p:nvSpPr>
        <p:spPr bwMode="auto">
          <a:xfrm>
            <a:off x="7596717" y="4582584"/>
            <a:ext cx="1143000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265" b="1">
                <a:solidFill>
                  <a:srgbClr val="FF0000"/>
                </a:solidFill>
                <a:latin typeface="+mj-lt"/>
              </a:rPr>
              <a:t>4 </a:t>
            </a:r>
            <a:endParaRPr lang="zh-CN" altLang="en-US" sz="4265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3" name="Rectangle 25"/>
          <p:cNvSpPr>
            <a:spLocks noChangeArrowheads="1"/>
          </p:cNvSpPr>
          <p:nvPr/>
        </p:nvSpPr>
        <p:spPr bwMode="auto">
          <a:xfrm>
            <a:off x="8881533" y="4578351"/>
            <a:ext cx="1143000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265" b="1">
                <a:solidFill>
                  <a:srgbClr val="FF0000"/>
                </a:solidFill>
                <a:latin typeface="+mj-lt"/>
              </a:rPr>
              <a:t>2 </a:t>
            </a:r>
            <a:endParaRPr lang="zh-CN" altLang="en-US" sz="4265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10024533" y="4574117"/>
            <a:ext cx="1143000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265" b="1">
                <a:solidFill>
                  <a:srgbClr val="FF0000"/>
                </a:solidFill>
                <a:latin typeface="+mj-lt"/>
              </a:rPr>
              <a:t>2 </a:t>
            </a:r>
            <a:endParaRPr lang="zh-CN" altLang="en-US" sz="4265" b="1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531284" y="745067"/>
            <a:ext cx="9433983" cy="78168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3735" b="1">
                <a:latin typeface="+mj-lt"/>
                <a:ea typeface="+mn-ea"/>
                <a:sym typeface="+mn-ea"/>
              </a:rPr>
              <a:t>三、下面的算式各表示什么意思？连一连。</a:t>
            </a:r>
            <a:endParaRPr lang="zh-CN" altLang="en-US" sz="3735" b="1">
              <a:latin typeface="+mj-lt"/>
              <a:ea typeface="+mn-ea"/>
              <a:sym typeface="+mn-ea"/>
            </a:endParaRPr>
          </a:p>
        </p:txBody>
      </p:sp>
      <p:sp>
        <p:nvSpPr>
          <p:cNvPr id="23555" name="TextBox 11"/>
          <p:cNvSpPr txBox="1">
            <a:spLocks noChangeArrowheads="1"/>
          </p:cNvSpPr>
          <p:nvPr/>
        </p:nvSpPr>
        <p:spPr bwMode="auto">
          <a:xfrm>
            <a:off x="7433733" y="1490133"/>
            <a:ext cx="39928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zh-CN" sz="24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【</a:t>
            </a:r>
            <a:r>
              <a:rPr lang="zh-CN" altLang="en-US" sz="24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选自</a:t>
            </a:r>
            <a:r>
              <a:rPr lang="en-US" altLang="zh-CN" sz="24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《</a:t>
            </a:r>
            <a:r>
              <a:rPr lang="zh-CN" altLang="en-US" sz="24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创优作业</a:t>
            </a:r>
            <a:r>
              <a:rPr lang="en-US" altLang="zh-CN" sz="24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100</a:t>
            </a:r>
            <a:r>
              <a:rPr lang="zh-CN" altLang="en-US" sz="24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分</a:t>
            </a:r>
            <a:r>
              <a:rPr lang="en-US" altLang="zh-CN" sz="2400" b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》】</a:t>
            </a:r>
            <a:endParaRPr lang="zh-CN" altLang="en-US" sz="2400" b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3556" name="图片 3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742951" y="2089151"/>
            <a:ext cx="3208867" cy="1805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图片 4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174067" y="2087033"/>
            <a:ext cx="3530600" cy="1744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图片 5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7926917" y="2002367"/>
            <a:ext cx="3532716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图片 6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1388533" y="5029200"/>
            <a:ext cx="3210984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图片 7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5399617" y="5077884"/>
            <a:ext cx="3210983" cy="944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图片 8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9304867" y="4127500"/>
            <a:ext cx="2171700" cy="1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直接连接符 10"/>
          <p:cNvCxnSpPr>
            <a:endCxn id="23560" idx="0"/>
          </p:cNvCxnSpPr>
          <p:nvPr/>
        </p:nvCxnSpPr>
        <p:spPr>
          <a:xfrm>
            <a:off x="2865967" y="3655484"/>
            <a:ext cx="4138084" cy="14224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728884" y="3731684"/>
            <a:ext cx="2829983" cy="119168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3560233" y="3697817"/>
            <a:ext cx="6565900" cy="14224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62" name="New picture"/>
          <p:cNvPicPr/>
          <p:nvPr/>
        </p:nvPicPr>
        <p:blipFill>
          <a:blip r:embed="rId7"/>
          <a:stretch>
            <a:fillRect/>
          </a:stretch>
        </p:blipFill>
        <p:spPr>
          <a:xfrm>
            <a:off x="11709400" y="125476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471005" y="404955"/>
            <a:ext cx="7358361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r>
              <a:rPr lang="zh-CN" altLang="en-US" sz="4265">
                <a:ln>
                  <a:solidFill>
                    <a:srgbClr val="B05408"/>
                  </a:solidFill>
                </a:ln>
                <a:solidFill>
                  <a:srgbClr val="B05408"/>
                </a:solidFill>
                <a:latin typeface="Gulim" panose="020B0600000101010101" pitchFamily="34" charset="-127"/>
              </a:rPr>
              <a:t>一、创设情境，理解“去掉”</a:t>
            </a:r>
            <a:endParaRPr lang="zh-CN" altLang="en-US" sz="4265">
              <a:ln>
                <a:solidFill>
                  <a:srgbClr val="B05408"/>
                </a:solidFill>
              </a:ln>
              <a:solidFill>
                <a:srgbClr val="B05408"/>
              </a:solidFill>
              <a:latin typeface="Gulim" panose="020B0600000101010101" pitchFamily="34" charset="-127"/>
            </a:endParaRP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89356" y="1181759"/>
            <a:ext cx="2857696" cy="3788237"/>
          </a:xfrm>
          <a:prstGeom prst="rect">
            <a:avLst/>
          </a:prstGeom>
        </p:spPr>
      </p:pic>
      <p:sp>
        <p:nvSpPr>
          <p:cNvPr id="56" name="箭头: 右 55"/>
          <p:cNvSpPr/>
          <p:nvPr/>
        </p:nvSpPr>
        <p:spPr>
          <a:xfrm>
            <a:off x="5651948" y="3877573"/>
            <a:ext cx="363916" cy="374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57" name="Picture 16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flipH="1">
            <a:off x="1228067" y="4911012"/>
            <a:ext cx="1596471" cy="170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AutoShape 27"/>
          <p:cNvSpPr>
            <a:spLocks noChangeArrowheads="1"/>
          </p:cNvSpPr>
          <p:nvPr/>
        </p:nvSpPr>
        <p:spPr bwMode="auto">
          <a:xfrm>
            <a:off x="2971393" y="5334345"/>
            <a:ext cx="5969000" cy="829266"/>
          </a:xfrm>
          <a:prstGeom prst="wedgeRoundRectCallout">
            <a:avLst>
              <a:gd name="adj1" fmla="val -54828"/>
              <a:gd name="adj2" fmla="val -5838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zh-CN" altLang="en-US" sz="4265">
                <a:latin typeface="+mj-lt"/>
                <a:ea typeface="+mn-ea"/>
                <a:sym typeface="+mn-ea"/>
              </a:rPr>
              <a:t>这个箭头表示什么意思</a:t>
            </a:r>
            <a:r>
              <a:rPr lang="en-US" altLang="zh-CN" sz="4265">
                <a:latin typeface="+mj-lt"/>
                <a:ea typeface="+mn-ea"/>
                <a:sym typeface="+mn-ea"/>
              </a:rPr>
              <a:t>?</a:t>
            </a:r>
            <a:endParaRPr lang="zh-CN" altLang="en-US" sz="4265">
              <a:latin typeface="+mj-lt"/>
              <a:ea typeface="+mn-ea"/>
              <a:sym typeface="+mn-ea"/>
            </a:endParaRPr>
          </a:p>
        </p:txBody>
      </p:sp>
      <p:sp>
        <p:nvSpPr>
          <p:cNvPr id="59" name="AutoShape 27"/>
          <p:cNvSpPr>
            <a:spLocks noChangeArrowheads="1"/>
          </p:cNvSpPr>
          <p:nvPr/>
        </p:nvSpPr>
        <p:spPr bwMode="auto">
          <a:xfrm>
            <a:off x="2971393" y="5334345"/>
            <a:ext cx="7056967" cy="829266"/>
          </a:xfrm>
          <a:prstGeom prst="wedgeRoundRectCallout">
            <a:avLst>
              <a:gd name="adj1" fmla="val -56342"/>
              <a:gd name="adj2" fmla="val -2304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zh-CN" altLang="en-US" sz="4265">
                <a:latin typeface="+mj-lt"/>
                <a:ea typeface="+mn-ea"/>
                <a:sym typeface="+mn-ea"/>
              </a:rPr>
              <a:t>完整地说一说图中的意思吧。</a:t>
            </a:r>
            <a:endParaRPr lang="zh-CN" altLang="en-US" sz="4265">
              <a:latin typeface="+mj-lt"/>
              <a:ea typeface="+mn-ea"/>
              <a:sym typeface="+mn-ea"/>
            </a:endParaRPr>
          </a:p>
        </p:txBody>
      </p:sp>
      <p:sp>
        <p:nvSpPr>
          <p:cNvPr id="60" name="AutoShape 27"/>
          <p:cNvSpPr>
            <a:spLocks noChangeArrowheads="1"/>
          </p:cNvSpPr>
          <p:nvPr/>
        </p:nvSpPr>
        <p:spPr bwMode="auto">
          <a:xfrm>
            <a:off x="2971393" y="5332229"/>
            <a:ext cx="4440767" cy="829286"/>
          </a:xfrm>
          <a:prstGeom prst="wedgeRoundRectCallout">
            <a:avLst>
              <a:gd name="adj1" fmla="val -59572"/>
              <a:gd name="adj2" fmla="val -3147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zh-CN" altLang="en-US" sz="4265" dirty="0">
                <a:latin typeface="+mj-lt"/>
                <a:ea typeface="+mn-ea"/>
                <a:sym typeface="+mn-ea"/>
              </a:rPr>
              <a:t>还剩多少个气球？</a:t>
            </a:r>
            <a:endParaRPr lang="zh-CN" altLang="en-US" sz="4265" dirty="0">
              <a:latin typeface="+mj-lt"/>
              <a:ea typeface="+mn-ea"/>
              <a:sym typeface="+mn-ea"/>
            </a:endParaRPr>
          </a:p>
        </p:txBody>
      </p:sp>
      <p:pic>
        <p:nvPicPr>
          <p:cNvPr id="85" name="图片 8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95847" y="1057017"/>
            <a:ext cx="3820819" cy="39862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8" grpId="0" animBg="1"/>
      <p:bldP spid="58" grpId="1" animBg="1"/>
      <p:bldP spid="59" grpId="0" animBg="1"/>
      <p:bldP spid="59" grpId="1" animBg="1"/>
      <p:bldP spid="6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471005" y="404955"/>
            <a:ext cx="7358361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r>
              <a:rPr lang="zh-CN" altLang="en-US" sz="4265">
                <a:ln>
                  <a:solidFill>
                    <a:srgbClr val="B05408"/>
                  </a:solidFill>
                </a:ln>
                <a:solidFill>
                  <a:srgbClr val="B05408"/>
                </a:solidFill>
                <a:latin typeface="Gulim" panose="020B0600000101010101" pitchFamily="34" charset="-127"/>
              </a:rPr>
              <a:t>二、观察思考，探究新知</a:t>
            </a:r>
            <a:endParaRPr lang="zh-CN" altLang="en-US" sz="4265">
              <a:ln>
                <a:solidFill>
                  <a:srgbClr val="B05408"/>
                </a:solidFill>
              </a:ln>
              <a:solidFill>
                <a:srgbClr val="B05408"/>
              </a:solidFill>
              <a:latin typeface="Gulim" panose="020B0600000101010101" pitchFamily="34" charset="-127"/>
            </a:endParaRPr>
          </a:p>
        </p:txBody>
      </p:sp>
      <p:sp>
        <p:nvSpPr>
          <p:cNvPr id="7" name="对话气泡: 圆角矩形 6"/>
          <p:cNvSpPr/>
          <p:nvPr/>
        </p:nvSpPr>
        <p:spPr bwMode="auto">
          <a:xfrm>
            <a:off x="6584951" y="1604433"/>
            <a:ext cx="4908549" cy="1875367"/>
          </a:xfrm>
          <a:prstGeom prst="wedgeRoundRectCallout">
            <a:avLst>
              <a:gd name="adj1" fmla="val -61549"/>
              <a:gd name="adj2" fmla="val -6202"/>
              <a:gd name="adj3" fmla="val 16667"/>
            </a:avLst>
          </a:prstGeom>
          <a:solidFill>
            <a:srgbClr val="FADCE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zh-CN" altLang="en-US" sz="3735" b="1">
                <a:latin typeface="+mn-ea"/>
                <a:ea typeface="+mn-ea"/>
              </a:rPr>
              <a:t>你能用自己喜欢的方式表示这个过程吗</a:t>
            </a:r>
            <a:r>
              <a:rPr lang="en-US" altLang="zh-CN" sz="3735" b="1">
                <a:latin typeface="+mn-ea"/>
                <a:ea typeface="+mn-ea"/>
              </a:rPr>
              <a:t>?</a:t>
            </a:r>
            <a:endParaRPr lang="zh-CN" altLang="en-US" sz="3735" b="1">
              <a:latin typeface="+mn-ea"/>
              <a:ea typeface="+mn-ea"/>
            </a:endParaRPr>
          </a:p>
        </p:txBody>
      </p:sp>
      <p:sp>
        <p:nvSpPr>
          <p:cNvPr id="11" name="Oval 15"/>
          <p:cNvSpPr>
            <a:spLocks noChangeArrowheads="1"/>
          </p:cNvSpPr>
          <p:nvPr/>
        </p:nvSpPr>
        <p:spPr bwMode="auto">
          <a:xfrm>
            <a:off x="7344833" y="4639733"/>
            <a:ext cx="503767" cy="505884"/>
          </a:xfrm>
          <a:prstGeom prst="ellipse">
            <a:avLst/>
          </a:prstGeom>
          <a:solidFill>
            <a:srgbClr val="F18F25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zh-CN" altLang="en-US" sz="2400" b="0">
              <a:ea typeface="宋体" panose="02010600030101010101" pitchFamily="2" charset="-122"/>
            </a:endParaRPr>
          </a:p>
        </p:txBody>
      </p:sp>
      <p:sp>
        <p:nvSpPr>
          <p:cNvPr id="12" name="Oval 15"/>
          <p:cNvSpPr>
            <a:spLocks noChangeArrowheads="1"/>
          </p:cNvSpPr>
          <p:nvPr/>
        </p:nvSpPr>
        <p:spPr bwMode="auto">
          <a:xfrm>
            <a:off x="8157633" y="4639733"/>
            <a:ext cx="505884" cy="505884"/>
          </a:xfrm>
          <a:prstGeom prst="ellipse">
            <a:avLst/>
          </a:prstGeom>
          <a:solidFill>
            <a:srgbClr val="F18F25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zh-CN" altLang="en-US" sz="2400" b="0">
              <a:ea typeface="宋体" panose="02010600030101010101" pitchFamily="2" charset="-122"/>
            </a:endParaRPr>
          </a:p>
        </p:txBody>
      </p:sp>
      <p:sp>
        <p:nvSpPr>
          <p:cNvPr id="13" name="Oval 15"/>
          <p:cNvSpPr>
            <a:spLocks noChangeArrowheads="1"/>
          </p:cNvSpPr>
          <p:nvPr/>
        </p:nvSpPr>
        <p:spPr bwMode="auto">
          <a:xfrm>
            <a:off x="8972551" y="4639733"/>
            <a:ext cx="503767" cy="505884"/>
          </a:xfrm>
          <a:prstGeom prst="ellipse">
            <a:avLst/>
          </a:prstGeom>
          <a:solidFill>
            <a:srgbClr val="F18F25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zh-CN" altLang="en-US" sz="2400" b="0">
              <a:ea typeface="宋体" panose="02010600030101010101" pitchFamily="2" charset="-122"/>
            </a:endParaRPr>
          </a:p>
        </p:txBody>
      </p:sp>
      <p:sp>
        <p:nvSpPr>
          <p:cNvPr id="14" name="Oval 15"/>
          <p:cNvSpPr>
            <a:spLocks noChangeArrowheads="1"/>
          </p:cNvSpPr>
          <p:nvPr/>
        </p:nvSpPr>
        <p:spPr bwMode="auto">
          <a:xfrm>
            <a:off x="9785351" y="4639733"/>
            <a:ext cx="503767" cy="505884"/>
          </a:xfrm>
          <a:prstGeom prst="ellipse">
            <a:avLst/>
          </a:prstGeom>
          <a:solidFill>
            <a:srgbClr val="94D0D3"/>
          </a:solidFill>
          <a:ln>
            <a:noFill/>
          </a:ln>
        </p:spPr>
        <p:txBody>
          <a:bodyPr wrap="none" anchor="ctr"/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zh-CN" altLang="en-US" sz="2400" b="0">
              <a:ea typeface="宋体" panose="02010600030101010101" pitchFamily="2" charset="-122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7027333" y="4379384"/>
            <a:ext cx="3642784" cy="1026583"/>
          </a:xfrm>
          <a:prstGeom prst="round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6" name="椭圆 15"/>
          <p:cNvSpPr/>
          <p:nvPr/>
        </p:nvSpPr>
        <p:spPr>
          <a:xfrm>
            <a:off x="9683751" y="4548717"/>
            <a:ext cx="679449" cy="679449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DFFFF"/>
              </a:clrFrom>
              <a:clrTo>
                <a:srgbClr val="FD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179" y="1528771"/>
            <a:ext cx="5687659" cy="281781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16"/>
          <p:cNvSpPr>
            <a:spLocks noChangeArrowheads="1"/>
          </p:cNvSpPr>
          <p:nvPr/>
        </p:nvSpPr>
        <p:spPr bwMode="auto">
          <a:xfrm>
            <a:off x="541537" y="558577"/>
            <a:ext cx="5000281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r>
              <a:rPr lang="zh-CN" altLang="en-US" sz="4265">
                <a:ln>
                  <a:solidFill>
                    <a:srgbClr val="B05408"/>
                  </a:solidFill>
                </a:ln>
                <a:solidFill>
                  <a:srgbClr val="B05408"/>
                </a:solidFill>
                <a:latin typeface="Gulim" panose="020B0600000101010101" pitchFamily="34" charset="-127"/>
              </a:rPr>
              <a:t>三、认识减法算式</a:t>
            </a:r>
            <a:endParaRPr lang="zh-CN" altLang="en-US" sz="4265">
              <a:ln>
                <a:solidFill>
                  <a:srgbClr val="B05408"/>
                </a:solidFill>
              </a:ln>
              <a:solidFill>
                <a:srgbClr val="B05408"/>
              </a:solidFill>
              <a:latin typeface="Gulim" panose="020B0600000101010101" pitchFamily="34" charset="-127"/>
            </a:endParaRPr>
          </a:p>
        </p:txBody>
      </p:sp>
      <p:sp>
        <p:nvSpPr>
          <p:cNvPr id="37" name="矩形 15"/>
          <p:cNvSpPr>
            <a:spLocks noChangeArrowheads="1"/>
          </p:cNvSpPr>
          <p:nvPr/>
        </p:nvSpPr>
        <p:spPr bwMode="auto">
          <a:xfrm>
            <a:off x="7450665" y="2904067"/>
            <a:ext cx="914400" cy="91249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en-US" altLang="zh-CN" sz="5335">
                <a:solidFill>
                  <a:srgbClr val="181FB4"/>
                </a:solidFill>
                <a:latin typeface="+mj-lt"/>
                <a:ea typeface="宋体" panose="02010600030101010101" pitchFamily="2" charset="-122"/>
              </a:rPr>
              <a:t>4</a:t>
            </a:r>
            <a:endParaRPr lang="en-US" altLang="zh-CN" sz="5335">
              <a:solidFill>
                <a:srgbClr val="181FB4"/>
              </a:solidFill>
              <a:latin typeface="+mj-lt"/>
              <a:ea typeface="宋体" panose="02010600030101010101" pitchFamily="2" charset="-122"/>
            </a:endParaRPr>
          </a:p>
        </p:txBody>
      </p:sp>
      <p:sp>
        <p:nvSpPr>
          <p:cNvPr id="38" name="矩形 15"/>
          <p:cNvSpPr>
            <a:spLocks noChangeArrowheads="1"/>
          </p:cNvSpPr>
          <p:nvPr/>
        </p:nvSpPr>
        <p:spPr bwMode="auto">
          <a:xfrm>
            <a:off x="8092015" y="2952751"/>
            <a:ext cx="914400" cy="91249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zh-CN" altLang="en-US" sz="5335">
                <a:solidFill>
                  <a:srgbClr val="181FB4"/>
                </a:solidFill>
                <a:latin typeface="+mj-lt"/>
                <a:ea typeface="宋体" panose="02010600030101010101" pitchFamily="2" charset="-122"/>
              </a:rPr>
              <a:t>－</a:t>
            </a:r>
            <a:endParaRPr lang="en-US" altLang="zh-CN" sz="5335">
              <a:solidFill>
                <a:srgbClr val="181FB4"/>
              </a:solidFill>
              <a:latin typeface="+mj-lt"/>
              <a:ea typeface="宋体" panose="02010600030101010101" pitchFamily="2" charset="-122"/>
            </a:endParaRPr>
          </a:p>
        </p:txBody>
      </p:sp>
      <p:sp>
        <p:nvSpPr>
          <p:cNvPr id="39" name="矩形 15"/>
          <p:cNvSpPr>
            <a:spLocks noChangeArrowheads="1"/>
          </p:cNvSpPr>
          <p:nvPr/>
        </p:nvSpPr>
        <p:spPr bwMode="auto">
          <a:xfrm>
            <a:off x="8684681" y="2921000"/>
            <a:ext cx="912284" cy="91249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en-US" altLang="zh-CN" sz="5335">
                <a:solidFill>
                  <a:srgbClr val="181FB4"/>
                </a:solidFill>
                <a:latin typeface="+mj-lt"/>
                <a:ea typeface="宋体" panose="02010600030101010101" pitchFamily="2" charset="-122"/>
              </a:rPr>
              <a:t>1</a:t>
            </a:r>
            <a:endParaRPr lang="en-US" altLang="zh-CN" sz="5335">
              <a:solidFill>
                <a:srgbClr val="181FB4"/>
              </a:solidFill>
              <a:latin typeface="+mj-lt"/>
              <a:ea typeface="宋体" panose="02010600030101010101" pitchFamily="2" charset="-122"/>
            </a:endParaRPr>
          </a:p>
        </p:txBody>
      </p:sp>
      <p:pic>
        <p:nvPicPr>
          <p:cNvPr id="40" name="Picture 2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8464548" y="3585633"/>
            <a:ext cx="177800" cy="493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矩形 15"/>
          <p:cNvSpPr>
            <a:spLocks noChangeArrowheads="1"/>
          </p:cNvSpPr>
          <p:nvPr/>
        </p:nvSpPr>
        <p:spPr bwMode="auto">
          <a:xfrm>
            <a:off x="7378698" y="3972575"/>
            <a:ext cx="2349500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4265" b="1" dirty="0">
                <a:solidFill>
                  <a:srgbClr val="FF0000"/>
                </a:solidFill>
                <a:latin typeface="+mj-lt"/>
                <a:ea typeface="+mn-ea"/>
                <a:sym typeface="+mn-ea"/>
              </a:rPr>
              <a:t>减号</a:t>
            </a:r>
            <a:endParaRPr lang="zh-CN" altLang="en-US" sz="4265" b="1" dirty="0">
              <a:solidFill>
                <a:srgbClr val="FF0000"/>
              </a:solidFill>
              <a:latin typeface="+mj-lt"/>
              <a:ea typeface="+mn-ea"/>
              <a:sym typeface="+mn-ea"/>
            </a:endParaRPr>
          </a:p>
        </p:txBody>
      </p:sp>
      <p:sp>
        <p:nvSpPr>
          <p:cNvPr id="42" name="矩形 15"/>
          <p:cNvSpPr>
            <a:spLocks noChangeArrowheads="1"/>
          </p:cNvSpPr>
          <p:nvPr/>
        </p:nvSpPr>
        <p:spPr bwMode="auto">
          <a:xfrm>
            <a:off x="9105899" y="2937933"/>
            <a:ext cx="1697567" cy="91249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zh-CN" altLang="en-US" sz="5335">
                <a:solidFill>
                  <a:srgbClr val="181FB4"/>
                </a:solidFill>
                <a:latin typeface="+mj-lt"/>
                <a:ea typeface="宋体" panose="02010600030101010101" pitchFamily="2" charset="-122"/>
              </a:rPr>
              <a:t>＝ </a:t>
            </a:r>
            <a:r>
              <a:rPr lang="en-US" altLang="zh-CN" sz="5335">
                <a:solidFill>
                  <a:srgbClr val="181FB4"/>
                </a:solidFill>
                <a:latin typeface="+mj-lt"/>
                <a:ea typeface="宋体" panose="02010600030101010101" pitchFamily="2" charset="-122"/>
              </a:rPr>
              <a:t>3</a:t>
            </a:r>
            <a:endParaRPr lang="en-US" altLang="zh-CN" sz="5335">
              <a:solidFill>
                <a:srgbClr val="181FB4"/>
              </a:solidFill>
              <a:latin typeface="+mj-lt"/>
              <a:ea typeface="宋体" panose="02010600030101010101" pitchFamily="2" charset="-122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990598" y="4467435"/>
            <a:ext cx="10494433" cy="1430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3600" dirty="0">
                <a:latin typeface="黑体" panose="02010609060101010101" pitchFamily="49" charset="-122"/>
              </a:rPr>
              <a:t>当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</a:rPr>
              <a:t>从一个数里去掉一部分，求还剩多少</a:t>
            </a:r>
            <a:r>
              <a:rPr lang="zh-CN" altLang="en-US" sz="3600" dirty="0">
                <a:latin typeface="黑体" panose="02010609060101010101" pitchFamily="49" charset="-122"/>
              </a:rPr>
              <a:t>的时候，就可以用一种新的方法</a:t>
            </a:r>
            <a:r>
              <a:rPr lang="en-US" altLang="zh-CN" sz="3600" dirty="0">
                <a:latin typeface="黑体" panose="02010609060101010101" pitchFamily="49" charset="-122"/>
              </a:rPr>
              <a:t>——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</a:rPr>
              <a:t>减法</a:t>
            </a:r>
            <a:r>
              <a:rPr lang="zh-CN" altLang="en-US" sz="3600" dirty="0">
                <a:latin typeface="黑体" panose="02010609060101010101" pitchFamily="49" charset="-122"/>
              </a:rPr>
              <a:t>来计算。</a:t>
            </a:r>
            <a:endParaRPr lang="zh-CN" altLang="en-US" sz="3600" dirty="0">
              <a:latin typeface="黑体" panose="02010609060101010101" pitchFamily="49" charset="-122"/>
            </a:endParaRPr>
          </a:p>
        </p:txBody>
      </p:sp>
      <p:sp>
        <p:nvSpPr>
          <p:cNvPr id="44" name="对话气泡: 圆角矩形 43"/>
          <p:cNvSpPr/>
          <p:nvPr/>
        </p:nvSpPr>
        <p:spPr bwMode="auto">
          <a:xfrm>
            <a:off x="1043517" y="5115984"/>
            <a:ext cx="7835900" cy="855133"/>
          </a:xfrm>
          <a:prstGeom prst="wedgeRoundRectCallout">
            <a:avLst>
              <a:gd name="adj1" fmla="val -54255"/>
              <a:gd name="adj2" fmla="val -53596"/>
              <a:gd name="adj3" fmla="val 16667"/>
            </a:avLst>
          </a:prstGeom>
          <a:solidFill>
            <a:srgbClr val="FADCE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1" latinLnBrk="1" hangingPunct="1">
              <a:lnSpc>
                <a:spcPct val="130000"/>
              </a:lnSpc>
              <a:defRPr/>
            </a:pPr>
            <a:r>
              <a:rPr lang="zh-CN" altLang="en-US" sz="3735" b="1" dirty="0">
                <a:latin typeface="+mn-ea"/>
                <a:ea typeface="+mn-ea"/>
              </a:rPr>
              <a:t>你知道这道题的减法算式怎样写吗？</a:t>
            </a:r>
            <a:endParaRPr lang="zh-CN" altLang="en-US" sz="3735" b="1" dirty="0">
              <a:latin typeface="+mn-ea"/>
              <a:ea typeface="+mn-ea"/>
            </a:endParaRPr>
          </a:p>
        </p:txBody>
      </p:sp>
      <p:sp>
        <p:nvSpPr>
          <p:cNvPr id="45" name="对话气泡: 圆角矩形 44"/>
          <p:cNvSpPr/>
          <p:nvPr/>
        </p:nvSpPr>
        <p:spPr bwMode="auto">
          <a:xfrm>
            <a:off x="990600" y="5971621"/>
            <a:ext cx="9912349" cy="855133"/>
          </a:xfrm>
          <a:prstGeom prst="wedgeRoundRectCallout">
            <a:avLst>
              <a:gd name="adj1" fmla="val -54255"/>
              <a:gd name="adj2" fmla="val -53596"/>
              <a:gd name="adj3" fmla="val 16667"/>
            </a:avLst>
          </a:prstGeom>
          <a:solidFill>
            <a:srgbClr val="FADCE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1" latinLnBrk="1" hangingPunct="1">
              <a:lnSpc>
                <a:spcPct val="130000"/>
              </a:lnSpc>
              <a:defRPr/>
            </a:pPr>
            <a:r>
              <a:rPr lang="zh-CN" altLang="en-US" sz="3735" b="1" dirty="0">
                <a:latin typeface="+mj-lt"/>
                <a:ea typeface="+mn-ea"/>
              </a:rPr>
              <a:t>算式中</a:t>
            </a:r>
            <a:r>
              <a:rPr lang="en-US" altLang="zh-CN" sz="3735" b="1" dirty="0">
                <a:latin typeface="+mj-lt"/>
                <a:ea typeface="+mn-ea"/>
              </a:rPr>
              <a:t>4</a:t>
            </a:r>
            <a:r>
              <a:rPr lang="zh-CN" altLang="en-US" sz="3735" b="1" dirty="0">
                <a:latin typeface="+mj-lt"/>
                <a:ea typeface="+mn-ea"/>
              </a:rPr>
              <a:t>表示什么？</a:t>
            </a:r>
            <a:r>
              <a:rPr lang="en-US" altLang="zh-CN" sz="3735" b="1" dirty="0">
                <a:latin typeface="+mj-lt"/>
                <a:ea typeface="+mn-ea"/>
              </a:rPr>
              <a:t>1</a:t>
            </a:r>
            <a:r>
              <a:rPr lang="zh-CN" altLang="en-US" sz="3735" b="1" dirty="0">
                <a:latin typeface="+mj-lt"/>
                <a:ea typeface="+mn-ea"/>
              </a:rPr>
              <a:t>表示什么？</a:t>
            </a:r>
            <a:r>
              <a:rPr lang="en-US" altLang="zh-CN" sz="3735" b="1" dirty="0">
                <a:latin typeface="+mj-lt"/>
                <a:ea typeface="+mn-ea"/>
              </a:rPr>
              <a:t>3</a:t>
            </a:r>
            <a:r>
              <a:rPr lang="zh-CN" altLang="en-US" sz="3735" b="1" dirty="0">
                <a:latin typeface="+mj-lt"/>
                <a:ea typeface="+mn-ea"/>
              </a:rPr>
              <a:t>又表示什么？</a:t>
            </a:r>
            <a:endParaRPr lang="zh-CN" altLang="en-US" sz="3735" b="1" dirty="0">
              <a:latin typeface="+mj-lt"/>
              <a:ea typeface="+mn-ea"/>
            </a:endParaRPr>
          </a:p>
        </p:txBody>
      </p:sp>
      <p:sp>
        <p:nvSpPr>
          <p:cNvPr id="46" name="Rectangle 4"/>
          <p:cNvSpPr txBox="1">
            <a:spLocks noChangeArrowheads="1"/>
          </p:cNvSpPr>
          <p:nvPr/>
        </p:nvSpPr>
        <p:spPr bwMode="auto">
          <a:xfrm>
            <a:off x="6311900" y="5084232"/>
            <a:ext cx="5880100" cy="96943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4265">
                <a:latin typeface="+mj-lt"/>
              </a:rPr>
              <a:t>读作：</a:t>
            </a:r>
            <a:r>
              <a:rPr lang="en-US" altLang="zh-CN" sz="4265">
                <a:latin typeface="+mj-lt"/>
              </a:rPr>
              <a:t>4 </a:t>
            </a:r>
            <a:r>
              <a:rPr lang="zh-CN" altLang="en-US" sz="4265">
                <a:solidFill>
                  <a:srgbClr val="FF0000"/>
                </a:solidFill>
                <a:latin typeface="+mj-lt"/>
              </a:rPr>
              <a:t>减</a:t>
            </a:r>
            <a:r>
              <a:rPr lang="zh-CN" altLang="en-US" sz="4265">
                <a:latin typeface="+mj-lt"/>
              </a:rPr>
              <a:t> </a:t>
            </a:r>
            <a:r>
              <a:rPr lang="en-US" altLang="zh-CN" sz="4265">
                <a:latin typeface="+mj-lt"/>
              </a:rPr>
              <a:t>1 </a:t>
            </a:r>
            <a:r>
              <a:rPr lang="zh-CN" altLang="en-US" sz="4265">
                <a:latin typeface="+mj-lt"/>
              </a:rPr>
              <a:t>等于 </a:t>
            </a:r>
            <a:r>
              <a:rPr lang="en-US" altLang="zh-CN" sz="4265">
                <a:latin typeface="+mj-lt"/>
              </a:rPr>
              <a:t>3 </a:t>
            </a:r>
            <a:r>
              <a:rPr lang="zh-CN" altLang="en-US" sz="4265">
                <a:latin typeface="+mj-lt"/>
              </a:rPr>
              <a:t>。</a:t>
            </a:r>
            <a:endParaRPr lang="zh-CN" altLang="en-US" sz="4265">
              <a:latin typeface="+mj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DFFFF"/>
              </a:clrFrom>
              <a:clrTo>
                <a:srgbClr val="FD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179" y="1528771"/>
            <a:ext cx="5687659" cy="2817819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238999" y="1629835"/>
            <a:ext cx="3642784" cy="1026583"/>
            <a:chOff x="5270500" y="3284538"/>
            <a:chExt cx="2732088" cy="769937"/>
          </a:xfrm>
        </p:grpSpPr>
        <p:sp>
          <p:nvSpPr>
            <p:cNvPr id="2" name="Oval 15"/>
            <p:cNvSpPr>
              <a:spLocks noChangeArrowheads="1"/>
            </p:cNvSpPr>
            <p:nvPr/>
          </p:nvSpPr>
          <p:spPr bwMode="auto">
            <a:xfrm>
              <a:off x="5508625" y="3479800"/>
              <a:ext cx="377825" cy="379413"/>
            </a:xfrm>
            <a:prstGeom prst="ellipse">
              <a:avLst/>
            </a:prstGeom>
            <a:solidFill>
              <a:srgbClr val="F18F25"/>
            </a:solidFill>
            <a:ln>
              <a:noFill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zh-CN" altLang="en-US" sz="2400" b="0">
                <a:ea typeface="宋体" panose="02010600030101010101" pitchFamily="2" charset="-122"/>
              </a:endParaRPr>
            </a:p>
          </p:txBody>
        </p:sp>
        <p:sp>
          <p:nvSpPr>
            <p:cNvPr id="3" name="Oval 15"/>
            <p:cNvSpPr>
              <a:spLocks noChangeArrowheads="1"/>
            </p:cNvSpPr>
            <p:nvPr/>
          </p:nvSpPr>
          <p:spPr bwMode="auto">
            <a:xfrm>
              <a:off x="6118225" y="3479800"/>
              <a:ext cx="379413" cy="379413"/>
            </a:xfrm>
            <a:prstGeom prst="ellipse">
              <a:avLst/>
            </a:prstGeom>
            <a:solidFill>
              <a:srgbClr val="F18F25"/>
            </a:solidFill>
            <a:ln>
              <a:noFill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zh-CN" altLang="en-US" sz="2400" b="0">
                <a:ea typeface="宋体" panose="02010600030101010101" pitchFamily="2" charset="-122"/>
              </a:endParaRPr>
            </a:p>
          </p:txBody>
        </p:sp>
        <p:sp>
          <p:nvSpPr>
            <p:cNvPr id="4" name="Oval 15"/>
            <p:cNvSpPr>
              <a:spLocks noChangeArrowheads="1"/>
            </p:cNvSpPr>
            <p:nvPr/>
          </p:nvSpPr>
          <p:spPr bwMode="auto">
            <a:xfrm>
              <a:off x="6729413" y="3479800"/>
              <a:ext cx="377825" cy="379413"/>
            </a:xfrm>
            <a:prstGeom prst="ellipse">
              <a:avLst/>
            </a:prstGeom>
            <a:solidFill>
              <a:srgbClr val="F18F25"/>
            </a:solidFill>
            <a:ln>
              <a:noFill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zh-CN" altLang="en-US" sz="2400" b="0">
                <a:ea typeface="宋体" panose="02010600030101010101" pitchFamily="2" charset="-122"/>
              </a:endParaRPr>
            </a:p>
          </p:txBody>
        </p:sp>
        <p:sp>
          <p:nvSpPr>
            <p:cNvPr id="5" name="Oval 15"/>
            <p:cNvSpPr>
              <a:spLocks noChangeArrowheads="1"/>
            </p:cNvSpPr>
            <p:nvPr/>
          </p:nvSpPr>
          <p:spPr bwMode="auto">
            <a:xfrm>
              <a:off x="7339013" y="3479800"/>
              <a:ext cx="377825" cy="379413"/>
            </a:xfrm>
            <a:prstGeom prst="ellipse">
              <a:avLst/>
            </a:prstGeom>
            <a:solidFill>
              <a:srgbClr val="94D0D3"/>
            </a:solidFill>
            <a:ln>
              <a:noFill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zh-CN" altLang="en-US" sz="2400" b="0">
                <a:ea typeface="宋体" panose="02010600030101010101" pitchFamily="2" charset="-122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>
              <a:off x="5270500" y="3284538"/>
              <a:ext cx="2732088" cy="769937"/>
            </a:xfrm>
            <a:prstGeom prst="roundRect">
              <a:avLst/>
            </a:prstGeom>
            <a:no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7" name="椭圆 6"/>
            <p:cNvSpPr/>
            <p:nvPr/>
          </p:nvSpPr>
          <p:spPr>
            <a:xfrm>
              <a:off x="7262813" y="3411538"/>
              <a:ext cx="509587" cy="509587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2" grpId="0"/>
      <p:bldP spid="30" grpId="0"/>
      <p:bldP spid="30" grpId="1"/>
      <p:bldP spid="44" grpId="0" animBg="1"/>
      <p:bldP spid="44" grpId="1" animBg="1"/>
      <p:bldP spid="45" grpId="0" animBg="1"/>
      <p:bldP spid="45" grpId="1" animBg="1"/>
      <p:bldP spid="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098027" y="1621081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4338" name="图片 2"/>
          <p:cNvPicPr>
            <a:picLocks noChangeAspect="1" noChangeArrowheads="1"/>
          </p:cNvPicPr>
          <p:nvPr/>
        </p:nvPicPr>
        <p:blipFill>
          <a:blip r:embed="rId23" cstate="email"/>
          <a:stretch>
            <a:fillRect/>
          </a:stretch>
        </p:blipFill>
        <p:spPr bwMode="auto">
          <a:xfrm flipH="1">
            <a:off x="899584" y="1280003"/>
            <a:ext cx="1528233" cy="163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27"/>
          <p:cNvSpPr>
            <a:spLocks noChangeArrowheads="1"/>
          </p:cNvSpPr>
          <p:nvPr/>
        </p:nvSpPr>
        <p:spPr bwMode="auto">
          <a:xfrm>
            <a:off x="3028951" y="842433"/>
            <a:ext cx="6428316" cy="2284569"/>
          </a:xfrm>
          <a:prstGeom prst="wedgeRoundRectCallout">
            <a:avLst>
              <a:gd name="adj1" fmla="val -59572"/>
              <a:gd name="adj2" fmla="val -3147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 sz="4265">
                <a:latin typeface="+mj-lt"/>
                <a:ea typeface="+mn-ea"/>
                <a:sym typeface="+mn-ea"/>
              </a:rPr>
              <a:t>你能举出生活中的例子，说说 </a:t>
            </a:r>
            <a:r>
              <a:rPr lang="en-US" altLang="zh-CN" sz="4265">
                <a:solidFill>
                  <a:srgbClr val="FF0000"/>
                </a:solidFill>
                <a:latin typeface="+mj-lt"/>
                <a:ea typeface="+mn-ea"/>
                <a:sym typeface="+mn-ea"/>
              </a:rPr>
              <a:t>4</a:t>
            </a:r>
            <a:r>
              <a:rPr lang="zh-CN" altLang="en-US" sz="4265">
                <a:solidFill>
                  <a:srgbClr val="FF0000"/>
                </a:solidFill>
                <a:latin typeface="+mj-lt"/>
                <a:ea typeface="+mn-ea"/>
                <a:sym typeface="+mn-ea"/>
              </a:rPr>
              <a:t>－</a:t>
            </a:r>
            <a:r>
              <a:rPr lang="en-US" altLang="zh-CN" sz="4265">
                <a:solidFill>
                  <a:srgbClr val="FF0000"/>
                </a:solidFill>
                <a:latin typeface="+mj-lt"/>
                <a:ea typeface="+mn-ea"/>
                <a:sym typeface="+mn-ea"/>
              </a:rPr>
              <a:t>1</a:t>
            </a:r>
            <a:r>
              <a:rPr lang="zh-CN" altLang="en-US" sz="4265">
                <a:solidFill>
                  <a:srgbClr val="FF0000"/>
                </a:solidFill>
                <a:latin typeface="+mj-lt"/>
                <a:ea typeface="+mn-ea"/>
                <a:sym typeface="+mn-ea"/>
              </a:rPr>
              <a:t>＝</a:t>
            </a:r>
            <a:r>
              <a:rPr lang="en-US" altLang="zh-CN" sz="4265">
                <a:solidFill>
                  <a:srgbClr val="FF0000"/>
                </a:solidFill>
                <a:latin typeface="+mj-lt"/>
                <a:ea typeface="+mn-ea"/>
                <a:sym typeface="+mn-ea"/>
              </a:rPr>
              <a:t>3</a:t>
            </a:r>
            <a:r>
              <a:rPr lang="zh-CN" altLang="en-US" sz="4265">
                <a:latin typeface="+mj-lt"/>
                <a:ea typeface="+mn-ea"/>
                <a:sym typeface="+mn-ea"/>
              </a:rPr>
              <a:t>的意思吗？</a:t>
            </a:r>
            <a:endParaRPr lang="zh-CN" altLang="en-US" sz="4265">
              <a:latin typeface="+mj-lt"/>
              <a:ea typeface="+mn-ea"/>
              <a:sym typeface="+mn-ea"/>
            </a:endParaRPr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4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73451" y="2857500"/>
            <a:ext cx="235373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 noChangeArrowheads="1"/>
          </p:cNvPicPr>
          <p:nvPr/>
        </p:nvPicPr>
        <p:blipFill>
          <a:blip r:embed="rId25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 r="-17983"/>
          <a:stretch>
            <a:fillRect/>
          </a:stretch>
        </p:blipFill>
        <p:spPr bwMode="auto">
          <a:xfrm>
            <a:off x="2872317" y="3560233"/>
            <a:ext cx="2353733" cy="1145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 noChangeArrowheads="1"/>
          </p:cNvPicPr>
          <p:nvPr/>
        </p:nvPicPr>
        <p:blipFill>
          <a:blip r:embed="rId26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 l="-5818"/>
          <a:stretch>
            <a:fillRect/>
          </a:stretch>
        </p:blipFill>
        <p:spPr bwMode="auto">
          <a:xfrm>
            <a:off x="1833033" y="4417484"/>
            <a:ext cx="2353733" cy="1145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/>
          <p:cNvPicPr>
            <a:picLocks noChangeAspect="1" noChangeArrowheads="1"/>
          </p:cNvPicPr>
          <p:nvPr/>
        </p:nvPicPr>
        <p:blipFill>
          <a:blip r:embed="rId27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 r="-11471"/>
          <a:stretch>
            <a:fillRect/>
          </a:stretch>
        </p:blipFill>
        <p:spPr bwMode="auto">
          <a:xfrm>
            <a:off x="1263651" y="5162551"/>
            <a:ext cx="2355849" cy="1145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 noChangeArrowheads="1"/>
          </p:cNvPicPr>
          <p:nvPr/>
        </p:nvPicPr>
        <p:blipFill>
          <a:blip r:embed="rId2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495117" y="4607984"/>
            <a:ext cx="905933" cy="861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/>
          <p:cNvPicPr>
            <a:picLocks noChangeAspect="1" noChangeArrowheads="1"/>
          </p:cNvPicPr>
          <p:nvPr/>
        </p:nvPicPr>
        <p:blipFill>
          <a:blip r:embed="rId29" cstate="email"/>
          <a:srcRect/>
          <a:stretch>
            <a:fillRect/>
          </a:stretch>
        </p:blipFill>
        <p:spPr bwMode="auto">
          <a:xfrm rot="2020352">
            <a:off x="7939617" y="3945467"/>
            <a:ext cx="1043516" cy="840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 noChangeArrowheads="1"/>
          </p:cNvPicPr>
          <p:nvPr/>
        </p:nvPicPr>
        <p:blipFill>
          <a:blip r:embed="rId30" cstate="email"/>
          <a:srcRect/>
          <a:stretch>
            <a:fillRect/>
          </a:stretch>
        </p:blipFill>
        <p:spPr bwMode="auto">
          <a:xfrm>
            <a:off x="7063317" y="4178300"/>
            <a:ext cx="86148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 noChangeArrowheads="1"/>
          </p:cNvPicPr>
          <p:nvPr/>
        </p:nvPicPr>
        <p:blipFill>
          <a:blip r:embed="rId31" cstate="email"/>
          <a:srcRect/>
          <a:stretch>
            <a:fillRect/>
          </a:stretch>
        </p:blipFill>
        <p:spPr bwMode="auto">
          <a:xfrm>
            <a:off x="8005233" y="5223933"/>
            <a:ext cx="1121833" cy="421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2" cstate="email">
            <a:clrChange>
              <a:clrFrom>
                <a:srgbClr val="94AA9E"/>
              </a:clrFrom>
              <a:clrTo>
                <a:srgbClr val="94AA9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6528192">
            <a:off x="7486971" y="3172148"/>
            <a:ext cx="1947576" cy="2821908"/>
          </a:xfrm>
          <a:custGeom>
            <a:avLst/>
            <a:gdLst>
              <a:gd name="connsiteX0" fmla="*/ 1096629 w 1097432"/>
              <a:gd name="connsiteY0" fmla="*/ 1587769 h 1590105"/>
              <a:gd name="connsiteX1" fmla="*/ 1097432 w 1097432"/>
              <a:gd name="connsiteY1" fmla="*/ 1590105 h 1590105"/>
              <a:gd name="connsiteX2" fmla="*/ 1090071 w 1097432"/>
              <a:gd name="connsiteY2" fmla="*/ 1590105 h 1590105"/>
              <a:gd name="connsiteX3" fmla="*/ 126795 w 1097432"/>
              <a:gd name="connsiteY3" fmla="*/ 0 h 1590105"/>
              <a:gd name="connsiteX4" fmla="*/ 550973 w 1097432"/>
              <a:gd name="connsiteY4" fmla="*/ 0 h 1590105"/>
              <a:gd name="connsiteX5" fmla="*/ 761416 w 1097432"/>
              <a:gd name="connsiteY5" fmla="*/ 612353 h 1590105"/>
              <a:gd name="connsiteX6" fmla="*/ 509451 w 1097432"/>
              <a:gd name="connsiteY6" fmla="*/ 755515 h 1590105"/>
              <a:gd name="connsiteX7" fmla="*/ 437605 w 1097432"/>
              <a:gd name="connsiteY7" fmla="*/ 814298 h 1590105"/>
              <a:gd name="connsiteX8" fmla="*/ 489857 w 1097432"/>
              <a:gd name="connsiteY8" fmla="*/ 938395 h 1590105"/>
              <a:gd name="connsiteX9" fmla="*/ 254725 w 1097432"/>
              <a:gd name="connsiteY9" fmla="*/ 964520 h 1590105"/>
              <a:gd name="connsiteX10" fmla="*/ 323724 w 1097432"/>
              <a:gd name="connsiteY10" fmla="*/ 1590105 h 1590105"/>
              <a:gd name="connsiteX11" fmla="*/ 196039 w 1097432"/>
              <a:gd name="connsiteY11" fmla="*/ 1590105 h 1590105"/>
              <a:gd name="connsiteX12" fmla="*/ 0 w 1097432"/>
              <a:gd name="connsiteY12" fmla="*/ 180749 h 159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97432" h="1590105">
                <a:moveTo>
                  <a:pt x="1096629" y="1587769"/>
                </a:moveTo>
                <a:lnTo>
                  <a:pt x="1097432" y="1590105"/>
                </a:lnTo>
                <a:lnTo>
                  <a:pt x="1090071" y="1590105"/>
                </a:lnTo>
                <a:close/>
                <a:moveTo>
                  <a:pt x="126795" y="0"/>
                </a:moveTo>
                <a:lnTo>
                  <a:pt x="550973" y="0"/>
                </a:lnTo>
                <a:lnTo>
                  <a:pt x="761416" y="612353"/>
                </a:lnTo>
                <a:lnTo>
                  <a:pt x="509451" y="755515"/>
                </a:lnTo>
                <a:lnTo>
                  <a:pt x="437605" y="814298"/>
                </a:lnTo>
                <a:lnTo>
                  <a:pt x="489857" y="938395"/>
                </a:lnTo>
                <a:lnTo>
                  <a:pt x="254725" y="964520"/>
                </a:lnTo>
                <a:lnTo>
                  <a:pt x="323724" y="1590105"/>
                </a:lnTo>
                <a:lnTo>
                  <a:pt x="196039" y="1590105"/>
                </a:lnTo>
                <a:lnTo>
                  <a:pt x="0" y="180749"/>
                </a:lnTo>
                <a:close/>
              </a:path>
            </a:pathLst>
          </a:cu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541537" y="558577"/>
            <a:ext cx="6468863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r>
              <a:rPr lang="zh-CN" altLang="en-US" sz="4265">
                <a:ln>
                  <a:solidFill>
                    <a:srgbClr val="B05408"/>
                  </a:solidFill>
                </a:ln>
                <a:solidFill>
                  <a:srgbClr val="B05408"/>
                </a:solidFill>
                <a:latin typeface="Gulim" panose="020B0600000101010101" pitchFamily="34" charset="-127"/>
              </a:rPr>
              <a:t>四、巩固练习，实践应用</a:t>
            </a:r>
            <a:endParaRPr lang="zh-CN" altLang="en-US" sz="4265">
              <a:ln>
                <a:solidFill>
                  <a:srgbClr val="B05408"/>
                </a:solidFill>
              </a:ln>
              <a:solidFill>
                <a:srgbClr val="B05408"/>
              </a:solidFill>
              <a:latin typeface="Gulim" panose="020B0600000101010101" pitchFamily="34" charset="-127"/>
            </a:endParaRPr>
          </a:p>
        </p:txBody>
      </p:sp>
      <p:pic>
        <p:nvPicPr>
          <p:cNvPr id="15363" name="Picture 1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256455" y="2862023"/>
            <a:ext cx="4563807" cy="2220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Rectangle 4"/>
          <p:cNvSpPr txBox="1">
            <a:spLocks noChangeArrowheads="1"/>
          </p:cNvSpPr>
          <p:nvPr/>
        </p:nvSpPr>
        <p:spPr bwMode="auto">
          <a:xfrm>
            <a:off x="3156711" y="1500717"/>
            <a:ext cx="7780867" cy="95884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defRPr/>
            </a:pPr>
            <a:r>
              <a:rPr lang="en-US" altLang="zh-CN" sz="3735">
                <a:latin typeface="+mj-lt"/>
              </a:rPr>
              <a:t>1. </a:t>
            </a:r>
            <a:r>
              <a:rPr lang="zh-CN" altLang="en-US" sz="3735">
                <a:latin typeface="+mj-lt"/>
              </a:rPr>
              <a:t>看图说一说算式表示的意思。</a:t>
            </a:r>
            <a:endParaRPr lang="zh-CN" altLang="en-US" sz="3735">
              <a:latin typeface="+mj-lt"/>
            </a:endParaRPr>
          </a:p>
        </p:txBody>
      </p:sp>
      <p:sp>
        <p:nvSpPr>
          <p:cNvPr id="8" name="矩形 15"/>
          <p:cNvSpPr>
            <a:spLocks noChangeArrowheads="1"/>
          </p:cNvSpPr>
          <p:nvPr/>
        </p:nvSpPr>
        <p:spPr bwMode="auto">
          <a:xfrm>
            <a:off x="2012951" y="5422900"/>
            <a:ext cx="3052233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en-US" altLang="zh-CN" sz="4265">
                <a:solidFill>
                  <a:srgbClr val="181FB4"/>
                </a:solidFill>
                <a:latin typeface="+mj-lt"/>
                <a:ea typeface="宋体" panose="02010600030101010101" pitchFamily="2" charset="-122"/>
              </a:rPr>
              <a:t>5</a:t>
            </a:r>
            <a:r>
              <a:rPr lang="zh-CN" altLang="en-US" sz="4265">
                <a:solidFill>
                  <a:srgbClr val="181FB4"/>
                </a:solidFill>
                <a:latin typeface="+mj-lt"/>
              </a:rPr>
              <a:t>－</a:t>
            </a:r>
            <a:r>
              <a:rPr lang="en-US" altLang="zh-CN" sz="4265">
                <a:solidFill>
                  <a:srgbClr val="181FB4"/>
                </a:solidFill>
                <a:latin typeface="+mj-lt"/>
                <a:ea typeface="宋体" panose="02010600030101010101" pitchFamily="2" charset="-122"/>
              </a:rPr>
              <a:t>1</a:t>
            </a:r>
            <a:r>
              <a:rPr lang="zh-CN" altLang="en-US" sz="4265">
                <a:solidFill>
                  <a:srgbClr val="181FB4"/>
                </a:solidFill>
                <a:latin typeface="+mj-lt"/>
              </a:rPr>
              <a:t>＝</a:t>
            </a:r>
            <a:r>
              <a:rPr lang="en-US" altLang="zh-CN" sz="4265">
                <a:solidFill>
                  <a:srgbClr val="181FB4"/>
                </a:solidFill>
                <a:latin typeface="+mj-lt"/>
                <a:ea typeface="宋体" panose="02010600030101010101" pitchFamily="2" charset="-122"/>
              </a:rPr>
              <a:t>4</a:t>
            </a:r>
            <a:endParaRPr lang="en-US" altLang="zh-CN" sz="4265">
              <a:solidFill>
                <a:srgbClr val="181FB4"/>
              </a:solidFill>
              <a:latin typeface="+mj-lt"/>
              <a:ea typeface="宋体" panose="02010600030101010101" pitchFamily="2" charset="-122"/>
            </a:endParaRPr>
          </a:p>
        </p:txBody>
      </p:sp>
      <p:sp>
        <p:nvSpPr>
          <p:cNvPr id="9" name="矩形 15"/>
          <p:cNvSpPr>
            <a:spLocks noChangeArrowheads="1"/>
          </p:cNvSpPr>
          <p:nvPr/>
        </p:nvSpPr>
        <p:spPr bwMode="auto">
          <a:xfrm>
            <a:off x="7757584" y="5427133"/>
            <a:ext cx="3052233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en-US" altLang="zh-CN" sz="4265">
                <a:solidFill>
                  <a:srgbClr val="181FB4"/>
                </a:solidFill>
                <a:latin typeface="+mj-lt"/>
                <a:ea typeface="宋体" panose="02010600030101010101" pitchFamily="2" charset="-122"/>
              </a:rPr>
              <a:t>4</a:t>
            </a:r>
            <a:r>
              <a:rPr lang="zh-CN" altLang="en-US" sz="4265">
                <a:solidFill>
                  <a:srgbClr val="181FB4"/>
                </a:solidFill>
                <a:latin typeface="+mj-lt"/>
              </a:rPr>
              <a:t>－</a:t>
            </a:r>
            <a:r>
              <a:rPr lang="en-US" altLang="zh-CN" sz="4265">
                <a:solidFill>
                  <a:srgbClr val="181FB4"/>
                </a:solidFill>
                <a:latin typeface="+mj-lt"/>
                <a:ea typeface="宋体" panose="02010600030101010101" pitchFamily="2" charset="-122"/>
              </a:rPr>
              <a:t>2</a:t>
            </a:r>
            <a:r>
              <a:rPr lang="zh-CN" altLang="en-US" sz="4265">
                <a:solidFill>
                  <a:srgbClr val="181FB4"/>
                </a:solidFill>
                <a:latin typeface="+mj-lt"/>
              </a:rPr>
              <a:t>＝</a:t>
            </a:r>
            <a:r>
              <a:rPr lang="en-US" altLang="zh-CN" sz="4265">
                <a:solidFill>
                  <a:srgbClr val="181FB4"/>
                </a:solidFill>
                <a:latin typeface="+mj-lt"/>
                <a:ea typeface="宋体" panose="02010600030101010101" pitchFamily="2" charset="-122"/>
              </a:rPr>
              <a:t>2</a:t>
            </a:r>
            <a:endParaRPr lang="en-US" altLang="zh-CN" sz="4265">
              <a:solidFill>
                <a:srgbClr val="181FB4"/>
              </a:solidFill>
              <a:latin typeface="+mj-lt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55133" y="2381251"/>
            <a:ext cx="10634133" cy="3987800"/>
          </a:xfrm>
          <a:prstGeom prst="rect">
            <a:avLst/>
          </a:prstGeom>
          <a:noFill/>
          <a:ln w="1270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cxnSp>
        <p:nvCxnSpPr>
          <p:cNvPr id="11" name="直接连接符 10"/>
          <p:cNvCxnSpPr>
            <a:stCxn id="10" idx="0"/>
            <a:endCxn id="10" idx="2"/>
          </p:cNvCxnSpPr>
          <p:nvPr/>
        </p:nvCxnSpPr>
        <p:spPr>
          <a:xfrm flipH="1">
            <a:off x="6172200" y="2381251"/>
            <a:ext cx="0" cy="3987800"/>
          </a:xfrm>
          <a:prstGeom prst="line">
            <a:avLst/>
          </a:prstGeom>
          <a:ln w="1270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2175" y="1551173"/>
            <a:ext cx="2201081" cy="63928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04405" y="2632685"/>
            <a:ext cx="4351473" cy="270264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55133" y="2381251"/>
            <a:ext cx="10634133" cy="3987800"/>
          </a:xfrm>
          <a:prstGeom prst="rect">
            <a:avLst/>
          </a:prstGeom>
          <a:noFill/>
          <a:ln w="1270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541537" y="558577"/>
            <a:ext cx="6468863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r>
              <a:rPr lang="zh-CN" altLang="en-US" sz="4265">
                <a:ln>
                  <a:solidFill>
                    <a:srgbClr val="B05408"/>
                  </a:solidFill>
                </a:ln>
                <a:solidFill>
                  <a:srgbClr val="B05408"/>
                </a:solidFill>
                <a:latin typeface="Gulim" panose="020B0600000101010101" pitchFamily="34" charset="-127"/>
              </a:rPr>
              <a:t>四、巩固练习，实践应用</a:t>
            </a:r>
            <a:endParaRPr lang="zh-CN" altLang="en-US" sz="4265">
              <a:ln>
                <a:solidFill>
                  <a:srgbClr val="B05408"/>
                </a:solidFill>
              </a:ln>
              <a:solidFill>
                <a:srgbClr val="B05408"/>
              </a:solidFill>
              <a:latin typeface="Gulim" panose="020B0600000101010101" pitchFamily="34" charset="-127"/>
            </a:endParaRPr>
          </a:p>
        </p:txBody>
      </p:sp>
      <p:sp>
        <p:nvSpPr>
          <p:cNvPr id="16389" name="Rectangle 4"/>
          <p:cNvSpPr txBox="1">
            <a:spLocks noChangeArrowheads="1"/>
          </p:cNvSpPr>
          <p:nvPr/>
        </p:nvSpPr>
        <p:spPr bwMode="auto">
          <a:xfrm>
            <a:off x="3065724" y="1500717"/>
            <a:ext cx="7780867" cy="95884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defRPr/>
            </a:pPr>
            <a:r>
              <a:rPr lang="en-US" altLang="zh-CN" sz="3735">
                <a:latin typeface="+mj-lt"/>
              </a:rPr>
              <a:t>1. </a:t>
            </a:r>
            <a:r>
              <a:rPr lang="zh-CN" altLang="en-US" sz="3735">
                <a:latin typeface="+mj-lt"/>
              </a:rPr>
              <a:t>看图说一说算式表示的意思。</a:t>
            </a:r>
            <a:endParaRPr lang="zh-CN" altLang="en-US" sz="3735">
              <a:latin typeface="+mj-lt"/>
            </a:endParaRPr>
          </a:p>
        </p:txBody>
      </p:sp>
      <p:sp>
        <p:nvSpPr>
          <p:cNvPr id="9" name="矩形 15"/>
          <p:cNvSpPr>
            <a:spLocks noChangeArrowheads="1"/>
          </p:cNvSpPr>
          <p:nvPr/>
        </p:nvSpPr>
        <p:spPr bwMode="auto">
          <a:xfrm>
            <a:off x="4717315" y="5593705"/>
            <a:ext cx="3052233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en-US" altLang="zh-CN" sz="4265">
                <a:solidFill>
                  <a:srgbClr val="181FB4"/>
                </a:solidFill>
                <a:latin typeface="+mj-lt"/>
                <a:ea typeface="宋体" panose="02010600030101010101" pitchFamily="2" charset="-122"/>
              </a:rPr>
              <a:t>3</a:t>
            </a:r>
            <a:r>
              <a:rPr lang="zh-CN" altLang="en-US" sz="4265">
                <a:solidFill>
                  <a:srgbClr val="181FB4"/>
                </a:solidFill>
                <a:latin typeface="+mj-lt"/>
              </a:rPr>
              <a:t>－</a:t>
            </a:r>
            <a:r>
              <a:rPr lang="en-US" altLang="zh-CN" sz="4265">
                <a:solidFill>
                  <a:srgbClr val="181FB4"/>
                </a:solidFill>
                <a:latin typeface="+mj-lt"/>
                <a:ea typeface="宋体" panose="02010600030101010101" pitchFamily="2" charset="-122"/>
              </a:rPr>
              <a:t>2</a:t>
            </a:r>
            <a:r>
              <a:rPr lang="zh-CN" altLang="en-US" sz="4265">
                <a:solidFill>
                  <a:srgbClr val="181FB4"/>
                </a:solidFill>
                <a:latin typeface="+mj-lt"/>
              </a:rPr>
              <a:t>＝</a:t>
            </a:r>
            <a:r>
              <a:rPr lang="en-US" altLang="zh-CN" sz="4265">
                <a:solidFill>
                  <a:srgbClr val="181FB4"/>
                </a:solidFill>
                <a:latin typeface="+mj-lt"/>
                <a:ea typeface="宋体" panose="02010600030101010101" pitchFamily="2" charset="-122"/>
              </a:rPr>
              <a:t>1</a:t>
            </a:r>
            <a:endParaRPr lang="en-US" altLang="zh-CN" sz="4265">
              <a:solidFill>
                <a:srgbClr val="181FB4"/>
              </a:solidFill>
              <a:latin typeface="+mj-lt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121673" y="2811100"/>
            <a:ext cx="10076033" cy="2054667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2175" y="1551173"/>
            <a:ext cx="2201081" cy="63928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867833" y="594784"/>
            <a:ext cx="1092200" cy="901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3735" b="1">
                <a:latin typeface="+mj-lt"/>
                <a:ea typeface="黑体" panose="02010609060101010101" pitchFamily="49" charset="-122"/>
                <a:sym typeface="+mn-ea"/>
              </a:rPr>
              <a:t>2. </a:t>
            </a:r>
            <a:endParaRPr lang="zh-CN" altLang="en-US" sz="3735" b="1">
              <a:latin typeface="+mj-lt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17412" name="组合 8"/>
          <p:cNvGrpSpPr/>
          <p:nvPr/>
        </p:nvGrpSpPr>
        <p:grpSpPr>
          <a:xfrm>
            <a:off x="1703917" y="4563533"/>
            <a:ext cx="4021667" cy="806451"/>
            <a:chOff x="779463" y="3568699"/>
            <a:chExt cx="3014662" cy="605084"/>
          </a:xfrm>
        </p:grpSpPr>
        <p:sp>
          <p:nvSpPr>
            <p:cNvPr id="5" name="矩形 15"/>
            <p:cNvSpPr>
              <a:spLocks noChangeArrowheads="1"/>
            </p:cNvSpPr>
            <p:nvPr/>
          </p:nvSpPr>
          <p:spPr bwMode="auto">
            <a:xfrm>
              <a:off x="779463" y="3568699"/>
              <a:ext cx="3014662" cy="56125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4265" b="1">
                  <a:latin typeface="+mj-lt"/>
                </a:rPr>
                <a:t>2</a:t>
              </a:r>
              <a:r>
                <a:rPr lang="zh-CN" altLang="en-US" sz="4265" b="1">
                  <a:latin typeface="+mj-lt"/>
                  <a:ea typeface="黑体" panose="02010609060101010101" pitchFamily="49" charset="-122"/>
                </a:rPr>
                <a:t>－</a:t>
              </a:r>
              <a:r>
                <a:rPr lang="en-US" altLang="zh-CN" sz="4265" b="1">
                  <a:latin typeface="+mj-lt"/>
                </a:rPr>
                <a:t>       </a:t>
              </a:r>
              <a:r>
                <a:rPr lang="zh-CN" altLang="en-US" sz="4265" b="1">
                  <a:latin typeface="+mj-lt"/>
                  <a:ea typeface="黑体" panose="02010609060101010101" pitchFamily="49" charset="-122"/>
                </a:rPr>
                <a:t>＝</a:t>
              </a:r>
              <a:endParaRPr lang="en-US" altLang="zh-CN" sz="4265" b="1">
                <a:latin typeface="+mj-lt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2686633" y="3570288"/>
              <a:ext cx="602932" cy="603495"/>
            </a:xfrm>
            <a:prstGeom prst="rect">
              <a:avLst/>
            </a:prstGeom>
            <a:solidFill>
              <a:srgbClr val="FFFFD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4265" b="1">
                <a:latin typeface="+mj-lt"/>
              </a:endParaRPr>
            </a:p>
          </p:txBody>
        </p:sp>
        <p:sp>
          <p:nvSpPr>
            <p:cNvPr id="7" name="矩形 6"/>
            <p:cNvSpPr/>
            <p:nvPr/>
          </p:nvSpPr>
          <p:spPr bwMode="auto">
            <a:xfrm>
              <a:off x="1553755" y="3568699"/>
              <a:ext cx="604519" cy="603495"/>
            </a:xfrm>
            <a:prstGeom prst="rect">
              <a:avLst/>
            </a:prstGeom>
            <a:solidFill>
              <a:srgbClr val="FFFFD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4265" b="1">
                <a:latin typeface="+mj-lt"/>
              </a:endParaRPr>
            </a:p>
          </p:txBody>
        </p:sp>
      </p:grpSp>
      <p:sp>
        <p:nvSpPr>
          <p:cNvPr id="8" name="Rectangle 25"/>
          <p:cNvSpPr>
            <a:spLocks noChangeArrowheads="1"/>
          </p:cNvSpPr>
          <p:nvPr/>
        </p:nvSpPr>
        <p:spPr bwMode="auto">
          <a:xfrm>
            <a:off x="2567517" y="4557184"/>
            <a:ext cx="1143000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265" b="1">
                <a:solidFill>
                  <a:srgbClr val="FF0000"/>
                </a:solidFill>
                <a:latin typeface="+mj-lt"/>
              </a:rPr>
              <a:t>1</a:t>
            </a:r>
            <a:endParaRPr lang="zh-CN" altLang="en-US" sz="4265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4070351" y="4576233"/>
            <a:ext cx="1143000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265" b="1">
                <a:solidFill>
                  <a:srgbClr val="FF0000"/>
                </a:solidFill>
                <a:latin typeface="+mj-lt"/>
              </a:rPr>
              <a:t>1</a:t>
            </a:r>
            <a:endParaRPr lang="zh-CN" altLang="en-US" sz="4265" b="1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17415" name="组合 8"/>
          <p:cNvGrpSpPr/>
          <p:nvPr/>
        </p:nvGrpSpPr>
        <p:grpSpPr>
          <a:xfrm>
            <a:off x="7253817" y="4500033"/>
            <a:ext cx="4019549" cy="821267"/>
            <a:chOff x="779463" y="3568699"/>
            <a:chExt cx="3014662" cy="615324"/>
          </a:xfrm>
        </p:grpSpPr>
        <p:sp>
          <p:nvSpPr>
            <p:cNvPr id="11" name="矩形 15"/>
            <p:cNvSpPr>
              <a:spLocks noChangeArrowheads="1"/>
            </p:cNvSpPr>
            <p:nvPr/>
          </p:nvSpPr>
          <p:spPr bwMode="auto">
            <a:xfrm>
              <a:off x="779463" y="3568699"/>
              <a:ext cx="3014662" cy="56045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4265" b="1">
                  <a:latin typeface="+mj-lt"/>
                </a:rPr>
                <a:t>5</a:t>
              </a:r>
              <a:r>
                <a:rPr lang="zh-CN" altLang="en-US" sz="4265" b="1">
                  <a:latin typeface="+mj-lt"/>
                  <a:ea typeface="黑体" panose="02010609060101010101" pitchFamily="49" charset="-122"/>
                </a:rPr>
                <a:t>－</a:t>
              </a:r>
              <a:r>
                <a:rPr lang="en-US" altLang="zh-CN" sz="4265" b="1">
                  <a:latin typeface="+mj-lt"/>
                </a:rPr>
                <a:t>       </a:t>
              </a:r>
              <a:r>
                <a:rPr lang="zh-CN" altLang="en-US" sz="4265" b="1">
                  <a:latin typeface="+mj-lt"/>
                  <a:ea typeface="黑体" panose="02010609060101010101" pitchFamily="49" charset="-122"/>
                </a:rPr>
                <a:t>＝</a:t>
              </a:r>
              <a:endParaRPr lang="en-US" altLang="zh-CN" sz="4265" b="1">
                <a:latin typeface="+mj-lt"/>
              </a:endParaRPr>
            </a:p>
          </p:txBody>
        </p:sp>
        <p:sp>
          <p:nvSpPr>
            <p:cNvPr id="12" name="矩形 11"/>
            <p:cNvSpPr/>
            <p:nvPr/>
          </p:nvSpPr>
          <p:spPr bwMode="auto">
            <a:xfrm>
              <a:off x="2659063" y="3581386"/>
              <a:ext cx="603250" cy="602637"/>
            </a:xfrm>
            <a:prstGeom prst="rect">
              <a:avLst/>
            </a:prstGeom>
            <a:solidFill>
              <a:srgbClr val="FFFFD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4265" b="1">
                <a:latin typeface="+mj-lt"/>
              </a:endParaRPr>
            </a:p>
          </p:txBody>
        </p:sp>
        <p:sp>
          <p:nvSpPr>
            <p:cNvPr id="13" name="矩形 12"/>
            <p:cNvSpPr/>
            <p:nvPr/>
          </p:nvSpPr>
          <p:spPr bwMode="auto">
            <a:xfrm>
              <a:off x="1568450" y="3581386"/>
              <a:ext cx="603250" cy="602637"/>
            </a:xfrm>
            <a:prstGeom prst="rect">
              <a:avLst/>
            </a:prstGeom>
            <a:solidFill>
              <a:srgbClr val="FFFFD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4265" b="1">
                <a:latin typeface="+mj-lt"/>
              </a:endParaRPr>
            </a:p>
          </p:txBody>
        </p:sp>
      </p:grpSp>
      <p:sp>
        <p:nvSpPr>
          <p:cNvPr id="14" name="Rectangle 25"/>
          <p:cNvSpPr>
            <a:spLocks noChangeArrowheads="1"/>
          </p:cNvSpPr>
          <p:nvPr/>
        </p:nvSpPr>
        <p:spPr bwMode="auto">
          <a:xfrm>
            <a:off x="7926917" y="4516967"/>
            <a:ext cx="1143000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265" b="1">
                <a:solidFill>
                  <a:srgbClr val="FF0000"/>
                </a:solidFill>
                <a:latin typeface="+mj-lt"/>
              </a:rPr>
              <a:t>  4</a:t>
            </a:r>
            <a:endParaRPr lang="zh-CN" altLang="en-US" sz="4265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5" name="Rectangle 25"/>
          <p:cNvSpPr>
            <a:spLocks noChangeArrowheads="1"/>
          </p:cNvSpPr>
          <p:nvPr/>
        </p:nvSpPr>
        <p:spPr bwMode="auto">
          <a:xfrm>
            <a:off x="9624484" y="4500033"/>
            <a:ext cx="1143000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265" b="1">
                <a:solidFill>
                  <a:srgbClr val="FF0000"/>
                </a:solidFill>
                <a:latin typeface="+mj-lt"/>
              </a:rPr>
              <a:t>1</a:t>
            </a:r>
            <a:endParaRPr lang="zh-CN" altLang="en-US" sz="4265" b="1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15985" y="1693307"/>
            <a:ext cx="9160031" cy="205201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778933" y="436033"/>
            <a:ext cx="1140884" cy="901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3735" b="1">
                <a:latin typeface="+mj-lt"/>
                <a:ea typeface="黑体" panose="02010609060101010101" pitchFamily="49" charset="-122"/>
                <a:sym typeface="+mn-ea"/>
              </a:rPr>
              <a:t>3.</a:t>
            </a:r>
            <a:endParaRPr lang="zh-CN" altLang="en-US" sz="3735" b="1">
              <a:latin typeface="+mj-lt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18437" name="组合 8"/>
          <p:cNvGrpSpPr/>
          <p:nvPr/>
        </p:nvGrpSpPr>
        <p:grpSpPr>
          <a:xfrm>
            <a:off x="1784351" y="3056467"/>
            <a:ext cx="4019549" cy="821267"/>
            <a:chOff x="712788" y="3568698"/>
            <a:chExt cx="3014662" cy="615324"/>
          </a:xfrm>
        </p:grpSpPr>
        <p:sp>
          <p:nvSpPr>
            <p:cNvPr id="6" name="矩形 15"/>
            <p:cNvSpPr>
              <a:spLocks noChangeArrowheads="1"/>
            </p:cNvSpPr>
            <p:nvPr/>
          </p:nvSpPr>
          <p:spPr bwMode="auto">
            <a:xfrm>
              <a:off x="712788" y="3568698"/>
              <a:ext cx="3014662" cy="56045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4265" b="1">
                  <a:latin typeface="+mj-lt"/>
                </a:rPr>
                <a:t>3 </a:t>
              </a:r>
              <a:r>
                <a:rPr lang="zh-CN" altLang="en-US" sz="4265" b="1">
                  <a:latin typeface="+mj-lt"/>
                </a:rPr>
                <a:t>＋</a:t>
              </a:r>
              <a:r>
                <a:rPr lang="en-US" altLang="zh-CN" sz="4265" b="1">
                  <a:latin typeface="+mj-lt"/>
                </a:rPr>
                <a:t>        </a:t>
              </a:r>
              <a:r>
                <a:rPr lang="zh-CN" altLang="en-US" sz="4265" b="1">
                  <a:latin typeface="+mj-lt"/>
                  <a:ea typeface="黑体" panose="02010609060101010101" pitchFamily="49" charset="-122"/>
                </a:rPr>
                <a:t>＝</a:t>
              </a:r>
              <a:endParaRPr lang="en-US" altLang="zh-CN" sz="4265" b="1">
                <a:latin typeface="+mj-lt"/>
              </a:endParaRPr>
            </a:p>
          </p:txBody>
        </p:sp>
        <p:sp>
          <p:nvSpPr>
            <p:cNvPr id="7" name="矩形 6"/>
            <p:cNvSpPr/>
            <p:nvPr/>
          </p:nvSpPr>
          <p:spPr bwMode="auto">
            <a:xfrm>
              <a:off x="2835275" y="3581385"/>
              <a:ext cx="603250" cy="602637"/>
            </a:xfrm>
            <a:prstGeom prst="rect">
              <a:avLst/>
            </a:prstGeom>
            <a:solidFill>
              <a:srgbClr val="FFFFD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4265" b="1">
                <a:latin typeface="+mj-lt"/>
              </a:endParaRPr>
            </a:p>
          </p:txBody>
        </p:sp>
        <p:sp>
          <p:nvSpPr>
            <p:cNvPr id="8" name="矩形 7"/>
            <p:cNvSpPr/>
            <p:nvPr/>
          </p:nvSpPr>
          <p:spPr bwMode="auto">
            <a:xfrm>
              <a:off x="1592263" y="3581385"/>
              <a:ext cx="603250" cy="602637"/>
            </a:xfrm>
            <a:prstGeom prst="rect">
              <a:avLst/>
            </a:prstGeom>
            <a:solidFill>
              <a:srgbClr val="FFFFD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4265" b="1">
                <a:latin typeface="+mj-lt"/>
              </a:endParaRPr>
            </a:p>
          </p:txBody>
        </p:sp>
      </p:grp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2817284" y="3056467"/>
            <a:ext cx="1143000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265" b="1">
                <a:solidFill>
                  <a:srgbClr val="FF0000"/>
                </a:solidFill>
                <a:latin typeface="+mj-lt"/>
              </a:rPr>
              <a:t>1 </a:t>
            </a:r>
            <a:endParaRPr lang="zh-CN" altLang="en-US" sz="4265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Rectangle 25"/>
          <p:cNvSpPr>
            <a:spLocks noChangeArrowheads="1"/>
          </p:cNvSpPr>
          <p:nvPr/>
        </p:nvSpPr>
        <p:spPr bwMode="auto">
          <a:xfrm>
            <a:off x="4430184" y="3064933"/>
            <a:ext cx="1143000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265" b="1">
                <a:solidFill>
                  <a:srgbClr val="FF0000"/>
                </a:solidFill>
                <a:latin typeface="+mj-lt"/>
              </a:rPr>
              <a:t>4</a:t>
            </a:r>
            <a:endParaRPr lang="zh-CN" altLang="en-US" sz="4265" b="1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18440" name="组合 8"/>
          <p:cNvGrpSpPr/>
          <p:nvPr/>
        </p:nvGrpSpPr>
        <p:grpSpPr>
          <a:xfrm>
            <a:off x="6615721" y="3014133"/>
            <a:ext cx="4019549" cy="821267"/>
            <a:chOff x="712788" y="3568698"/>
            <a:chExt cx="3014662" cy="616171"/>
          </a:xfrm>
        </p:grpSpPr>
        <p:sp>
          <p:nvSpPr>
            <p:cNvPr id="12" name="矩形 15"/>
            <p:cNvSpPr>
              <a:spLocks noChangeArrowheads="1"/>
            </p:cNvSpPr>
            <p:nvPr/>
          </p:nvSpPr>
          <p:spPr bwMode="auto">
            <a:xfrm>
              <a:off x="712788" y="3568698"/>
              <a:ext cx="3014662" cy="56122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4265" b="1">
                  <a:latin typeface="+mj-lt"/>
                </a:rPr>
                <a:t>1 </a:t>
              </a:r>
              <a:r>
                <a:rPr lang="zh-CN" altLang="en-US" sz="4265" b="1">
                  <a:latin typeface="+mj-lt"/>
                </a:rPr>
                <a:t>＋  </a:t>
              </a:r>
              <a:r>
                <a:rPr lang="en-US" altLang="zh-CN" sz="4265" b="1">
                  <a:latin typeface="+mj-lt"/>
                </a:rPr>
                <a:t>      </a:t>
              </a:r>
              <a:r>
                <a:rPr lang="zh-CN" altLang="en-US" sz="4265" b="1">
                  <a:latin typeface="+mj-lt"/>
                  <a:ea typeface="黑体" panose="02010609060101010101" pitchFamily="49" charset="-122"/>
                </a:rPr>
                <a:t>＝</a:t>
              </a:r>
              <a:endParaRPr lang="en-US" altLang="zh-CN" sz="4265" b="1">
                <a:latin typeface="+mj-lt"/>
              </a:endParaRPr>
            </a:p>
          </p:txBody>
        </p:sp>
        <p:sp>
          <p:nvSpPr>
            <p:cNvPr id="13" name="矩形 12"/>
            <p:cNvSpPr/>
            <p:nvPr/>
          </p:nvSpPr>
          <p:spPr bwMode="auto">
            <a:xfrm>
              <a:off x="2798763" y="3581403"/>
              <a:ext cx="603250" cy="603466"/>
            </a:xfrm>
            <a:prstGeom prst="rect">
              <a:avLst/>
            </a:prstGeom>
            <a:solidFill>
              <a:srgbClr val="FFFFD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4265" b="1">
                <a:latin typeface="+mj-lt"/>
              </a:endParaRPr>
            </a:p>
          </p:txBody>
        </p:sp>
        <p:sp>
          <p:nvSpPr>
            <p:cNvPr id="14" name="矩形 13"/>
            <p:cNvSpPr/>
            <p:nvPr/>
          </p:nvSpPr>
          <p:spPr bwMode="auto">
            <a:xfrm>
              <a:off x="1641475" y="3581403"/>
              <a:ext cx="603250" cy="603466"/>
            </a:xfrm>
            <a:prstGeom prst="rect">
              <a:avLst/>
            </a:prstGeom>
            <a:solidFill>
              <a:srgbClr val="FFFFD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4265" b="1">
                <a:latin typeface="+mj-lt"/>
              </a:endParaRPr>
            </a:p>
          </p:txBody>
        </p:sp>
      </p:grpSp>
      <p:sp>
        <p:nvSpPr>
          <p:cNvPr id="15" name="Rectangle 25"/>
          <p:cNvSpPr>
            <a:spLocks noChangeArrowheads="1"/>
          </p:cNvSpPr>
          <p:nvPr/>
        </p:nvSpPr>
        <p:spPr bwMode="auto">
          <a:xfrm>
            <a:off x="7682521" y="3043767"/>
            <a:ext cx="1143000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265" b="1">
                <a:solidFill>
                  <a:srgbClr val="FF0000"/>
                </a:solidFill>
                <a:latin typeface="+mj-lt"/>
              </a:rPr>
              <a:t>3</a:t>
            </a:r>
            <a:endParaRPr lang="zh-CN" altLang="en-US" sz="4265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6" name="Rectangle 25"/>
          <p:cNvSpPr>
            <a:spLocks noChangeArrowheads="1"/>
          </p:cNvSpPr>
          <p:nvPr/>
        </p:nvSpPr>
        <p:spPr bwMode="auto">
          <a:xfrm>
            <a:off x="9208637" y="3014133"/>
            <a:ext cx="1143000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265" b="1">
                <a:solidFill>
                  <a:srgbClr val="FF0000"/>
                </a:solidFill>
                <a:latin typeface="+mj-lt"/>
              </a:rPr>
              <a:t>4</a:t>
            </a:r>
            <a:endParaRPr lang="zh-CN" altLang="en-US" sz="4265" b="1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18446" name="组合 8"/>
          <p:cNvGrpSpPr/>
          <p:nvPr/>
        </p:nvGrpSpPr>
        <p:grpSpPr>
          <a:xfrm>
            <a:off x="1782233" y="5657851"/>
            <a:ext cx="4021667" cy="817033"/>
            <a:chOff x="779463" y="3559462"/>
            <a:chExt cx="3014662" cy="612369"/>
          </a:xfrm>
        </p:grpSpPr>
        <p:sp>
          <p:nvSpPr>
            <p:cNvPr id="33" name="矩形 15"/>
            <p:cNvSpPr>
              <a:spLocks noChangeArrowheads="1"/>
            </p:cNvSpPr>
            <p:nvPr/>
          </p:nvSpPr>
          <p:spPr bwMode="auto">
            <a:xfrm>
              <a:off x="779463" y="3568981"/>
              <a:ext cx="3014662" cy="56065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4265" b="1">
                  <a:latin typeface="+mj-lt"/>
                </a:rPr>
                <a:t>4 </a:t>
              </a:r>
              <a:r>
                <a:rPr lang="zh-CN" altLang="en-US" sz="4265" b="1">
                  <a:latin typeface="+mj-lt"/>
                  <a:ea typeface="黑体" panose="02010609060101010101" pitchFamily="49" charset="-122"/>
                </a:rPr>
                <a:t>－</a:t>
              </a:r>
              <a:r>
                <a:rPr lang="en-US" altLang="zh-CN" sz="4265" b="1">
                  <a:latin typeface="+mj-lt"/>
                </a:rPr>
                <a:t>        </a:t>
              </a:r>
              <a:r>
                <a:rPr lang="zh-CN" altLang="en-US" sz="4265" b="1">
                  <a:latin typeface="+mj-lt"/>
                  <a:ea typeface="黑体" panose="02010609060101010101" pitchFamily="49" charset="-122"/>
                </a:rPr>
                <a:t>＝</a:t>
              </a:r>
              <a:endParaRPr lang="en-US" altLang="zh-CN" sz="4265" b="1">
                <a:latin typeface="+mj-lt"/>
              </a:endParaRPr>
            </a:p>
          </p:txBody>
        </p:sp>
        <p:sp>
          <p:nvSpPr>
            <p:cNvPr id="34" name="矩形 33"/>
            <p:cNvSpPr/>
            <p:nvPr/>
          </p:nvSpPr>
          <p:spPr bwMode="auto">
            <a:xfrm>
              <a:off x="2902420" y="3568981"/>
              <a:ext cx="602932" cy="602850"/>
            </a:xfrm>
            <a:prstGeom prst="rect">
              <a:avLst/>
            </a:prstGeom>
            <a:solidFill>
              <a:srgbClr val="FFFFD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4265" b="1">
                <a:latin typeface="+mj-lt"/>
              </a:endParaRPr>
            </a:p>
          </p:txBody>
        </p:sp>
        <p:sp>
          <p:nvSpPr>
            <p:cNvPr id="35" name="矩形 34"/>
            <p:cNvSpPr/>
            <p:nvPr/>
          </p:nvSpPr>
          <p:spPr bwMode="auto">
            <a:xfrm>
              <a:off x="1658475" y="3559462"/>
              <a:ext cx="604520" cy="602850"/>
            </a:xfrm>
            <a:prstGeom prst="rect">
              <a:avLst/>
            </a:prstGeom>
            <a:solidFill>
              <a:srgbClr val="FFFFD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4265" b="1">
                <a:latin typeface="+mj-lt"/>
              </a:endParaRPr>
            </a:p>
          </p:txBody>
        </p:sp>
      </p:grpSp>
      <p:grpSp>
        <p:nvGrpSpPr>
          <p:cNvPr id="18447" name="组合 8"/>
          <p:cNvGrpSpPr/>
          <p:nvPr/>
        </p:nvGrpSpPr>
        <p:grpSpPr>
          <a:xfrm>
            <a:off x="6645355" y="5588000"/>
            <a:ext cx="4021667" cy="817033"/>
            <a:chOff x="779463" y="3559462"/>
            <a:chExt cx="3014662" cy="612369"/>
          </a:xfrm>
        </p:grpSpPr>
        <p:sp>
          <p:nvSpPr>
            <p:cNvPr id="37" name="矩形 15"/>
            <p:cNvSpPr>
              <a:spLocks noChangeArrowheads="1"/>
            </p:cNvSpPr>
            <p:nvPr/>
          </p:nvSpPr>
          <p:spPr bwMode="auto">
            <a:xfrm>
              <a:off x="779463" y="3568981"/>
              <a:ext cx="3014662" cy="56065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4265" b="1">
                  <a:latin typeface="+mj-lt"/>
                </a:rPr>
                <a:t>4 </a:t>
              </a:r>
              <a:r>
                <a:rPr lang="zh-CN" altLang="en-US" sz="4265" b="1">
                  <a:latin typeface="+mj-lt"/>
                  <a:ea typeface="黑体" panose="02010609060101010101" pitchFamily="49" charset="-122"/>
                </a:rPr>
                <a:t>－</a:t>
              </a:r>
              <a:r>
                <a:rPr lang="en-US" altLang="zh-CN" sz="4265" b="1">
                  <a:latin typeface="+mj-lt"/>
                </a:rPr>
                <a:t>        </a:t>
              </a:r>
              <a:r>
                <a:rPr lang="zh-CN" altLang="en-US" sz="4265" b="1">
                  <a:latin typeface="+mj-lt"/>
                  <a:ea typeface="黑体" panose="02010609060101010101" pitchFamily="49" charset="-122"/>
                </a:rPr>
                <a:t>＝</a:t>
              </a:r>
              <a:endParaRPr lang="en-US" altLang="zh-CN" sz="4265" b="1">
                <a:latin typeface="+mj-lt"/>
              </a:endParaRPr>
            </a:p>
          </p:txBody>
        </p:sp>
        <p:sp>
          <p:nvSpPr>
            <p:cNvPr id="38" name="矩形 37"/>
            <p:cNvSpPr/>
            <p:nvPr/>
          </p:nvSpPr>
          <p:spPr bwMode="auto">
            <a:xfrm>
              <a:off x="2902420" y="3568981"/>
              <a:ext cx="602932" cy="602850"/>
            </a:xfrm>
            <a:prstGeom prst="rect">
              <a:avLst/>
            </a:prstGeom>
            <a:solidFill>
              <a:srgbClr val="FFFFD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4265" b="1">
                <a:latin typeface="+mj-lt"/>
              </a:endParaRPr>
            </a:p>
          </p:txBody>
        </p:sp>
        <p:sp>
          <p:nvSpPr>
            <p:cNvPr id="39" name="矩形 38"/>
            <p:cNvSpPr/>
            <p:nvPr/>
          </p:nvSpPr>
          <p:spPr bwMode="auto">
            <a:xfrm>
              <a:off x="1658475" y="3559462"/>
              <a:ext cx="604519" cy="602850"/>
            </a:xfrm>
            <a:prstGeom prst="rect">
              <a:avLst/>
            </a:prstGeom>
            <a:solidFill>
              <a:srgbClr val="FFFFD5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4265" b="1">
                <a:latin typeface="+mj-lt"/>
              </a:endParaRPr>
            </a:p>
          </p:txBody>
        </p:sp>
      </p:grpSp>
      <p:sp>
        <p:nvSpPr>
          <p:cNvPr id="40" name="Rectangle 25"/>
          <p:cNvSpPr>
            <a:spLocks noChangeArrowheads="1"/>
          </p:cNvSpPr>
          <p:nvPr/>
        </p:nvSpPr>
        <p:spPr bwMode="auto">
          <a:xfrm>
            <a:off x="2785533" y="5670551"/>
            <a:ext cx="1143000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265" b="1">
                <a:solidFill>
                  <a:srgbClr val="FF0000"/>
                </a:solidFill>
                <a:latin typeface="+mj-lt"/>
              </a:rPr>
              <a:t>1 </a:t>
            </a:r>
            <a:endParaRPr lang="zh-CN" altLang="en-US" sz="4265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5" name="Rectangle 25"/>
          <p:cNvSpPr>
            <a:spLocks noChangeArrowheads="1"/>
          </p:cNvSpPr>
          <p:nvPr/>
        </p:nvSpPr>
        <p:spPr bwMode="auto">
          <a:xfrm>
            <a:off x="4430184" y="5664200"/>
            <a:ext cx="1143000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265" b="1">
                <a:solidFill>
                  <a:srgbClr val="FF0000"/>
                </a:solidFill>
                <a:latin typeface="+mj-lt"/>
              </a:rPr>
              <a:t>3</a:t>
            </a:r>
            <a:endParaRPr lang="zh-CN" altLang="en-US" sz="4265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6" name="Rectangle 25"/>
          <p:cNvSpPr>
            <a:spLocks noChangeArrowheads="1"/>
          </p:cNvSpPr>
          <p:nvPr/>
        </p:nvSpPr>
        <p:spPr bwMode="auto">
          <a:xfrm>
            <a:off x="7650771" y="5575300"/>
            <a:ext cx="1143000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265" b="1">
                <a:solidFill>
                  <a:srgbClr val="FF0000"/>
                </a:solidFill>
                <a:latin typeface="+mj-lt"/>
              </a:rPr>
              <a:t>3</a:t>
            </a:r>
            <a:endParaRPr lang="zh-CN" altLang="en-US" sz="4265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7" name="Rectangle 25"/>
          <p:cNvSpPr>
            <a:spLocks noChangeArrowheads="1"/>
          </p:cNvSpPr>
          <p:nvPr/>
        </p:nvSpPr>
        <p:spPr bwMode="auto">
          <a:xfrm>
            <a:off x="9308121" y="5613400"/>
            <a:ext cx="1143000" cy="7480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265" b="1">
                <a:solidFill>
                  <a:srgbClr val="FF0000"/>
                </a:solidFill>
                <a:latin typeface="+mj-lt"/>
              </a:rPr>
              <a:t>1 </a:t>
            </a:r>
            <a:endParaRPr lang="zh-CN" altLang="en-US" sz="4265" b="1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15985" y="1200591"/>
            <a:ext cx="9160031" cy="165447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15985" y="4223528"/>
            <a:ext cx="9160031" cy="12132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5" grpId="0"/>
      <p:bldP spid="16" grpId="0"/>
      <p:bldP spid="40" grpId="0"/>
      <p:bldP spid="45" grpId="0"/>
      <p:bldP spid="46" grpId="0"/>
      <p:bldP spid="47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ODkwYWY1MzhjZTMwMWI5MmFlOTVjYTJlODc0NDI4YjM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1305</Words>
  <Application>WPS 演示</Application>
  <PresentationFormat>自定义</PresentationFormat>
  <Paragraphs>137</Paragraphs>
  <Slides>13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楷体</vt:lpstr>
      <vt:lpstr>微软雅黑</vt:lpstr>
      <vt:lpstr>黑体</vt:lpstr>
      <vt:lpstr>Gulim</vt:lpstr>
      <vt:lpstr>Malgun Gothic</vt:lpstr>
      <vt:lpstr>Calibri</vt:lpstr>
      <vt:lpstr>Times New Roman</vt:lpstr>
      <vt:lpstr>Arial</vt:lpstr>
      <vt:lpstr>Arial Unicode MS</vt:lpstr>
      <vt:lpstr>第一PPT模板网-WWW.1PPT.COM</vt:lpstr>
      <vt:lpstr>减法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2022-10-27T17:10:00Z</cp:lastPrinted>
  <dcterms:created xsi:type="dcterms:W3CDTF">2022-10-27T17:10:00Z</dcterms:created>
  <dcterms:modified xsi:type="dcterms:W3CDTF">2023-10-26T07:24:58Z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71C6C6413CED4C9895E2B2495381DC9B_12</vt:lpwstr>
  </property>
  <property fmtid="{D5CDD505-2E9C-101B-9397-08002B2CF9AE}" pid="3" name="KSOProductBuildVer">
    <vt:lpwstr>2052-12.1.0.15712</vt:lpwstr>
  </property>
</Properties>
</file>