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67" r:id="rId3"/>
    <p:sldId id="256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2" r:id="rId13"/>
    <p:sldId id="266" r:id="rId14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8" userDrawn="1">
          <p15:clr>
            <a:srgbClr val="A4A3A4"/>
          </p15:clr>
        </p15:guide>
        <p15:guide id="2" pos="28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-432" y="-78"/>
      </p:cViewPr>
      <p:guideLst>
        <p:guide orient="horz" pos="1588"/>
        <p:guide pos="285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75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899100" y="685920"/>
            <a:ext cx="7349400" cy="1928137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899100" y="2670767"/>
            <a:ext cx="7349400" cy="1104493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602"/>
            <a:ext cx="8229600" cy="411281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326"/>
            <a:ext cx="7349400" cy="76423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767"/>
            <a:ext cx="7349400" cy="353762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80"/>
            <a:ext cx="8226900" cy="529293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996"/>
            <a:ext cx="8226900" cy="3570024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805"/>
            <a:ext cx="5826600" cy="575201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2006"/>
            <a:ext cx="5826600" cy="650814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80"/>
            <a:ext cx="8226900" cy="529293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6097"/>
            <a:ext cx="3882600" cy="3561923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6097"/>
            <a:ext cx="3882600" cy="3561923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80"/>
            <a:ext cx="8226900" cy="529293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2088"/>
            <a:ext cx="4006800" cy="28625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743"/>
            <a:ext cx="4006800" cy="329727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483"/>
            <a:ext cx="4006800" cy="28625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743"/>
            <a:ext cx="4006800" cy="329727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80"/>
            <a:ext cx="8226900" cy="529293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248" y="1166540"/>
            <a:ext cx="3924776" cy="3456751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604"/>
            <a:ext cx="3920400" cy="345660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920"/>
            <a:ext cx="783000" cy="377256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920"/>
            <a:ext cx="6876900" cy="3772560"/>
          </a:xfrm>
        </p:spPr>
        <p:txBody>
          <a:bodyPr vert="eaVert" lIns="46800" tIns="46800" rIns="46800" b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2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1.png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80"/>
            <a:ext cx="8226900" cy="529293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996"/>
            <a:ext cx="8226900" cy="3570024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6628"/>
            <a:ext cx="2025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6628"/>
            <a:ext cx="2970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6628"/>
            <a:ext cx="2025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72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73.xml"/><Relationship Id="rId1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74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0" Type="http://schemas.openxmlformats.org/officeDocument/2006/relationships/slideLayout" Target="../slideLayouts/slideLayout3.xml"/><Relationship Id="rId3" Type="http://schemas.openxmlformats.org/officeDocument/2006/relationships/hyperlink" Target="http://www.1ppt.com/beijing/" TargetMode="External"/><Relationship Id="rId29" Type="http://schemas.openxmlformats.org/officeDocument/2006/relationships/tags" Target="../tags/tag65.xml"/><Relationship Id="rId28" Type="http://schemas.openxmlformats.org/officeDocument/2006/relationships/image" Target="../media/image10.png"/><Relationship Id="rId27" Type="http://schemas.openxmlformats.org/officeDocument/2006/relationships/image" Target="../media/image9.png"/><Relationship Id="rId26" Type="http://schemas.openxmlformats.org/officeDocument/2006/relationships/image" Target="../media/image8.png"/><Relationship Id="rId25" Type="http://schemas.openxmlformats.org/officeDocument/2006/relationships/image" Target="../media/image7.jpeg"/><Relationship Id="rId24" Type="http://schemas.openxmlformats.org/officeDocument/2006/relationships/image" Target="../media/image6.jpeg"/><Relationship Id="rId23" Type="http://schemas.openxmlformats.org/officeDocument/2006/relationships/image" Target="../media/image5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66.xml"/><Relationship Id="rId5" Type="http://schemas.openxmlformats.org/officeDocument/2006/relationships/image" Target="../media/image12.png"/><Relationship Id="rId4" Type="http://schemas.microsoft.com/office/2007/relationships/media" Target="../media/media1.mp3"/><Relationship Id="rId3" Type="http://schemas.openxmlformats.org/officeDocument/2006/relationships/audio" Target="../media/media1.mp3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7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68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9.xml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70.xml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71.xml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0</a:t>
            </a:r>
            <a:r>
              <a:rPr lang="zh-CN" altLang="en-US"/>
              <a:t>的加减法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32155" y="685800"/>
            <a:ext cx="2976245" cy="472440"/>
          </a:xfrm>
        </p:spPr>
        <p:txBody>
          <a:bodyPr>
            <a:normAutofit fontScale="90000"/>
          </a:bodyPr>
          <a:lstStyle/>
          <a:p>
            <a:r>
              <a:rPr lang="zh-CN" altLang="en-US"/>
              <a:t>人教版一年级上册第三单元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5"/>
          <p:cNvSpPr>
            <a:spLocks noChangeArrowheads="1"/>
          </p:cNvSpPr>
          <p:nvPr/>
        </p:nvSpPr>
        <p:spPr bwMode="auto">
          <a:xfrm>
            <a:off x="1144905" y="3239135"/>
            <a:ext cx="301434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b="1">
                <a:latin typeface="+mj-lt"/>
              </a:rPr>
              <a:t>3 +      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＝</a:t>
            </a:r>
            <a:endParaRPr lang="en-US" altLang="zh-CN" sz="3200" b="1">
              <a:latin typeface="+mj-lt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905125" y="3239135"/>
            <a:ext cx="603250" cy="6032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1879600" y="3239135"/>
            <a:ext cx="603250" cy="6032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1751013" y="3256619"/>
            <a:ext cx="857250" cy="585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0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auto">
          <a:xfrm>
            <a:off x="2765425" y="3259794"/>
            <a:ext cx="8572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3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矩形 15"/>
          <p:cNvSpPr>
            <a:spLocks noChangeArrowheads="1"/>
          </p:cNvSpPr>
          <p:nvPr/>
        </p:nvSpPr>
        <p:spPr bwMode="auto">
          <a:xfrm>
            <a:off x="5526405" y="3220085"/>
            <a:ext cx="301434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b="1">
                <a:latin typeface="+mj-lt"/>
              </a:rPr>
              <a:t>0 +      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＝</a:t>
            </a:r>
            <a:endParaRPr lang="en-US" altLang="zh-CN" sz="3200" b="1">
              <a:latin typeface="+mj-lt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7323455" y="3220085"/>
            <a:ext cx="603250" cy="6032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234430" y="3220085"/>
            <a:ext cx="603250" cy="6032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6108700" y="3220107"/>
            <a:ext cx="8572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3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7192963" y="3229632"/>
            <a:ext cx="8572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3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5791518" y="70803"/>
            <a:ext cx="3300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【</a:t>
            </a:r>
            <a:r>
              <a:rPr lang="zh-CN" altLang="en-US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课本</a:t>
            </a:r>
            <a:r>
              <a:rPr lang="en-US" altLang="zh-CN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31</a:t>
            </a:r>
            <a:r>
              <a:rPr lang="zh-CN" altLang="en-US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页“练习六”第</a:t>
            </a:r>
            <a:r>
              <a:rPr lang="en-US" altLang="zh-CN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题</a:t>
            </a:r>
            <a:r>
              <a:rPr lang="en-US" altLang="zh-CN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】</a:t>
            </a:r>
            <a:endParaRPr lang="zh-CN" altLang="en-US" sz="1800" b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604838" y="306388"/>
            <a:ext cx="825500" cy="6762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3200" b="1">
                <a:latin typeface="+mj-lt"/>
                <a:ea typeface="黑体" panose="02010609060101010101" pitchFamily="49" charset="-122"/>
                <a:sym typeface="+mn-ea"/>
              </a:rPr>
              <a:t>4.</a:t>
            </a:r>
            <a:endParaRPr lang="zh-CN" altLang="en-US" sz="3200" b="1">
              <a:latin typeface="+mj-lt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30898" y="1841587"/>
            <a:ext cx="7482203" cy="70501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6"/>
          <p:cNvSpPr>
            <a:spLocks noChangeArrowheads="1"/>
          </p:cNvSpPr>
          <p:nvPr/>
        </p:nvSpPr>
        <p:spPr bwMode="auto">
          <a:xfrm>
            <a:off x="3907155" y="498475"/>
            <a:ext cx="1971040" cy="5835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itchFamily="34" charset="-127"/>
              </a:rPr>
              <a:t>课堂总结</a:t>
            </a:r>
            <a:endParaRPr lang="zh-CN" altLang="en-US" sz="3200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itchFamily="34" charset="-127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79065" y="1675765"/>
            <a:ext cx="4574540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dist"/>
            <a:r>
              <a:rPr lang="zh-CN" altLang="en-US" sz="4800" b="1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panose="02010509060101010101" charset="-122"/>
                <a:ea typeface="幼圆" panose="02010509060101010101" charset="-122"/>
              </a:rPr>
              <a:t>你有什么收获？</a:t>
            </a:r>
            <a:endParaRPr lang="zh-CN" altLang="en-US" sz="4800" b="1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panose="02010509060101010101" charset="-122"/>
              <a:ea typeface="幼圆" panose="020105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16"/>
          <p:cNvSpPr>
            <a:spLocks noChangeArrowheads="1"/>
          </p:cNvSpPr>
          <p:nvPr/>
        </p:nvSpPr>
        <p:spPr bwMode="auto">
          <a:xfrm>
            <a:off x="3597910" y="347345"/>
            <a:ext cx="2433320" cy="645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altLang="zh-CN" sz="3600" b="1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itchFamily="34" charset="-127"/>
                <a:ea typeface="黑体" panose="02010609060101010101" pitchFamily="49" charset="-122"/>
              </a:rPr>
              <a:t>0</a:t>
            </a:r>
            <a:r>
              <a:rPr lang="zh-CN" altLang="en-US" sz="3600" b="1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itchFamily="34" charset="-127"/>
                <a:ea typeface="黑体" panose="02010609060101010101" pitchFamily="49" charset="-122"/>
              </a:rPr>
              <a:t>的加减法</a:t>
            </a:r>
            <a:endParaRPr lang="zh-CN" altLang="en-US" sz="3600" b="1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itchFamily="34" charset="-127"/>
              <a:ea typeface="黑体" panose="02010609060101010101" pitchFamily="49" charset="-122"/>
            </a:endParaRPr>
          </a:p>
        </p:txBody>
      </p:sp>
      <p:pic>
        <p:nvPicPr>
          <p:cNvPr id="36873" name="图片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147445" y="1136650"/>
            <a:ext cx="733361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581150" y="1553845"/>
            <a:ext cx="7070725" cy="1155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2800" b="1">
                <a:solidFill>
                  <a:srgbClr val="00B050"/>
                </a:solidFill>
                <a:latin typeface="+mj-lt"/>
                <a:ea typeface="黑体" panose="02010609060101010101" pitchFamily="49" charset="-122"/>
                <a:sym typeface="+mn-ea"/>
              </a:rPr>
              <a:t>一个数</a:t>
            </a:r>
            <a:r>
              <a:rPr lang="zh-CN" altLang="en-US" sz="2800" b="1">
                <a:solidFill>
                  <a:srgbClr val="C00000"/>
                </a:solidFill>
                <a:latin typeface="+mj-lt"/>
                <a:ea typeface="黑体" panose="02010609060101010101" pitchFamily="49" charset="-122"/>
                <a:sym typeface="+mn-ea"/>
              </a:rPr>
              <a:t>加</a:t>
            </a:r>
            <a:r>
              <a:rPr lang="en-US" altLang="zh-CN" sz="2800">
                <a:solidFill>
                  <a:srgbClr val="C00000"/>
                </a:solidFill>
                <a:latin typeface="+mn-lt"/>
                <a:ea typeface="黑体" panose="02010609060101010101" pitchFamily="49" charset="-122"/>
                <a:sym typeface="+mn-ea"/>
              </a:rPr>
              <a:t>0</a:t>
            </a:r>
            <a:r>
              <a:rPr lang="zh-CN" altLang="en-US" sz="2800" b="1">
                <a:solidFill>
                  <a:srgbClr val="C00000"/>
                </a:solidFill>
                <a:latin typeface="+mj-lt"/>
                <a:ea typeface="黑体" panose="02010609060101010101" pitchFamily="49" charset="-122"/>
                <a:sym typeface="+mn-ea"/>
              </a:rPr>
              <a:t>或减</a:t>
            </a:r>
            <a:r>
              <a:rPr lang="en-US" altLang="zh-CN" sz="2800">
                <a:solidFill>
                  <a:srgbClr val="C00000"/>
                </a:solidFill>
                <a:latin typeface="+mn-lt"/>
                <a:ea typeface="黑体" panose="02010609060101010101" pitchFamily="49" charset="-122"/>
                <a:sym typeface="+mn-ea"/>
              </a:rPr>
              <a:t>0</a:t>
            </a:r>
            <a:r>
              <a:rPr lang="zh-CN" altLang="en-US" sz="2800" b="1">
                <a:solidFill>
                  <a:srgbClr val="00B050"/>
                </a:solidFill>
                <a:latin typeface="+mj-lt"/>
                <a:ea typeface="黑体" panose="02010609060101010101" pitchFamily="49" charset="-122"/>
                <a:sym typeface="+mn-ea"/>
              </a:rPr>
              <a:t>，都</a:t>
            </a:r>
            <a:r>
              <a:rPr lang="zh-CN" altLang="en-US" sz="2800" b="1">
                <a:solidFill>
                  <a:srgbClr val="C00000"/>
                </a:solidFill>
                <a:latin typeface="+mj-lt"/>
                <a:ea typeface="黑体" panose="02010609060101010101" pitchFamily="49" charset="-122"/>
                <a:sym typeface="+mn-ea"/>
              </a:rPr>
              <a:t>得原来的数</a:t>
            </a:r>
            <a:r>
              <a:rPr lang="zh-CN" altLang="en-US" sz="2800" b="1">
                <a:solidFill>
                  <a:srgbClr val="00B050"/>
                </a:solidFill>
                <a:latin typeface="+mj-lt"/>
                <a:ea typeface="黑体" panose="02010609060101010101" pitchFamily="49" charset="-122"/>
                <a:sym typeface="+mn-ea"/>
              </a:rPr>
              <a:t>。</a:t>
            </a:r>
            <a:endParaRPr lang="zh-CN" altLang="en-US" sz="2800" b="1">
              <a:solidFill>
                <a:srgbClr val="00B050"/>
              </a:solidFill>
              <a:latin typeface="+mj-lt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2800" b="1">
                <a:solidFill>
                  <a:srgbClr val="00B050"/>
                </a:solidFill>
                <a:latin typeface="+mj-lt"/>
                <a:ea typeface="黑体" panose="02010609060101010101" pitchFamily="49" charset="-122"/>
                <a:sym typeface="+mn-ea"/>
              </a:rPr>
              <a:t>两个</a:t>
            </a:r>
            <a:r>
              <a:rPr lang="zh-CN" altLang="en-US" sz="2800" b="1">
                <a:solidFill>
                  <a:srgbClr val="C00000"/>
                </a:solidFill>
                <a:latin typeface="+mj-lt"/>
                <a:ea typeface="黑体" panose="02010609060101010101" pitchFamily="49" charset="-122"/>
                <a:sym typeface="+mn-ea"/>
              </a:rPr>
              <a:t>相同的数相减</a:t>
            </a:r>
            <a:r>
              <a:rPr lang="zh-CN" altLang="en-US" sz="2800" b="1">
                <a:solidFill>
                  <a:srgbClr val="00B050"/>
                </a:solidFill>
                <a:latin typeface="+mj-lt"/>
                <a:ea typeface="黑体" panose="02010609060101010101" pitchFamily="49" charset="-122"/>
                <a:sym typeface="+mn-ea"/>
              </a:rPr>
              <a:t>，</a:t>
            </a:r>
            <a:r>
              <a:rPr lang="zh-CN" altLang="en-US" sz="2800" b="1">
                <a:solidFill>
                  <a:srgbClr val="C00000"/>
                </a:solidFill>
                <a:latin typeface="+mj-lt"/>
                <a:ea typeface="黑体" panose="02010609060101010101" pitchFamily="49" charset="-122"/>
                <a:sym typeface="+mn-ea"/>
              </a:rPr>
              <a:t>得数是</a:t>
            </a:r>
            <a:r>
              <a:rPr lang="en-US" altLang="zh-CN" sz="2800">
                <a:solidFill>
                  <a:srgbClr val="C00000"/>
                </a:solidFill>
                <a:latin typeface="+mn-lt"/>
                <a:ea typeface="黑体" panose="02010609060101010101" pitchFamily="49" charset="-122"/>
                <a:sym typeface="+mn-ea"/>
              </a:rPr>
              <a:t>0</a:t>
            </a:r>
            <a:r>
              <a:rPr lang="zh-CN" altLang="en-US" sz="2800" b="1">
                <a:solidFill>
                  <a:srgbClr val="00B050"/>
                </a:solidFill>
                <a:latin typeface="+mj-lt"/>
                <a:ea typeface="黑体" panose="02010609060101010101" pitchFamily="49" charset="-122"/>
                <a:sym typeface="+mn-ea"/>
              </a:rPr>
              <a:t>。</a:t>
            </a:r>
            <a:endParaRPr lang="zh-CN" altLang="en-US" sz="2800" b="1">
              <a:solidFill>
                <a:srgbClr val="00B050"/>
              </a:solidFill>
              <a:latin typeface="+mj-lt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  <a:defRPr/>
            </a:pPr>
            <a:endParaRPr lang="zh-CN" altLang="en-US" sz="2800" b="1">
              <a:solidFill>
                <a:srgbClr val="00B050"/>
              </a:solidFill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51910" y="3165475"/>
            <a:ext cx="352552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altLang="zh-CN" sz="3200" b="1">
                <a:solidFill>
                  <a:schemeClr val="tx1"/>
                </a:solidFill>
                <a:latin typeface="+mj-lt"/>
                <a:sym typeface="+mn-ea"/>
              </a:rPr>
              <a:t>5</a:t>
            </a:r>
            <a:r>
              <a:rPr lang="zh-CN" altLang="en-US" sz="3200" b="1">
                <a:solidFill>
                  <a:schemeClr val="tx1"/>
                </a:solidFill>
                <a:latin typeface="+mj-lt"/>
                <a:sym typeface="+mn-ea"/>
              </a:rPr>
              <a:t>＋</a:t>
            </a:r>
            <a:r>
              <a:rPr lang="en-US" altLang="zh-CN" sz="3200" b="1">
                <a:solidFill>
                  <a:schemeClr val="tx1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chemeClr val="tx1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chemeClr val="tx1"/>
                </a:solidFill>
                <a:latin typeface="+mj-lt"/>
                <a:sym typeface="+mn-ea"/>
              </a:rPr>
              <a:t>5</a:t>
            </a:r>
            <a:endParaRPr lang="zh-CN" altLang="en-US" sz="3200" b="1">
              <a:solidFill>
                <a:schemeClr val="tx1"/>
              </a:solidFill>
              <a:latin typeface="+mj-lt"/>
            </a:endParaRPr>
          </a:p>
          <a:p>
            <a:pPr algn="l">
              <a:defRPr/>
            </a:pPr>
            <a:r>
              <a:rPr lang="en-US" altLang="zh-CN" sz="3200" b="1">
                <a:solidFill>
                  <a:schemeClr val="tx1"/>
                </a:solidFill>
                <a:latin typeface="+mj-lt"/>
                <a:sym typeface="+mn-ea"/>
              </a:rPr>
              <a:t>5</a:t>
            </a:r>
            <a:r>
              <a:rPr lang="zh-CN" altLang="en-US" sz="3200" b="1">
                <a:solidFill>
                  <a:schemeClr val="tx1"/>
                </a:solidFill>
                <a:latin typeface="+mj-lt"/>
                <a:sym typeface="+mn-ea"/>
              </a:rPr>
              <a:t>－</a:t>
            </a:r>
            <a:r>
              <a:rPr lang="en-US" altLang="zh-CN" sz="3200" b="1">
                <a:solidFill>
                  <a:schemeClr val="tx1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chemeClr val="tx1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chemeClr val="tx1"/>
                </a:solidFill>
                <a:latin typeface="+mj-lt"/>
                <a:sym typeface="+mn-ea"/>
              </a:rPr>
              <a:t>5</a:t>
            </a:r>
            <a:endParaRPr lang="en-US" altLang="zh-CN" sz="3200" b="1">
              <a:solidFill>
                <a:schemeClr val="tx1"/>
              </a:solidFill>
              <a:latin typeface="+mj-lt"/>
              <a:sym typeface="+mn-ea"/>
            </a:endParaRPr>
          </a:p>
          <a:p>
            <a:pPr algn="l">
              <a:defRPr/>
            </a:pPr>
            <a:r>
              <a:rPr lang="en-US" altLang="zh-CN" sz="3200" b="1">
                <a:solidFill>
                  <a:schemeClr val="tx1"/>
                </a:solidFill>
                <a:latin typeface="+mj-lt"/>
                <a:sym typeface="+mn-ea"/>
              </a:rPr>
              <a:t>5</a:t>
            </a:r>
            <a:r>
              <a:rPr lang="zh-CN" altLang="en-US" sz="3200" b="1">
                <a:solidFill>
                  <a:schemeClr val="tx1"/>
                </a:solidFill>
                <a:latin typeface="+mj-lt"/>
                <a:sym typeface="+mn-ea"/>
              </a:rPr>
              <a:t>－</a:t>
            </a:r>
            <a:r>
              <a:rPr lang="en-US" altLang="zh-CN" sz="3200" b="1">
                <a:solidFill>
                  <a:schemeClr val="tx1"/>
                </a:solidFill>
                <a:latin typeface="+mj-lt"/>
                <a:sym typeface="+mn-ea"/>
              </a:rPr>
              <a:t>5</a:t>
            </a:r>
            <a:r>
              <a:rPr lang="zh-CN" altLang="en-US" sz="3200" b="1">
                <a:solidFill>
                  <a:schemeClr val="tx1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chemeClr val="tx1"/>
                </a:solidFill>
                <a:latin typeface="+mj-lt"/>
                <a:sym typeface="+mn-ea"/>
              </a:rPr>
              <a:t>0</a:t>
            </a:r>
            <a:endParaRPr lang="en-US" altLang="zh-CN" sz="3200" b="1">
              <a:solidFill>
                <a:schemeClr val="tx1"/>
              </a:solidFill>
              <a:latin typeface="+mj-lt"/>
              <a:sym typeface="+mn-ea"/>
            </a:endParaRPr>
          </a:p>
        </p:txBody>
      </p:sp>
      <p:pic>
        <p:nvPicPr>
          <p:cNvPr id="3687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036300" y="10261600"/>
            <a:ext cx="355600" cy="2667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544513" y="3258702"/>
            <a:ext cx="1146175" cy="1224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AutoShape 27"/>
          <p:cNvSpPr>
            <a:spLocks noChangeArrowheads="1"/>
          </p:cNvSpPr>
          <p:nvPr/>
        </p:nvSpPr>
        <p:spPr bwMode="auto">
          <a:xfrm>
            <a:off x="1849438" y="3340100"/>
            <a:ext cx="5111750" cy="579438"/>
          </a:xfrm>
          <a:prstGeom prst="wedgeRoundRectCallout">
            <a:avLst>
              <a:gd name="adj1" fmla="val -54812"/>
              <a:gd name="adj2" fmla="val -5054"/>
              <a:gd name="adj3" fmla="val 16667"/>
            </a:avLst>
          </a:prstGeom>
          <a:solidFill>
            <a:sysClr val="window" lastClr="FFFFFF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>
                <a:latin typeface="Times New Roman" panose="02020603050405020304" pitchFamily="18" charset="0"/>
                <a:ea typeface="黑体" panose="02010609060101010101" pitchFamily="49" charset="-122"/>
              </a:rPr>
              <a:t>说一说，从图中你看到了什么？</a:t>
            </a:r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8" name="AutoShape 27"/>
          <p:cNvSpPr>
            <a:spLocks noChangeArrowheads="1"/>
          </p:cNvSpPr>
          <p:nvPr/>
        </p:nvSpPr>
        <p:spPr bwMode="auto">
          <a:xfrm>
            <a:off x="2245043" y="438150"/>
            <a:ext cx="3865562" cy="578538"/>
          </a:xfrm>
          <a:prstGeom prst="wedgeRoundRectCallout">
            <a:avLst>
              <a:gd name="adj1" fmla="val -49400"/>
              <a:gd name="adj2" fmla="val -5945"/>
              <a:gd name="adj3" fmla="val 16667"/>
            </a:avLst>
          </a:prstGeom>
          <a:solidFill>
            <a:sysClr val="window" lastClr="FFFFFF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>
                <a:latin typeface="Times New Roman" panose="02020603050405020304" pitchFamily="18" charset="0"/>
                <a:ea typeface="黑体" panose="02010609060101010101" pitchFamily="49" charset="-122"/>
                <a:sym typeface="黑体" panose="02010609060101010101" pitchFamily="49" charset="-122"/>
              </a:rPr>
              <a:t>鸟窝里还有几只小鸟？</a:t>
            </a:r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9" name="AutoShape 27"/>
          <p:cNvSpPr>
            <a:spLocks noChangeArrowheads="1"/>
          </p:cNvSpPr>
          <p:nvPr/>
        </p:nvSpPr>
        <p:spPr bwMode="auto">
          <a:xfrm>
            <a:off x="1865313" y="3340100"/>
            <a:ext cx="5111750" cy="579438"/>
          </a:xfrm>
          <a:prstGeom prst="wedgeRoundRectCallout">
            <a:avLst>
              <a:gd name="adj1" fmla="val -55794"/>
              <a:gd name="adj2" fmla="val -1085"/>
              <a:gd name="adj3" fmla="val 16667"/>
            </a:avLst>
          </a:prstGeom>
          <a:solidFill>
            <a:sysClr val="window" lastClr="FFFFFF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>
                <a:latin typeface="Times New Roman" panose="02020603050405020304" pitchFamily="18" charset="0"/>
                <a:ea typeface="黑体" panose="02010609060101010101" pitchFamily="49" charset="-122"/>
                <a:sym typeface="黑体" panose="02010609060101010101" pitchFamily="49" charset="-122"/>
              </a:rPr>
              <a:t>你会列出算式解决这个问题吗？</a:t>
            </a:r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979738" y="4102100"/>
            <a:ext cx="2882900" cy="6254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defRPr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－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1318" y="1017801"/>
            <a:ext cx="6061364" cy="1870364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14369" y="861120"/>
            <a:ext cx="735006" cy="363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"/>
              </a:rPr>
              <a:t>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资料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范文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试卷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教案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www.1ppt.com/kejian/yuwen/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www.1ppt.com/kejian/shuxue/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www.1ppt.com/kejian/yingyu/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www.1ppt.com/kejian/meishu/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www.1ppt.com/kejian/kexue/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www.1ppt.com/kejian/wuli/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www.1ppt.com/kejian/huaxue/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www.1ppt.com/kejian/shengwu/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www.1ppt.com/kejian/dili/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www.1ppt.com/kejian/lishi/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23554" name="图片 2"/>
          <p:cNvPicPr>
            <a:picLocks noChangeAspect="1" noChangeArrowheads="1"/>
          </p:cNvPicPr>
          <p:nvPr/>
        </p:nvPicPr>
        <p:blipFill>
          <a:blip r:embed="rId23" cstate="email"/>
          <a:stretch>
            <a:fillRect/>
          </a:stretch>
        </p:blipFill>
        <p:spPr bwMode="auto">
          <a:xfrm flipH="1">
            <a:off x="505568" y="619125"/>
            <a:ext cx="1131989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1697038" y="935038"/>
            <a:ext cx="6186487" cy="579437"/>
          </a:xfrm>
          <a:prstGeom prst="wedgeRoundRectCallout">
            <a:avLst>
              <a:gd name="adj1" fmla="val -53131"/>
              <a:gd name="adj2" fmla="val -8310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>
                <a:latin typeface="+mj-lt"/>
                <a:ea typeface="+mn-ea"/>
                <a:sym typeface="+mn-ea"/>
              </a:rPr>
              <a:t>你还能说出像 </a:t>
            </a:r>
            <a:r>
              <a:rPr lang="en-US" altLang="zh-CN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3</a:t>
            </a:r>
            <a:r>
              <a:rPr lang="zh-CN" altLang="en-US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－</a:t>
            </a:r>
            <a:r>
              <a:rPr lang="en-US" altLang="zh-CN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3</a:t>
            </a:r>
            <a:r>
              <a:rPr lang="zh-CN" altLang="en-US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＝</a:t>
            </a:r>
            <a:r>
              <a:rPr lang="en-US" altLang="zh-CN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0</a:t>
            </a:r>
            <a:r>
              <a:rPr lang="zh-CN" altLang="en-US">
                <a:latin typeface="+mj-lt"/>
                <a:ea typeface="+mn-ea"/>
                <a:sym typeface="+mn-ea"/>
              </a:rPr>
              <a:t>这样的算式吗？</a:t>
            </a:r>
            <a:endParaRPr lang="zh-CN" altLang="en-US">
              <a:latin typeface="+mj-lt"/>
              <a:ea typeface="+mn-ea"/>
              <a:sym typeface="+mn-ea"/>
            </a:endParaRPr>
          </a:p>
        </p:txBody>
      </p:sp>
      <p:pic>
        <p:nvPicPr>
          <p:cNvPr id="23556" name="Picture 11"/>
          <p:cNvPicPr>
            <a:picLocks noChangeAspect="1" noChangeArrowheads="1"/>
          </p:cNvPicPr>
          <p:nvPr/>
        </p:nvPicPr>
        <p:blipFill>
          <a:blip r:embed="rId24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2571750"/>
            <a:ext cx="148907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图片 2"/>
          <p:cNvPicPr>
            <a:picLocks noChangeAspect="1" noChangeArrowheads="1"/>
          </p:cNvPicPr>
          <p:nvPr/>
        </p:nvPicPr>
        <p:blipFill>
          <a:blip r:embed="rId25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49375" y="2476500"/>
            <a:ext cx="57467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831850" y="3516313"/>
            <a:ext cx="16256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－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endParaRPr lang="zh-CN" altLang="en-US" sz="3200" b="1">
              <a:latin typeface="+mj-lt"/>
            </a:endParaRP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26" cstate="email"/>
          <a:stretch>
            <a:fillRect/>
          </a:stretch>
        </p:blipFill>
        <p:spPr bwMode="auto">
          <a:xfrm>
            <a:off x="2913063" y="1579563"/>
            <a:ext cx="1982787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3097213" y="3516313"/>
            <a:ext cx="16256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－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endParaRPr lang="zh-CN" altLang="en-US" sz="3200" b="1">
              <a:latin typeface="+mj-lt"/>
            </a:endParaRPr>
          </a:p>
        </p:txBody>
      </p: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27" cstate="email"/>
          <a:stretch>
            <a:fillRect/>
          </a:stretch>
        </p:blipFill>
        <p:spPr bwMode="auto">
          <a:xfrm>
            <a:off x="5495925" y="2058988"/>
            <a:ext cx="925513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2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51488" y="2609850"/>
            <a:ext cx="830262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5224463" y="3516313"/>
            <a:ext cx="16256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4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－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4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endParaRPr lang="zh-CN" altLang="en-US" sz="3200" b="1"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70725" y="3516313"/>
            <a:ext cx="16256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－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endParaRPr lang="zh-CN" altLang="en-US" sz="3200" b="1">
              <a:latin typeface="+mj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349375" y="2738438"/>
            <a:ext cx="5211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zh-CN" altLang="en-US">
                <a:latin typeface="黑体" panose="02010609060101010101" pitchFamily="49" charset="-122"/>
                <a:sym typeface="+mn-ea"/>
              </a:rPr>
              <a:t>观察这些算式，你有什么发现？</a:t>
            </a:r>
            <a:endParaRPr lang="zh-CN" altLang="en-US">
              <a:latin typeface="黑体" panose="02010609060101010101" pitchFamily="49" charset="-122"/>
              <a:sym typeface="+mn-ea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376488" y="3525838"/>
            <a:ext cx="4184650" cy="6254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3200">
                <a:solidFill>
                  <a:srgbClr val="240FE7"/>
                </a:solidFill>
                <a:latin typeface="+mj-lt"/>
                <a:ea typeface="宋体" panose="02010600030101010101" pitchFamily="2" charset="-122"/>
              </a:rPr>
              <a:t>两个相同的数相减得</a:t>
            </a:r>
            <a:r>
              <a:rPr lang="en-US" altLang="zh-CN" sz="3200">
                <a:solidFill>
                  <a:srgbClr val="240FE7"/>
                </a:solidFill>
                <a:latin typeface="+mj-lt"/>
                <a:ea typeface="宋体" panose="02010600030101010101" pitchFamily="2" charset="-122"/>
              </a:rPr>
              <a:t>0</a:t>
            </a:r>
            <a:endParaRPr lang="en-US" altLang="zh-CN" sz="3200">
              <a:solidFill>
                <a:srgbClr val="240FE7"/>
              </a:solidFill>
              <a:latin typeface="+mj-lt"/>
              <a:ea typeface="宋体" panose="02010600030101010101" pitchFamily="2" charset="-122"/>
            </a:endParaRPr>
          </a:p>
        </p:txBody>
      </p:sp>
    </p:spTree>
    <p:custDataLst>
      <p:tags r:id="rId2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06 -2.09877E-06 L -1.11111E-06 -0.32562" pathEditMode="relative" rAng="0" ptsTypes="AA">
                                      <p:cBhvr>
                                        <p:cTn id="7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96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06 -2.09877E-06 L 0.00521 -0.32654" pathEditMode="relative" rAng="0" ptsTypes="AA">
                                      <p:cBhvr>
                                        <p:cTn id="7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16327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-2.09877E-06 L -0.00034 -0.32562" pathEditMode="relative" rAng="0" ptsTypes="AA">
                                      <p:cBhvr>
                                        <p:cTn id="8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6296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6 -2.09877E-06 L -2.77778E-06 -0.32562" pathEditMode="relative" rAng="0" ptsTypes="AA">
                                      <p:cBhvr>
                                        <p:cTn id="8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4" grpId="1"/>
      <p:bldP spid="10" grpId="0"/>
      <p:bldP spid="10" grpId="1"/>
      <p:bldP spid="13" grpId="0"/>
      <p:bldP spid="13" grpId="1"/>
      <p:bldP spid="14" grpId="0"/>
      <p:bldP spid="14" grpId="1"/>
      <p:bldP spid="9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862013" y="2934852"/>
            <a:ext cx="1146175" cy="1224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7"/>
          <p:cNvSpPr>
            <a:spLocks noChangeArrowheads="1"/>
          </p:cNvSpPr>
          <p:nvPr/>
        </p:nvSpPr>
        <p:spPr bwMode="auto">
          <a:xfrm>
            <a:off x="2166938" y="3016250"/>
            <a:ext cx="5111750" cy="579438"/>
          </a:xfrm>
          <a:prstGeom prst="wedgeRoundRectCallout">
            <a:avLst>
              <a:gd name="adj1" fmla="val -54812"/>
              <a:gd name="adj2" fmla="val -5054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>
                <a:latin typeface="+mj-lt"/>
                <a:ea typeface="+mn-ea"/>
              </a:rPr>
              <a:t>说一说，从图中你看到了什么？</a:t>
            </a:r>
            <a:endParaRPr lang="zh-CN" altLang="en-US">
              <a:latin typeface="+mj-lt"/>
              <a:ea typeface="+mn-ea"/>
            </a:endParaRPr>
          </a:p>
        </p:txBody>
      </p:sp>
      <p:sp>
        <p:nvSpPr>
          <p:cNvPr id="4" name="AutoShape 27"/>
          <p:cNvSpPr>
            <a:spLocks noChangeArrowheads="1"/>
          </p:cNvSpPr>
          <p:nvPr/>
        </p:nvSpPr>
        <p:spPr bwMode="auto">
          <a:xfrm>
            <a:off x="2228850" y="3016250"/>
            <a:ext cx="4178300" cy="579438"/>
          </a:xfrm>
          <a:prstGeom prst="wedgeRoundRectCallout">
            <a:avLst>
              <a:gd name="adj1" fmla="val -56439"/>
              <a:gd name="adj2" fmla="val -3070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>
                <a:latin typeface="+mj-lt"/>
                <a:ea typeface="+mn-ea"/>
              </a:rPr>
              <a:t>你能提出数学问题吗？</a:t>
            </a:r>
            <a:endParaRPr lang="zh-CN" altLang="en-US">
              <a:latin typeface="+mj-lt"/>
              <a:ea typeface="+mn-ea"/>
            </a:endParaRPr>
          </a:p>
        </p:txBody>
      </p:sp>
      <p:sp>
        <p:nvSpPr>
          <p:cNvPr id="5" name="AutoShape 27"/>
          <p:cNvSpPr>
            <a:spLocks noChangeArrowheads="1"/>
          </p:cNvSpPr>
          <p:nvPr/>
        </p:nvSpPr>
        <p:spPr bwMode="auto">
          <a:xfrm>
            <a:off x="2993390" y="389255"/>
            <a:ext cx="3901440" cy="578440"/>
          </a:xfrm>
          <a:prstGeom prst="wedgeRoundRectCallout">
            <a:avLst>
              <a:gd name="adj1" fmla="val -50152"/>
              <a:gd name="adj2" fmla="val -13780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zh-CN" altLang="en-US">
                <a:latin typeface="+mj-lt"/>
                <a:ea typeface="+mn-ea"/>
                <a:sym typeface="+mn-ea"/>
              </a:rPr>
              <a:t>一共有多少只小青蛙？</a:t>
            </a:r>
            <a:endParaRPr lang="zh-CN" altLang="en-US">
              <a:latin typeface="+mj-lt"/>
              <a:ea typeface="+mn-ea"/>
              <a:sym typeface="+mn-ea"/>
            </a:endParaRPr>
          </a:p>
        </p:txBody>
      </p:sp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2293938" y="3143250"/>
            <a:ext cx="5111750" cy="579438"/>
          </a:xfrm>
          <a:prstGeom prst="wedgeRoundRectCallout">
            <a:avLst>
              <a:gd name="adj1" fmla="val -55794"/>
              <a:gd name="adj2" fmla="val -108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>
                <a:latin typeface="+mj-lt"/>
                <a:ea typeface="+mn-ea"/>
                <a:sym typeface="+mn-ea"/>
              </a:rPr>
              <a:t>你会列出算式解决这个问题吗？</a:t>
            </a:r>
            <a:endParaRPr lang="zh-CN" altLang="en-US">
              <a:latin typeface="+mj-lt"/>
              <a:ea typeface="+mn-ea"/>
              <a:sym typeface="+mn-ea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227388" y="3654425"/>
            <a:ext cx="2882900" cy="6238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+mj-lt"/>
                <a:ea typeface="宋体" panose="02010600030101010101" pitchFamily="2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+mj-lt"/>
              </a:rPr>
              <a:t>＋</a:t>
            </a:r>
            <a:r>
              <a:rPr lang="en-US" altLang="zh-CN" sz="3200">
                <a:solidFill>
                  <a:srgbClr val="FF0000"/>
                </a:solidFill>
                <a:latin typeface="+mj-lt"/>
                <a:ea typeface="宋体" panose="02010600030101010101" pitchFamily="2" charset="-122"/>
              </a:rPr>
              <a:t>0</a:t>
            </a:r>
            <a:r>
              <a:rPr lang="zh-CN" altLang="en-US" sz="3200">
                <a:solidFill>
                  <a:srgbClr val="FF0000"/>
                </a:solidFill>
                <a:latin typeface="+mj-lt"/>
              </a:rPr>
              <a:t>＝</a:t>
            </a:r>
            <a:r>
              <a:rPr lang="en-US" altLang="zh-CN" sz="3200">
                <a:solidFill>
                  <a:srgbClr val="FF0000"/>
                </a:solidFill>
                <a:latin typeface="+mj-lt"/>
                <a:ea typeface="宋体" panose="02010600030101010101" pitchFamily="2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+mj-lt"/>
              <a:ea typeface="宋体" panose="02010600030101010101" pitchFamily="2" charset="-122"/>
            </a:endParaRPr>
          </a:p>
        </p:txBody>
      </p:sp>
      <p:pic>
        <p:nvPicPr>
          <p:cNvPr id="25608" name="图片 7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829911" y="1178645"/>
            <a:ext cx="5678487" cy="154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青蛙音效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48700" y="0"/>
            <a:ext cx="495300" cy="4953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48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519430" y="414096"/>
            <a:ext cx="1001713" cy="1070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1735138" y="588328"/>
            <a:ext cx="6186487" cy="579437"/>
          </a:xfrm>
          <a:prstGeom prst="wedgeRoundRectCallout">
            <a:avLst>
              <a:gd name="adj1" fmla="val -53131"/>
              <a:gd name="adj2" fmla="val -8310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>
                <a:latin typeface="+mj-lt"/>
                <a:ea typeface="+mn-ea"/>
                <a:sym typeface="+mn-ea"/>
              </a:rPr>
              <a:t>你还能说出像 </a:t>
            </a:r>
            <a:r>
              <a:rPr lang="en-US" altLang="zh-CN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4</a:t>
            </a:r>
            <a:r>
              <a:rPr lang="zh-CN" altLang="en-US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＋</a:t>
            </a:r>
            <a:r>
              <a:rPr lang="en-US" altLang="zh-CN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0</a:t>
            </a:r>
            <a:r>
              <a:rPr lang="zh-CN" altLang="en-US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＝</a:t>
            </a:r>
            <a:r>
              <a:rPr lang="en-US" altLang="zh-CN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4</a:t>
            </a:r>
            <a:r>
              <a:rPr lang="zh-CN" altLang="en-US">
                <a:latin typeface="+mj-lt"/>
                <a:ea typeface="+mn-ea"/>
                <a:sym typeface="+mn-ea"/>
              </a:rPr>
              <a:t>这样的算式吗？</a:t>
            </a:r>
            <a:endParaRPr lang="zh-CN" altLang="en-US">
              <a:latin typeface="+mj-lt"/>
              <a:ea typeface="+mn-ea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46238" y="1547813"/>
            <a:ext cx="16256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5</a:t>
            </a:r>
            <a:endParaRPr lang="zh-CN" altLang="en-US" sz="3200" b="1"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46238" y="2232025"/>
            <a:ext cx="162560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3</a:t>
            </a:r>
            <a:endParaRPr lang="zh-CN" altLang="en-US" sz="3200" b="1"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646238" y="2962275"/>
            <a:ext cx="162560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2</a:t>
            </a:r>
            <a:endParaRPr lang="zh-CN" altLang="en-US" sz="3200" b="1"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46238" y="3692525"/>
            <a:ext cx="162560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1</a:t>
            </a:r>
            <a:endParaRPr lang="zh-CN" altLang="en-US" sz="3200" b="1"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46238" y="4402138"/>
            <a:ext cx="16256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endParaRPr lang="zh-CN" altLang="en-US" sz="3200" b="1"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02038" y="1547813"/>
            <a:ext cx="16256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5</a:t>
            </a:r>
            <a:endParaRPr lang="zh-CN" altLang="en-US" sz="3200" b="1">
              <a:latin typeface="+mj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02038" y="2232025"/>
            <a:ext cx="162560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3</a:t>
            </a:r>
            <a:endParaRPr lang="zh-CN" altLang="en-US" sz="3200" b="1"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602038" y="2962275"/>
            <a:ext cx="162560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2</a:t>
            </a:r>
            <a:endParaRPr lang="zh-CN" altLang="en-US" sz="3200" b="1">
              <a:latin typeface="+mj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602038" y="3694113"/>
            <a:ext cx="16256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1</a:t>
            </a:r>
            <a:endParaRPr lang="zh-CN" altLang="en-US" sz="3200" b="1">
              <a:latin typeface="+mj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5393055" y="1545590"/>
            <a:ext cx="3488690" cy="127254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indent="457200" algn="ctr" eaLnBrk="1" latinLnBrk="0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3200">
                <a:solidFill>
                  <a:srgbClr val="240FE7"/>
                </a:solidFill>
                <a:latin typeface="+mj-lt"/>
                <a:ea typeface="宋体" panose="02010600030101010101" pitchFamily="2" charset="-122"/>
              </a:rPr>
              <a:t>一个数与</a:t>
            </a:r>
            <a:r>
              <a:rPr lang="en-US" altLang="zh-CN" sz="3200">
                <a:solidFill>
                  <a:srgbClr val="240FE7"/>
                </a:solidFill>
                <a:latin typeface="+mj-lt"/>
                <a:ea typeface="宋体" panose="02010600030101010101" pitchFamily="2" charset="-122"/>
              </a:rPr>
              <a:t>0</a:t>
            </a:r>
            <a:r>
              <a:rPr lang="zh-CN" altLang="en-US" sz="3200">
                <a:solidFill>
                  <a:srgbClr val="240FE7"/>
                </a:solidFill>
                <a:latin typeface="+mj-lt"/>
                <a:ea typeface="宋体" panose="02010600030101010101" pitchFamily="2" charset="-122"/>
              </a:rPr>
              <a:t>相加得原来的数</a:t>
            </a:r>
            <a:endParaRPr lang="en-US" altLang="zh-CN" sz="3200">
              <a:solidFill>
                <a:srgbClr val="240FE7"/>
              </a:solidFill>
              <a:latin typeface="+mj-lt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9" name="Picture 30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591300" y="729615"/>
            <a:ext cx="1036955" cy="153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0" name="云形标注 13"/>
          <p:cNvSpPr>
            <a:spLocks noChangeArrowheads="1"/>
          </p:cNvSpPr>
          <p:nvPr/>
        </p:nvSpPr>
        <p:spPr bwMode="auto">
          <a:xfrm>
            <a:off x="2084705" y="513080"/>
            <a:ext cx="3253105" cy="1828800"/>
          </a:xfrm>
          <a:prstGeom prst="cloudCallout">
            <a:avLst>
              <a:gd name="adj1" fmla="val 80755"/>
              <a:gd name="adj2" fmla="val 13449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zh-CN" altLang="en-US" sz="3200">
              <a:ea typeface="宋体" panose="02010600030101010101" pitchFamily="2" charset="-122"/>
            </a:endParaRPr>
          </a:p>
        </p:txBody>
      </p:sp>
      <p:sp>
        <p:nvSpPr>
          <p:cNvPr id="12" name="矩形 15"/>
          <p:cNvSpPr>
            <a:spLocks noChangeArrowheads="1"/>
          </p:cNvSpPr>
          <p:nvPr/>
        </p:nvSpPr>
        <p:spPr bwMode="auto">
          <a:xfrm>
            <a:off x="2676525" y="1090930"/>
            <a:ext cx="197929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b="1">
                <a:latin typeface="+mj-lt"/>
                <a:sym typeface="+mn-ea"/>
              </a:rPr>
              <a:t>5</a:t>
            </a:r>
            <a:r>
              <a:rPr lang="zh-CN" altLang="en-US" sz="3200" b="1">
                <a:latin typeface="+mj-lt"/>
                <a:ea typeface="黑体" panose="02010609060101010101" pitchFamily="49" charset="-122"/>
                <a:sym typeface="+mn-ea"/>
              </a:rPr>
              <a:t>－</a:t>
            </a:r>
            <a:r>
              <a:rPr lang="en-US" altLang="zh-CN" sz="3200" b="1">
                <a:latin typeface="+mj-lt"/>
                <a:sym typeface="+mn-ea"/>
              </a:rPr>
              <a:t>0</a:t>
            </a:r>
            <a:r>
              <a:rPr lang="zh-CN" altLang="en-US" sz="3200" b="1">
                <a:latin typeface="+mj-lt"/>
                <a:ea typeface="黑体" panose="02010609060101010101" pitchFamily="49" charset="-122"/>
                <a:sym typeface="+mn-ea"/>
              </a:rPr>
              <a:t>＝</a:t>
            </a:r>
            <a:endParaRPr lang="en-US" altLang="zh-CN" sz="3200" b="1">
              <a:latin typeface="+mj-lt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004945" y="1068705"/>
            <a:ext cx="603250" cy="6032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800"/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3892550" y="1087438"/>
            <a:ext cx="8572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+mj-lt"/>
                <a:ea typeface="宋体" panose="02010600030101010101" pitchFamily="2" charset="-122"/>
              </a:rPr>
              <a:t>5</a:t>
            </a:r>
            <a:endParaRPr lang="zh-CN" altLang="en-US" sz="3200">
              <a:solidFill>
                <a:srgbClr val="FF0000"/>
              </a:solidFill>
              <a:latin typeface="+mj-lt"/>
              <a:ea typeface="宋体" panose="02010600030101010101" pitchFamily="2" charset="-122"/>
            </a:endParaRPr>
          </a:p>
        </p:txBody>
      </p:sp>
      <p:pic>
        <p:nvPicPr>
          <p:cNvPr id="29707" name="Picture 16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flipH="1">
            <a:off x="736600" y="2686685"/>
            <a:ext cx="964565" cy="1030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27"/>
          <p:cNvSpPr>
            <a:spLocks noChangeArrowheads="1"/>
          </p:cNvSpPr>
          <p:nvPr/>
        </p:nvSpPr>
        <p:spPr bwMode="auto">
          <a:xfrm>
            <a:off x="2138680" y="2481580"/>
            <a:ext cx="3972560" cy="817245"/>
          </a:xfrm>
          <a:prstGeom prst="wedgeRoundRectCallout">
            <a:avLst>
              <a:gd name="adj1" fmla="val -56817"/>
              <a:gd name="adj2" fmla="val -6282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>
                <a:latin typeface="+mj-lt"/>
                <a:ea typeface="+mn-ea"/>
                <a:sym typeface="+mn-ea"/>
              </a:rPr>
              <a:t>根据算式编个小故事。</a:t>
            </a:r>
            <a:endParaRPr lang="zh-CN" altLang="en-US">
              <a:latin typeface="+mj-lt"/>
              <a:ea typeface="+mn-ea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8788" y="2633663"/>
            <a:ext cx="16256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4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－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4</a:t>
            </a:r>
            <a:endParaRPr lang="zh-CN" altLang="en-US" sz="3200" b="1"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338388" y="2646363"/>
            <a:ext cx="16256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－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3</a:t>
            </a:r>
            <a:endParaRPr lang="zh-CN" altLang="en-US" sz="3200" b="1"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243388" y="2646363"/>
            <a:ext cx="16256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－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2</a:t>
            </a:r>
            <a:endParaRPr lang="zh-CN" altLang="en-US" sz="3200" b="1">
              <a:latin typeface="+mj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58788" y="3482975"/>
            <a:ext cx="162560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－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1</a:t>
            </a:r>
            <a:endParaRPr lang="zh-CN" altLang="en-US" sz="3200" b="1"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62200" y="3484563"/>
            <a:ext cx="16256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－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+mj-lt"/>
                <a:sym typeface="+mn-ea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+mj-lt"/>
                <a:sym typeface="+mn-ea"/>
              </a:rPr>
              <a:t>0</a:t>
            </a:r>
            <a:endParaRPr lang="zh-CN" altLang="en-US" sz="3200" b="1">
              <a:latin typeface="+mj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4321175" y="3482975"/>
            <a:ext cx="4559300" cy="6819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3200">
                <a:solidFill>
                  <a:srgbClr val="240FE7"/>
                </a:solidFill>
                <a:latin typeface="+mj-lt"/>
                <a:ea typeface="宋体" panose="02010600030101010101" pitchFamily="2" charset="-122"/>
              </a:rPr>
              <a:t>一个数减</a:t>
            </a:r>
            <a:r>
              <a:rPr lang="en-US" altLang="zh-CN" sz="3200">
                <a:solidFill>
                  <a:srgbClr val="240FE7"/>
                </a:solidFill>
                <a:latin typeface="+mj-lt"/>
                <a:ea typeface="宋体" panose="02010600030101010101" pitchFamily="2" charset="-122"/>
              </a:rPr>
              <a:t>0</a:t>
            </a:r>
            <a:r>
              <a:rPr lang="zh-CN" altLang="en-US" sz="3200">
                <a:solidFill>
                  <a:srgbClr val="240FE7"/>
                </a:solidFill>
                <a:latin typeface="+mj-lt"/>
                <a:ea typeface="宋体" panose="02010600030101010101" pitchFamily="2" charset="-122"/>
              </a:rPr>
              <a:t>还得原来的数</a:t>
            </a:r>
            <a:endParaRPr lang="en-US" altLang="zh-CN" sz="3200">
              <a:solidFill>
                <a:srgbClr val="240FE7"/>
              </a:solidFill>
              <a:latin typeface="+mj-lt"/>
              <a:ea typeface="宋体" panose="02010600030101010101" pitchFamily="2" charset="-122"/>
            </a:endParaRPr>
          </a:p>
        </p:txBody>
      </p:sp>
      <p:sp>
        <p:nvSpPr>
          <p:cNvPr id="2" name="AutoShape 27"/>
          <p:cNvSpPr>
            <a:spLocks noChangeArrowheads="1"/>
          </p:cNvSpPr>
          <p:nvPr/>
        </p:nvSpPr>
        <p:spPr bwMode="auto">
          <a:xfrm>
            <a:off x="2138680" y="2483485"/>
            <a:ext cx="6614795" cy="823823"/>
          </a:xfrm>
          <a:prstGeom prst="wedgeRoundRectCallout">
            <a:avLst>
              <a:gd name="adj1" fmla="val -56817"/>
              <a:gd name="adj2" fmla="val -6282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>
                <a:latin typeface="+mj-lt"/>
                <a:ea typeface="+mn-ea"/>
                <a:sym typeface="+mn-ea"/>
              </a:rPr>
              <a:t>你能说出一个数减</a:t>
            </a:r>
            <a:r>
              <a:rPr lang="en-US" altLang="zh-CN">
                <a:latin typeface="+mj-lt"/>
                <a:ea typeface="+mn-ea"/>
                <a:sym typeface="+mn-ea"/>
              </a:rPr>
              <a:t>0</a:t>
            </a:r>
            <a:r>
              <a:rPr lang="zh-CN" altLang="en-US">
                <a:latin typeface="+mj-lt"/>
                <a:ea typeface="+mn-ea"/>
                <a:sym typeface="+mn-ea"/>
              </a:rPr>
              <a:t>等于几这样的算式吗？</a:t>
            </a:r>
            <a:endParaRPr lang="zh-CN" altLang="en-US">
              <a:latin typeface="+mj-lt"/>
              <a:ea typeface="+mn-ea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22" grpId="0"/>
      <p:bldP spid="23" grpId="0"/>
      <p:bldP spid="2" grpId="0" animBg="1"/>
      <p:bldP spid="2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1733550" y="1939925"/>
            <a:ext cx="661988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845" name="TextBox 29"/>
          <p:cNvSpPr txBox="1">
            <a:spLocks noChangeArrowheads="1"/>
          </p:cNvSpPr>
          <p:nvPr/>
        </p:nvSpPr>
        <p:spPr bwMode="auto">
          <a:xfrm>
            <a:off x="504825" y="1987550"/>
            <a:ext cx="20161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3200">
                <a:latin typeface="Times New Roman" panose="02020603050405020304" pitchFamily="18" charset="0"/>
              </a:rPr>
              <a:t>＝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矩形 39"/>
          <p:cNvSpPr>
            <a:spLocks noChangeArrowheads="1"/>
          </p:cNvSpPr>
          <p:nvPr/>
        </p:nvSpPr>
        <p:spPr bwMode="auto">
          <a:xfrm>
            <a:off x="1824355" y="2049780"/>
            <a:ext cx="431800" cy="431800"/>
          </a:xfrm>
          <a:prstGeom prst="rect">
            <a:avLst/>
          </a:prstGeom>
          <a:noFill/>
          <a:ln w="19050" algn="ctr">
            <a:solidFill>
              <a:sysClr val="windowText" lastClr="000000"/>
            </a:solidFill>
            <a:miter lim="800000"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solidFill>
                <a:sysClr val="window" lastClr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843" name="TextBox 29"/>
          <p:cNvSpPr txBox="1">
            <a:spLocks noChangeArrowheads="1"/>
          </p:cNvSpPr>
          <p:nvPr/>
        </p:nvSpPr>
        <p:spPr bwMode="auto">
          <a:xfrm>
            <a:off x="2592705" y="1987550"/>
            <a:ext cx="20161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3200">
                <a:latin typeface="Times New Roman" panose="02020603050405020304" pitchFamily="18" charset="0"/>
              </a:rPr>
              <a:t>＝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矩形 39"/>
          <p:cNvSpPr>
            <a:spLocks noChangeArrowheads="1"/>
          </p:cNvSpPr>
          <p:nvPr/>
        </p:nvSpPr>
        <p:spPr bwMode="auto">
          <a:xfrm>
            <a:off x="3911600" y="2049780"/>
            <a:ext cx="431800" cy="431800"/>
          </a:xfrm>
          <a:prstGeom prst="rect">
            <a:avLst/>
          </a:prstGeom>
          <a:noFill/>
          <a:ln w="19050" algn="ctr">
            <a:solidFill>
              <a:sysClr val="windowText" lastClr="000000"/>
            </a:solidFill>
            <a:miter lim="800000"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solidFill>
                <a:sysClr val="window" lastClr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841" name="TextBox 29"/>
          <p:cNvSpPr txBox="1">
            <a:spLocks noChangeArrowheads="1"/>
          </p:cNvSpPr>
          <p:nvPr/>
        </p:nvSpPr>
        <p:spPr bwMode="auto">
          <a:xfrm>
            <a:off x="4681855" y="1987550"/>
            <a:ext cx="20161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3200">
                <a:latin typeface="Times New Roman" panose="02020603050405020304" pitchFamily="18" charset="0"/>
              </a:rPr>
              <a:t>＝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" name="矩形 39"/>
          <p:cNvSpPr>
            <a:spLocks noChangeArrowheads="1"/>
          </p:cNvSpPr>
          <p:nvPr/>
        </p:nvSpPr>
        <p:spPr bwMode="auto">
          <a:xfrm>
            <a:off x="6000750" y="2049780"/>
            <a:ext cx="431800" cy="431800"/>
          </a:xfrm>
          <a:prstGeom prst="rect">
            <a:avLst/>
          </a:prstGeom>
          <a:noFill/>
          <a:ln w="19050" algn="ctr">
            <a:solidFill>
              <a:sysClr val="windowText" lastClr="000000"/>
            </a:solidFill>
            <a:miter lim="800000"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solidFill>
                <a:sysClr val="window" lastClr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839" name="TextBox 29"/>
          <p:cNvSpPr txBox="1">
            <a:spLocks noChangeArrowheads="1"/>
          </p:cNvSpPr>
          <p:nvPr/>
        </p:nvSpPr>
        <p:spPr bwMode="auto">
          <a:xfrm>
            <a:off x="6769100" y="1987550"/>
            <a:ext cx="20161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3200">
                <a:latin typeface="Times New Roman" panose="02020603050405020304" pitchFamily="18" charset="0"/>
              </a:rPr>
              <a:t>＝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" name="矩形 39"/>
          <p:cNvSpPr>
            <a:spLocks noChangeArrowheads="1"/>
          </p:cNvSpPr>
          <p:nvPr/>
        </p:nvSpPr>
        <p:spPr bwMode="auto">
          <a:xfrm>
            <a:off x="8088630" y="2049780"/>
            <a:ext cx="431800" cy="431800"/>
          </a:xfrm>
          <a:prstGeom prst="rect">
            <a:avLst/>
          </a:prstGeom>
          <a:noFill/>
          <a:ln w="19050" algn="ctr">
            <a:solidFill>
              <a:sysClr val="windowText" lastClr="000000"/>
            </a:solidFill>
            <a:miter lim="800000"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solidFill>
                <a:sysClr val="window" lastClr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3810000" y="1939925"/>
            <a:ext cx="661988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5895975" y="1949450"/>
            <a:ext cx="661988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7983538" y="1939925"/>
            <a:ext cx="661987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1733550" y="2779713"/>
            <a:ext cx="661988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837" name="TextBox 29"/>
          <p:cNvSpPr txBox="1">
            <a:spLocks noChangeArrowheads="1"/>
          </p:cNvSpPr>
          <p:nvPr/>
        </p:nvSpPr>
        <p:spPr bwMode="auto">
          <a:xfrm>
            <a:off x="504825" y="2827655"/>
            <a:ext cx="20161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 sz="3200">
                <a:latin typeface="Times New Roman" panose="02020603050405020304" pitchFamily="18" charset="0"/>
              </a:rPr>
              <a:t>＝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" name="矩形 39"/>
          <p:cNvSpPr>
            <a:spLocks noChangeArrowheads="1"/>
          </p:cNvSpPr>
          <p:nvPr/>
        </p:nvSpPr>
        <p:spPr bwMode="auto">
          <a:xfrm>
            <a:off x="1824355" y="2889250"/>
            <a:ext cx="431800" cy="431800"/>
          </a:xfrm>
          <a:prstGeom prst="rect">
            <a:avLst/>
          </a:prstGeom>
          <a:noFill/>
          <a:ln w="19050" algn="ctr">
            <a:solidFill>
              <a:sysClr val="windowText" lastClr="000000"/>
            </a:solidFill>
            <a:miter lim="800000"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solidFill>
                <a:sysClr val="window" lastClr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835" name="TextBox 29"/>
          <p:cNvSpPr txBox="1">
            <a:spLocks noChangeArrowheads="1"/>
          </p:cNvSpPr>
          <p:nvPr/>
        </p:nvSpPr>
        <p:spPr bwMode="auto">
          <a:xfrm>
            <a:off x="2592705" y="2827655"/>
            <a:ext cx="20161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 sz="3200">
                <a:latin typeface="Times New Roman" panose="02020603050405020304" pitchFamily="18" charset="0"/>
              </a:rPr>
              <a:t>＝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" name="矩形 39"/>
          <p:cNvSpPr>
            <a:spLocks noChangeArrowheads="1"/>
          </p:cNvSpPr>
          <p:nvPr/>
        </p:nvSpPr>
        <p:spPr bwMode="auto">
          <a:xfrm>
            <a:off x="3911600" y="2889250"/>
            <a:ext cx="431800" cy="431800"/>
          </a:xfrm>
          <a:prstGeom prst="rect">
            <a:avLst/>
          </a:prstGeom>
          <a:noFill/>
          <a:ln w="19050" algn="ctr">
            <a:solidFill>
              <a:sysClr val="windowText" lastClr="000000"/>
            </a:solidFill>
            <a:miter lim="800000"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solidFill>
                <a:sysClr val="window" lastClr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833" name="TextBox 29"/>
          <p:cNvSpPr txBox="1">
            <a:spLocks noChangeArrowheads="1"/>
          </p:cNvSpPr>
          <p:nvPr/>
        </p:nvSpPr>
        <p:spPr bwMode="auto">
          <a:xfrm>
            <a:off x="4681855" y="2827655"/>
            <a:ext cx="20161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 sz="3200">
                <a:latin typeface="Times New Roman" panose="02020603050405020304" pitchFamily="18" charset="0"/>
              </a:rPr>
              <a:t>＝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" name="矩形 39"/>
          <p:cNvSpPr>
            <a:spLocks noChangeArrowheads="1"/>
          </p:cNvSpPr>
          <p:nvPr/>
        </p:nvSpPr>
        <p:spPr bwMode="auto">
          <a:xfrm>
            <a:off x="6000750" y="2889250"/>
            <a:ext cx="431800" cy="431800"/>
          </a:xfrm>
          <a:prstGeom prst="rect">
            <a:avLst/>
          </a:prstGeom>
          <a:noFill/>
          <a:ln w="19050" algn="ctr">
            <a:solidFill>
              <a:sysClr val="windowText" lastClr="000000"/>
            </a:solidFill>
            <a:miter lim="800000"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solidFill>
                <a:sysClr val="window" lastClr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831" name="TextBox 29"/>
          <p:cNvSpPr txBox="1">
            <a:spLocks noChangeArrowheads="1"/>
          </p:cNvSpPr>
          <p:nvPr/>
        </p:nvSpPr>
        <p:spPr bwMode="auto">
          <a:xfrm>
            <a:off x="6769100" y="2827655"/>
            <a:ext cx="20161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＋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3200">
                <a:latin typeface="Times New Roman" panose="02020603050405020304" pitchFamily="18" charset="0"/>
              </a:rPr>
              <a:t>＝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" name="矩形 39"/>
          <p:cNvSpPr>
            <a:spLocks noChangeArrowheads="1"/>
          </p:cNvSpPr>
          <p:nvPr/>
        </p:nvSpPr>
        <p:spPr bwMode="auto">
          <a:xfrm>
            <a:off x="8088630" y="2889250"/>
            <a:ext cx="431800" cy="431800"/>
          </a:xfrm>
          <a:prstGeom prst="rect">
            <a:avLst/>
          </a:prstGeom>
          <a:noFill/>
          <a:ln w="19050" algn="ctr">
            <a:solidFill>
              <a:sysClr val="windowText" lastClr="000000"/>
            </a:solidFill>
            <a:miter lim="800000"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solidFill>
                <a:sysClr val="window" lastClr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3810000" y="2779713"/>
            <a:ext cx="661988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5895975" y="2789238"/>
            <a:ext cx="661988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7983538" y="2779713"/>
            <a:ext cx="661987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1733550" y="3675063"/>
            <a:ext cx="661988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829" name="TextBox 29"/>
          <p:cNvSpPr txBox="1">
            <a:spLocks noChangeArrowheads="1"/>
          </p:cNvSpPr>
          <p:nvPr/>
        </p:nvSpPr>
        <p:spPr bwMode="auto">
          <a:xfrm>
            <a:off x="504825" y="3723005"/>
            <a:ext cx="20161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 sz="3200">
                <a:latin typeface="Times New Roman" panose="02020603050405020304" pitchFamily="18" charset="0"/>
              </a:rPr>
              <a:t>＝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" name="矩形 39"/>
          <p:cNvSpPr>
            <a:spLocks noChangeArrowheads="1"/>
          </p:cNvSpPr>
          <p:nvPr/>
        </p:nvSpPr>
        <p:spPr bwMode="auto">
          <a:xfrm>
            <a:off x="1824355" y="3784600"/>
            <a:ext cx="431800" cy="431800"/>
          </a:xfrm>
          <a:prstGeom prst="rect">
            <a:avLst/>
          </a:prstGeom>
          <a:noFill/>
          <a:ln w="19050" algn="ctr">
            <a:solidFill>
              <a:sysClr val="windowText" lastClr="000000"/>
            </a:solidFill>
            <a:miter lim="800000"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solidFill>
                <a:sysClr val="window" lastClr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827" name="TextBox 29"/>
          <p:cNvSpPr txBox="1">
            <a:spLocks noChangeArrowheads="1"/>
          </p:cNvSpPr>
          <p:nvPr/>
        </p:nvSpPr>
        <p:spPr bwMode="auto">
          <a:xfrm>
            <a:off x="2592705" y="3723005"/>
            <a:ext cx="20161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 sz="3200">
                <a:latin typeface="Times New Roman" panose="02020603050405020304" pitchFamily="18" charset="0"/>
              </a:rPr>
              <a:t>＝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3911600" y="3784600"/>
            <a:ext cx="431800" cy="431800"/>
          </a:xfrm>
          <a:prstGeom prst="rect">
            <a:avLst/>
          </a:prstGeom>
          <a:noFill/>
          <a:ln w="19050" algn="ctr">
            <a:solidFill>
              <a:sysClr val="windowText" lastClr="000000"/>
            </a:solidFill>
            <a:miter lim="800000"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solidFill>
                <a:sysClr val="window" lastClr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825" name="TextBox 29"/>
          <p:cNvSpPr txBox="1">
            <a:spLocks noChangeArrowheads="1"/>
          </p:cNvSpPr>
          <p:nvPr/>
        </p:nvSpPr>
        <p:spPr bwMode="auto">
          <a:xfrm>
            <a:off x="4681855" y="3723005"/>
            <a:ext cx="20161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 sz="3200">
                <a:latin typeface="Times New Roman" panose="02020603050405020304" pitchFamily="18" charset="0"/>
              </a:rPr>
              <a:t>＝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3" name="矩形 39"/>
          <p:cNvSpPr>
            <a:spLocks noChangeArrowheads="1"/>
          </p:cNvSpPr>
          <p:nvPr/>
        </p:nvSpPr>
        <p:spPr bwMode="auto">
          <a:xfrm>
            <a:off x="6000750" y="3784600"/>
            <a:ext cx="431800" cy="431800"/>
          </a:xfrm>
          <a:prstGeom prst="rect">
            <a:avLst/>
          </a:prstGeom>
          <a:noFill/>
          <a:ln w="19050" algn="ctr">
            <a:solidFill>
              <a:sysClr val="windowText" lastClr="000000"/>
            </a:solidFill>
            <a:miter lim="800000"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solidFill>
                <a:sysClr val="window" lastClr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823" name="TextBox 29"/>
          <p:cNvSpPr txBox="1">
            <a:spLocks noChangeArrowheads="1"/>
          </p:cNvSpPr>
          <p:nvPr/>
        </p:nvSpPr>
        <p:spPr bwMode="auto">
          <a:xfrm>
            <a:off x="6769100" y="3716655"/>
            <a:ext cx="20161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3200">
                <a:latin typeface="Times New Roman" panose="02020603050405020304" pitchFamily="18" charset="0"/>
              </a:rPr>
              <a:t>＝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8088630" y="3778250"/>
            <a:ext cx="431800" cy="431800"/>
          </a:xfrm>
          <a:prstGeom prst="rect">
            <a:avLst/>
          </a:prstGeom>
          <a:noFill/>
          <a:ln w="19050" algn="ctr">
            <a:solidFill>
              <a:sysClr val="windowText" lastClr="000000"/>
            </a:solidFill>
            <a:miter lim="800000"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solidFill>
                <a:sysClr val="window" lastClr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7" name="Text Box 17"/>
          <p:cNvSpPr txBox="1">
            <a:spLocks noChangeArrowheads="1"/>
          </p:cNvSpPr>
          <p:nvPr/>
        </p:nvSpPr>
        <p:spPr bwMode="auto">
          <a:xfrm>
            <a:off x="3810000" y="3675063"/>
            <a:ext cx="661988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8" name="Text Box 17"/>
          <p:cNvSpPr txBox="1">
            <a:spLocks noChangeArrowheads="1"/>
          </p:cNvSpPr>
          <p:nvPr/>
        </p:nvSpPr>
        <p:spPr bwMode="auto">
          <a:xfrm>
            <a:off x="5895975" y="3684588"/>
            <a:ext cx="661988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9" name="Text Box 17"/>
          <p:cNvSpPr txBox="1">
            <a:spLocks noChangeArrowheads="1"/>
          </p:cNvSpPr>
          <p:nvPr/>
        </p:nvSpPr>
        <p:spPr bwMode="auto">
          <a:xfrm>
            <a:off x="7983538" y="3675063"/>
            <a:ext cx="661987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05373" y="71120"/>
            <a:ext cx="2838450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kern="1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【</a:t>
            </a:r>
            <a:r>
              <a:rPr lang="zh-CN" altLang="en-US" kern="1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课本</a:t>
            </a:r>
            <a:r>
              <a:rPr lang="en-US" altLang="zh-CN" kern="1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zh-CN" altLang="en-US" kern="1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页“做一做” </a:t>
            </a:r>
            <a:r>
              <a:rPr lang="en-US" altLang="zh-CN" kern="1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】</a:t>
            </a:r>
            <a:endParaRPr lang="zh-CN" altLang="en-US" sz="2800" kern="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Rectangle 16"/>
          <p:cNvSpPr>
            <a:spLocks noChangeArrowheads="1"/>
          </p:cNvSpPr>
          <p:nvPr/>
        </p:nvSpPr>
        <p:spPr bwMode="auto">
          <a:xfrm>
            <a:off x="305435" y="156210"/>
            <a:ext cx="2090420" cy="5835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itchFamily="34" charset="-127"/>
              </a:rPr>
              <a:t>巩固练习</a:t>
            </a:r>
            <a:endParaRPr lang="zh-CN" altLang="en-US" sz="3200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itchFamily="34" charset="-127"/>
            </a:endParaRPr>
          </a:p>
        </p:txBody>
      </p:sp>
      <p:sp>
        <p:nvSpPr>
          <p:cNvPr id="56" name="Rectangle 8"/>
          <p:cNvSpPr>
            <a:spLocks noChangeArrowheads="1"/>
          </p:cNvSpPr>
          <p:nvPr/>
        </p:nvSpPr>
        <p:spPr bwMode="auto">
          <a:xfrm>
            <a:off x="236855" y="1477010"/>
            <a:ext cx="1068705" cy="67754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  <a:sym typeface="黑体" panose="02010609060101010101" pitchFamily="49" charset="-122"/>
              </a:rPr>
              <a:t>1.</a:t>
            </a:r>
            <a:endParaRPr lang="zh-CN" altLang="en-US" sz="3200">
              <a:latin typeface="Times New Roman" panose="02020603050405020304" pitchFamily="18" charset="0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31953" y="739485"/>
            <a:ext cx="1903803" cy="64000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544513" y="390525"/>
            <a:ext cx="4103687" cy="6778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US" altLang="zh-CN" sz="3200" b="1">
                <a:latin typeface="+mj-lt"/>
                <a:ea typeface="黑体" panose="02010609060101010101" pitchFamily="49" charset="-122"/>
                <a:sym typeface="+mn-ea"/>
              </a:rPr>
              <a:t>2. </a:t>
            </a:r>
            <a:endParaRPr lang="zh-CN" altLang="en-US" sz="3200"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3796" name="TextBox 11"/>
          <p:cNvSpPr txBox="1">
            <a:spLocks noChangeArrowheads="1"/>
          </p:cNvSpPr>
          <p:nvPr/>
        </p:nvSpPr>
        <p:spPr bwMode="auto">
          <a:xfrm>
            <a:off x="5776913" y="21908"/>
            <a:ext cx="3367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【</a:t>
            </a:r>
            <a:r>
              <a:rPr lang="zh-CN" altLang="en-US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课本</a:t>
            </a:r>
            <a:r>
              <a:rPr lang="en-US" altLang="zh-CN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31</a:t>
            </a:r>
            <a:r>
              <a:rPr lang="zh-CN" altLang="en-US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页“练习六”第</a:t>
            </a:r>
            <a:r>
              <a:rPr lang="en-US" altLang="zh-CN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题</a:t>
            </a:r>
            <a:r>
              <a:rPr lang="en-US" altLang="zh-CN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】</a:t>
            </a:r>
            <a:endParaRPr lang="zh-CN" altLang="en-US" sz="1800" b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948055" y="3308350"/>
            <a:ext cx="197929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b="1">
                <a:latin typeface="+mj-lt"/>
                <a:sym typeface="+mn-ea"/>
              </a:rPr>
              <a:t>3</a:t>
            </a:r>
            <a:r>
              <a:rPr lang="zh-CN" altLang="en-US" sz="3200" b="1">
                <a:latin typeface="+mj-lt"/>
                <a:ea typeface="黑体" panose="02010609060101010101" pitchFamily="49" charset="-122"/>
                <a:sym typeface="+mn-ea"/>
              </a:rPr>
              <a:t>－</a:t>
            </a:r>
            <a:r>
              <a:rPr lang="en-US" altLang="zh-CN" sz="3200" b="1">
                <a:latin typeface="+mj-lt"/>
                <a:sym typeface="+mn-ea"/>
              </a:rPr>
              <a:t>1</a:t>
            </a:r>
            <a:r>
              <a:rPr lang="zh-CN" altLang="en-US" sz="3200" b="1">
                <a:latin typeface="+mj-lt"/>
                <a:ea typeface="黑体" panose="02010609060101010101" pitchFamily="49" charset="-122"/>
                <a:sym typeface="+mn-ea"/>
              </a:rPr>
              <a:t>＝</a:t>
            </a:r>
            <a:endParaRPr lang="en-US" altLang="zh-CN" sz="3200" b="1">
              <a:latin typeface="+mj-lt"/>
              <a:sym typeface="+mn-ea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2287905" y="3352800"/>
            <a:ext cx="482600" cy="48260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auto">
          <a:xfrm>
            <a:off x="2112963" y="3289300"/>
            <a:ext cx="857250" cy="585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2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矩形 15"/>
          <p:cNvSpPr>
            <a:spLocks noChangeArrowheads="1"/>
          </p:cNvSpPr>
          <p:nvPr/>
        </p:nvSpPr>
        <p:spPr bwMode="auto">
          <a:xfrm>
            <a:off x="3425825" y="3335655"/>
            <a:ext cx="3014980" cy="5854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b="1">
                <a:latin typeface="+mj-lt"/>
              </a:rPr>
              <a:t>3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－</a:t>
            </a:r>
            <a:r>
              <a:rPr lang="en-US" altLang="zh-CN" sz="3200" b="1">
                <a:latin typeface="+mj-lt"/>
              </a:rPr>
              <a:t>      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＝  </a:t>
            </a:r>
            <a:endParaRPr lang="en-US" altLang="zh-CN" sz="3200" b="1"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5181600" y="3373755"/>
            <a:ext cx="500380" cy="5016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4170680" y="3373755"/>
            <a:ext cx="501650" cy="5016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13" name="Rectangle 25"/>
          <p:cNvSpPr>
            <a:spLocks noChangeArrowheads="1"/>
          </p:cNvSpPr>
          <p:nvPr/>
        </p:nvSpPr>
        <p:spPr bwMode="auto">
          <a:xfrm>
            <a:off x="3989388" y="3314700"/>
            <a:ext cx="857250" cy="585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2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5002213" y="3335338"/>
            <a:ext cx="857250" cy="5857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1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194425" y="3324225"/>
            <a:ext cx="3014980" cy="58610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b="1">
                <a:latin typeface="+mj-lt"/>
              </a:rPr>
              <a:t>3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－</a:t>
            </a:r>
            <a:r>
              <a:rPr lang="en-US" altLang="zh-CN" sz="3200" b="1">
                <a:latin typeface="+mj-lt"/>
              </a:rPr>
              <a:t>     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＝</a:t>
            </a:r>
            <a:endParaRPr lang="en-US" altLang="zh-CN" sz="3200" b="1"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842250" y="3359150"/>
            <a:ext cx="561975" cy="530225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6907530" y="3352800"/>
            <a:ext cx="521970" cy="523875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6738938" y="3338513"/>
            <a:ext cx="8572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3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Rectangle 25"/>
          <p:cNvSpPr>
            <a:spLocks noChangeArrowheads="1"/>
          </p:cNvSpPr>
          <p:nvPr/>
        </p:nvSpPr>
        <p:spPr bwMode="auto">
          <a:xfrm>
            <a:off x="7693025" y="3332163"/>
            <a:ext cx="857250" cy="5857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0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93488" y="1259726"/>
            <a:ext cx="7557025" cy="18540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604838" y="306388"/>
            <a:ext cx="825500" cy="6762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3200" b="1">
                <a:latin typeface="+mj-lt"/>
                <a:ea typeface="黑体" panose="02010609060101010101" pitchFamily="49" charset="-122"/>
                <a:sym typeface="+mn-ea"/>
              </a:rPr>
              <a:t>3.</a:t>
            </a:r>
            <a:endParaRPr lang="zh-CN" altLang="en-US" sz="3200" b="1"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矩形 15"/>
          <p:cNvSpPr>
            <a:spLocks noChangeArrowheads="1"/>
          </p:cNvSpPr>
          <p:nvPr/>
        </p:nvSpPr>
        <p:spPr bwMode="auto">
          <a:xfrm>
            <a:off x="5283200" y="1227455"/>
            <a:ext cx="3014980" cy="5854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b="1">
                <a:latin typeface="+mj-lt"/>
              </a:rPr>
              <a:t>4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－ </a:t>
            </a:r>
            <a:r>
              <a:rPr lang="en-US" altLang="zh-CN" sz="3200" b="1">
                <a:latin typeface="+mj-lt"/>
              </a:rPr>
              <a:t>     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＝</a:t>
            </a:r>
            <a:endParaRPr lang="en-US" altLang="zh-CN" sz="3200" b="1">
              <a:latin typeface="+mj-lt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6977380" y="1216025"/>
            <a:ext cx="603250" cy="6032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5981700" y="1236980"/>
            <a:ext cx="603250" cy="6032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5868988" y="1227138"/>
            <a:ext cx="8572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1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auto">
          <a:xfrm>
            <a:off x="6856413" y="1227138"/>
            <a:ext cx="8572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3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矩形 15"/>
          <p:cNvSpPr>
            <a:spLocks noChangeArrowheads="1"/>
          </p:cNvSpPr>
          <p:nvPr/>
        </p:nvSpPr>
        <p:spPr bwMode="auto">
          <a:xfrm>
            <a:off x="5283200" y="2037080"/>
            <a:ext cx="301498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b="1">
                <a:latin typeface="+mj-lt"/>
              </a:rPr>
              <a:t>4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－ </a:t>
            </a:r>
            <a:r>
              <a:rPr lang="en-US" altLang="zh-CN" sz="3200" b="1">
                <a:latin typeface="+mj-lt"/>
              </a:rPr>
              <a:t>     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＝</a:t>
            </a:r>
            <a:endParaRPr lang="en-US" altLang="zh-CN" sz="3200" b="1"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6977380" y="2037080"/>
            <a:ext cx="603250" cy="6032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5996305" y="2052955"/>
            <a:ext cx="603250" cy="6032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13" name="Rectangle 25"/>
          <p:cNvSpPr>
            <a:spLocks noChangeArrowheads="1"/>
          </p:cNvSpPr>
          <p:nvPr/>
        </p:nvSpPr>
        <p:spPr bwMode="auto">
          <a:xfrm>
            <a:off x="5868988" y="2052638"/>
            <a:ext cx="857250" cy="5857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2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6850063" y="2036763"/>
            <a:ext cx="857250" cy="5857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2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297805" y="2837180"/>
            <a:ext cx="301434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b="1">
                <a:latin typeface="+mj-lt"/>
              </a:rPr>
              <a:t>4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－ </a:t>
            </a:r>
            <a:r>
              <a:rPr lang="en-US" altLang="zh-CN" sz="3200" b="1">
                <a:latin typeface="+mj-lt"/>
              </a:rPr>
              <a:t>     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＝</a:t>
            </a:r>
            <a:endParaRPr lang="en-US" altLang="zh-CN" sz="3200" b="1"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983730" y="2860675"/>
            <a:ext cx="603250" cy="6032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5997575" y="2854325"/>
            <a:ext cx="603250" cy="6032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5872163" y="2849563"/>
            <a:ext cx="8572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3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Rectangle 25"/>
          <p:cNvSpPr>
            <a:spLocks noChangeArrowheads="1"/>
          </p:cNvSpPr>
          <p:nvPr/>
        </p:nvSpPr>
        <p:spPr bwMode="auto">
          <a:xfrm>
            <a:off x="6838950" y="2860675"/>
            <a:ext cx="8572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1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2" name="矩形 15"/>
          <p:cNvSpPr>
            <a:spLocks noChangeArrowheads="1"/>
          </p:cNvSpPr>
          <p:nvPr/>
        </p:nvSpPr>
        <p:spPr bwMode="auto">
          <a:xfrm>
            <a:off x="5297805" y="3618230"/>
            <a:ext cx="301434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b="1">
                <a:latin typeface="+mj-lt"/>
              </a:rPr>
              <a:t>4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－</a:t>
            </a:r>
            <a:r>
              <a:rPr lang="en-US" altLang="zh-CN" sz="3200" b="1">
                <a:latin typeface="+mj-lt"/>
              </a:rPr>
              <a:t>      </a:t>
            </a:r>
            <a:r>
              <a:rPr lang="zh-CN" altLang="en-US" sz="3200" b="1">
                <a:latin typeface="+mj-lt"/>
                <a:ea typeface="黑体" panose="02010609060101010101" pitchFamily="49" charset="-122"/>
              </a:rPr>
              <a:t>＝</a:t>
            </a:r>
            <a:endParaRPr lang="en-US" altLang="zh-CN" sz="3200" b="1">
              <a:latin typeface="+mj-lt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6990080" y="3641725"/>
            <a:ext cx="603250" cy="60325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5997575" y="3630930"/>
            <a:ext cx="603250" cy="601345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 b="1">
              <a:latin typeface="+mj-lt"/>
            </a:endParaRPr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5865813" y="3630613"/>
            <a:ext cx="8572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4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6856413" y="3660775"/>
            <a:ext cx="8572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>
                <a:solidFill>
                  <a:srgbClr val="FF0000"/>
                </a:solidFill>
                <a:latin typeface="+mj-lt"/>
              </a:rPr>
              <a:t>0</a:t>
            </a:r>
            <a:endParaRPr lang="zh-CN" altLang="en-US"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4832" name="TextBox 11"/>
          <p:cNvSpPr txBox="1">
            <a:spLocks noChangeArrowheads="1"/>
          </p:cNvSpPr>
          <p:nvPr/>
        </p:nvSpPr>
        <p:spPr bwMode="auto">
          <a:xfrm>
            <a:off x="5787073" y="71438"/>
            <a:ext cx="3300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【</a:t>
            </a:r>
            <a:r>
              <a:rPr lang="zh-CN" altLang="en-US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课本</a:t>
            </a:r>
            <a:r>
              <a:rPr lang="en-US" altLang="zh-CN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31</a:t>
            </a:r>
            <a:r>
              <a:rPr lang="zh-CN" altLang="en-US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页“练习六”第</a:t>
            </a:r>
            <a:r>
              <a:rPr lang="en-US" altLang="zh-CN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题</a:t>
            </a:r>
            <a:r>
              <a:rPr lang="en-US" altLang="zh-CN" sz="18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】</a:t>
            </a:r>
            <a:endParaRPr lang="zh-CN" altLang="en-US" sz="1800" b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98703" y="1035218"/>
            <a:ext cx="3596089" cy="3413029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4" grpId="0"/>
      <p:bldP spid="19" grpId="0"/>
      <p:bldP spid="20" grpId="0"/>
      <p:bldP spid="25" grpId="0"/>
      <p:bldP spid="26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4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1442</Words>
  <Application>WPS 演示</Application>
  <PresentationFormat>全屏显示(16:9)</PresentationFormat>
  <Paragraphs>223</Paragraphs>
  <Slides>12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宋体</vt:lpstr>
      <vt:lpstr>Wingdings</vt:lpstr>
      <vt:lpstr>Wingdings</vt:lpstr>
      <vt:lpstr>微软雅黑</vt:lpstr>
      <vt:lpstr>Times New Roman</vt:lpstr>
      <vt:lpstr>黑体</vt:lpstr>
      <vt:lpstr>Gulim</vt:lpstr>
      <vt:lpstr>Malgun Gothic</vt:lpstr>
      <vt:lpstr>幼圆</vt:lpstr>
      <vt:lpstr>Arial</vt:lpstr>
      <vt:lpstr>Arial Unicode MS</vt:lpstr>
      <vt:lpstr>Calibri</vt:lpstr>
      <vt:lpstr>第一PPT模板网-WWW.1PPT.COM</vt:lpstr>
      <vt:lpstr>0的加减法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2022-10-27T13:04:00Z</cp:lastPrinted>
  <dcterms:created xsi:type="dcterms:W3CDTF">2022-10-27T13:04:00Z</dcterms:created>
  <dcterms:modified xsi:type="dcterms:W3CDTF">2023-10-26T07:26:04Z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5414E901AA3C4521AF5CE03A54F7B3CC_12</vt:lpwstr>
  </property>
  <property fmtid="{D5CDD505-2E9C-101B-9397-08002B2CF9AE}" pid="7" name="KSOProductBuildVer">
    <vt:lpwstr>2052-12.1.0.15712</vt:lpwstr>
  </property>
</Properties>
</file>