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22" r:id="rId3"/>
    <p:sldId id="300" r:id="rId4"/>
    <p:sldId id="310" r:id="rId5"/>
    <p:sldId id="312" r:id="rId6"/>
    <p:sldId id="301" r:id="rId7"/>
    <p:sldId id="294" r:id="rId8"/>
    <p:sldId id="307" r:id="rId9"/>
    <p:sldId id="313" r:id="rId10"/>
    <p:sldId id="318" r:id="rId11"/>
    <p:sldId id="319" r:id="rId12"/>
    <p:sldId id="320" r:id="rId13"/>
    <p:sldId id="321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-120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9720110" y="5206815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941705" y="996315"/>
            <a:ext cx="10599420" cy="5669915"/>
            <a:chOff x="4920" y="1480"/>
            <a:chExt cx="16692" cy="8929"/>
          </a:xfrm>
        </p:grpSpPr>
        <p:cxnSp>
          <p:nvCxnSpPr>
            <p:cNvPr id="68" name="Straight Connector 67"/>
            <p:cNvCxnSpPr/>
            <p:nvPr/>
          </p:nvCxnSpPr>
          <p:spPr>
            <a:xfrm flipH="1">
              <a:off x="4920" y="7502"/>
              <a:ext cx="5688" cy="3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4"/>
            <p:cNvGrpSpPr/>
            <p:nvPr/>
          </p:nvGrpSpPr>
          <p:grpSpPr>
            <a:xfrm>
              <a:off x="8764" y="1480"/>
              <a:ext cx="11027" cy="8929"/>
              <a:chOff x="8764" y="1480"/>
              <a:chExt cx="11027" cy="8929"/>
            </a:xfrm>
          </p:grpSpPr>
          <p:sp>
            <p:nvSpPr>
              <p:cNvPr id="6" name="Freeform 33"/>
              <p:cNvSpPr/>
              <p:nvPr/>
            </p:nvSpPr>
            <p:spPr bwMode="auto">
              <a:xfrm rot="20192702" flipH="1">
                <a:off x="12789" y="1480"/>
                <a:ext cx="1442" cy="1197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5" name="Freeform 36"/>
              <p:cNvSpPr/>
              <p:nvPr/>
            </p:nvSpPr>
            <p:spPr bwMode="auto">
              <a:xfrm rot="1695130">
                <a:off x="15270" y="2804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6" name="Freeform 30"/>
              <p:cNvSpPr/>
              <p:nvPr/>
            </p:nvSpPr>
            <p:spPr bwMode="auto">
              <a:xfrm rot="19798984">
                <a:off x="12958" y="1824"/>
                <a:ext cx="2492" cy="187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7" name="Freeform 36"/>
              <p:cNvSpPr/>
              <p:nvPr/>
            </p:nvSpPr>
            <p:spPr bwMode="auto">
              <a:xfrm rot="20742510">
                <a:off x="12353" y="2799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8" name="Freeform 30"/>
              <p:cNvSpPr/>
              <p:nvPr/>
            </p:nvSpPr>
            <p:spPr bwMode="auto">
              <a:xfrm rot="1801016" flipH="1">
                <a:off x="11763" y="5525"/>
                <a:ext cx="1621" cy="1219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" name="Freeform 29"/>
              <p:cNvSpPr/>
              <p:nvPr/>
            </p:nvSpPr>
            <p:spPr bwMode="auto">
              <a:xfrm>
                <a:off x="13170" y="4272"/>
                <a:ext cx="2556" cy="1740"/>
              </a:xfrm>
              <a:custGeom>
                <a:avLst/>
                <a:gdLst>
                  <a:gd name="T0" fmla="*/ 129 w 226"/>
                  <a:gd name="T1" fmla="*/ 12 h 154"/>
                  <a:gd name="T2" fmla="*/ 7 w 226"/>
                  <a:gd name="T3" fmla="*/ 154 h 154"/>
                  <a:gd name="T4" fmla="*/ 0 w 226"/>
                  <a:gd name="T5" fmla="*/ 142 h 154"/>
                  <a:gd name="T6" fmla="*/ 120 w 226"/>
                  <a:gd name="T7" fmla="*/ 8 h 154"/>
                  <a:gd name="T8" fmla="*/ 226 w 226"/>
                  <a:gd name="T9" fmla="*/ 19 h 154"/>
                  <a:gd name="T10" fmla="*/ 129 w 226"/>
                  <a:gd name="T11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154">
                    <a:moveTo>
                      <a:pt x="129" y="12"/>
                    </a:moveTo>
                    <a:cubicBezTo>
                      <a:pt x="55" y="28"/>
                      <a:pt x="4" y="90"/>
                      <a:pt x="7" y="154"/>
                    </a:cubicBezTo>
                    <a:cubicBezTo>
                      <a:pt x="4" y="151"/>
                      <a:pt x="3" y="145"/>
                      <a:pt x="0" y="142"/>
                    </a:cubicBezTo>
                    <a:cubicBezTo>
                      <a:pt x="0" y="80"/>
                      <a:pt x="48" y="24"/>
                      <a:pt x="120" y="8"/>
                    </a:cubicBezTo>
                    <a:cubicBezTo>
                      <a:pt x="157" y="0"/>
                      <a:pt x="195" y="5"/>
                      <a:pt x="226" y="19"/>
                    </a:cubicBezTo>
                    <a:cubicBezTo>
                      <a:pt x="197" y="8"/>
                      <a:pt x="163" y="5"/>
                      <a:pt x="129" y="12"/>
                    </a:cubicBezTo>
                    <a:close/>
                  </a:path>
                </a:pathLst>
              </a:custGeom>
              <a:solidFill>
                <a:srgbClr val="5959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" name="Freeform 31"/>
              <p:cNvSpPr/>
              <p:nvPr/>
            </p:nvSpPr>
            <p:spPr bwMode="auto">
              <a:xfrm>
                <a:off x="11854" y="2631"/>
                <a:ext cx="238" cy="916"/>
              </a:xfrm>
              <a:custGeom>
                <a:avLst/>
                <a:gdLst>
                  <a:gd name="T0" fmla="*/ 12 w 21"/>
                  <a:gd name="T1" fmla="*/ 80 h 81"/>
                  <a:gd name="T2" fmla="*/ 3 w 21"/>
                  <a:gd name="T3" fmla="*/ 81 h 81"/>
                  <a:gd name="T4" fmla="*/ 3 w 21"/>
                  <a:gd name="T5" fmla="*/ 32 h 81"/>
                  <a:gd name="T6" fmla="*/ 5 w 21"/>
                  <a:gd name="T7" fmla="*/ 0 h 81"/>
                  <a:gd name="T8" fmla="*/ 14 w 21"/>
                  <a:gd name="T9" fmla="*/ 28 h 81"/>
                  <a:gd name="T10" fmla="*/ 12 w 21"/>
                  <a:gd name="T11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1">
                    <a:moveTo>
                      <a:pt x="12" y="80"/>
                    </a:moveTo>
                    <a:cubicBezTo>
                      <a:pt x="9" y="81"/>
                      <a:pt x="6" y="81"/>
                      <a:pt x="3" y="81"/>
                    </a:cubicBezTo>
                    <a:cubicBezTo>
                      <a:pt x="3" y="55"/>
                      <a:pt x="3" y="36"/>
                      <a:pt x="3" y="32"/>
                    </a:cubicBezTo>
                    <a:cubicBezTo>
                      <a:pt x="0" y="8"/>
                      <a:pt x="1" y="0"/>
                      <a:pt x="5" y="0"/>
                    </a:cubicBezTo>
                    <a:cubicBezTo>
                      <a:pt x="9" y="0"/>
                      <a:pt x="21" y="3"/>
                      <a:pt x="14" y="28"/>
                    </a:cubicBezTo>
                    <a:cubicBezTo>
                      <a:pt x="13" y="33"/>
                      <a:pt x="12" y="52"/>
                      <a:pt x="12" y="8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" name="Freeform 24"/>
              <p:cNvSpPr/>
              <p:nvPr/>
            </p:nvSpPr>
            <p:spPr bwMode="auto">
              <a:xfrm>
                <a:off x="11129" y="5550"/>
                <a:ext cx="339" cy="3357"/>
              </a:xfrm>
              <a:custGeom>
                <a:avLst/>
                <a:gdLst>
                  <a:gd name="T0" fmla="*/ 21 w 30"/>
                  <a:gd name="T1" fmla="*/ 297 h 297"/>
                  <a:gd name="T2" fmla="*/ 29 w 30"/>
                  <a:gd name="T3" fmla="*/ 290 h 297"/>
                  <a:gd name="T4" fmla="*/ 29 w 30"/>
                  <a:gd name="T5" fmla="*/ 13 h 297"/>
                  <a:gd name="T6" fmla="*/ 21 w 30"/>
                  <a:gd name="T7" fmla="*/ 2 h 297"/>
                  <a:gd name="T8" fmla="*/ 22 w 30"/>
                  <a:gd name="T9" fmla="*/ 7 h 297"/>
                  <a:gd name="T10" fmla="*/ 14 w 30"/>
                  <a:gd name="T11" fmla="*/ 290 h 297"/>
                  <a:gd name="T12" fmla="*/ 21 w 30"/>
                  <a:gd name="T13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7">
                    <a:moveTo>
                      <a:pt x="21" y="297"/>
                    </a:moveTo>
                    <a:cubicBezTo>
                      <a:pt x="25" y="297"/>
                      <a:pt x="29" y="294"/>
                      <a:pt x="29" y="290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9"/>
                      <a:pt x="25" y="2"/>
                      <a:pt x="21" y="2"/>
                    </a:cubicBezTo>
                    <a:cubicBezTo>
                      <a:pt x="17" y="2"/>
                      <a:pt x="0" y="0"/>
                      <a:pt x="22" y="7"/>
                    </a:cubicBezTo>
                    <a:cubicBezTo>
                      <a:pt x="30" y="9"/>
                      <a:pt x="14" y="290"/>
                      <a:pt x="14" y="290"/>
                    </a:cubicBezTo>
                    <a:cubicBezTo>
                      <a:pt x="14" y="294"/>
                      <a:pt x="17" y="297"/>
                      <a:pt x="21" y="29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" name="Freeform 25"/>
              <p:cNvSpPr/>
              <p:nvPr/>
            </p:nvSpPr>
            <p:spPr bwMode="auto">
              <a:xfrm>
                <a:off x="13656" y="6193"/>
                <a:ext cx="291" cy="2713"/>
              </a:xfrm>
              <a:custGeom>
                <a:avLst/>
                <a:gdLst>
                  <a:gd name="T0" fmla="*/ 8 w 26"/>
                  <a:gd name="T1" fmla="*/ 240 h 240"/>
                  <a:gd name="T2" fmla="*/ 16 w 26"/>
                  <a:gd name="T3" fmla="*/ 233 h 240"/>
                  <a:gd name="T4" fmla="*/ 17 w 26"/>
                  <a:gd name="T5" fmla="*/ 34 h 240"/>
                  <a:gd name="T6" fmla="*/ 12 w 26"/>
                  <a:gd name="T7" fmla="*/ 33 h 240"/>
                  <a:gd name="T8" fmla="*/ 1 w 26"/>
                  <a:gd name="T9" fmla="*/ 233 h 240"/>
                  <a:gd name="T10" fmla="*/ 8 w 26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0">
                    <a:moveTo>
                      <a:pt x="8" y="240"/>
                    </a:moveTo>
                    <a:cubicBezTo>
                      <a:pt x="12" y="240"/>
                      <a:pt x="16" y="237"/>
                      <a:pt x="16" y="233"/>
                    </a:cubicBezTo>
                    <a:cubicBezTo>
                      <a:pt x="16" y="233"/>
                      <a:pt x="8" y="68"/>
                      <a:pt x="17" y="34"/>
                    </a:cubicBezTo>
                    <a:cubicBezTo>
                      <a:pt x="26" y="0"/>
                      <a:pt x="15" y="30"/>
                      <a:pt x="12" y="33"/>
                    </a:cubicBezTo>
                    <a:cubicBezTo>
                      <a:pt x="0" y="53"/>
                      <a:pt x="1" y="233"/>
                      <a:pt x="1" y="233"/>
                    </a:cubicBezTo>
                    <a:cubicBezTo>
                      <a:pt x="1" y="237"/>
                      <a:pt x="4" y="240"/>
                      <a:pt x="8" y="24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" name="Freeform 26"/>
              <p:cNvSpPr/>
              <p:nvPr/>
            </p:nvSpPr>
            <p:spPr bwMode="auto">
              <a:xfrm>
                <a:off x="13098" y="5435"/>
                <a:ext cx="229" cy="2971"/>
              </a:xfrm>
              <a:custGeom>
                <a:avLst/>
                <a:gdLst>
                  <a:gd name="T0" fmla="*/ 9 w 20"/>
                  <a:gd name="T1" fmla="*/ 263 h 263"/>
                  <a:gd name="T2" fmla="*/ 17 w 20"/>
                  <a:gd name="T3" fmla="*/ 256 h 263"/>
                  <a:gd name="T4" fmla="*/ 17 w 20"/>
                  <a:gd name="T5" fmla="*/ 19 h 263"/>
                  <a:gd name="T6" fmla="*/ 9 w 20"/>
                  <a:gd name="T7" fmla="*/ 12 h 263"/>
                  <a:gd name="T8" fmla="*/ 2 w 20"/>
                  <a:gd name="T9" fmla="*/ 256 h 263"/>
                  <a:gd name="T10" fmla="*/ 9 w 20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63">
                    <a:moveTo>
                      <a:pt x="9" y="263"/>
                    </a:moveTo>
                    <a:cubicBezTo>
                      <a:pt x="13" y="263"/>
                      <a:pt x="17" y="260"/>
                      <a:pt x="17" y="256"/>
                    </a:cubicBezTo>
                    <a:cubicBezTo>
                      <a:pt x="17" y="256"/>
                      <a:pt x="8" y="67"/>
                      <a:pt x="17" y="19"/>
                    </a:cubicBezTo>
                    <a:cubicBezTo>
                      <a:pt x="20" y="0"/>
                      <a:pt x="12" y="9"/>
                      <a:pt x="9" y="12"/>
                    </a:cubicBezTo>
                    <a:cubicBezTo>
                      <a:pt x="0" y="22"/>
                      <a:pt x="2" y="256"/>
                      <a:pt x="2" y="256"/>
                    </a:cubicBezTo>
                    <a:cubicBezTo>
                      <a:pt x="2" y="260"/>
                      <a:pt x="5" y="263"/>
                      <a:pt x="9" y="26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" name="Freeform 27"/>
              <p:cNvSpPr>
                <a:spLocks noEditPoints="1"/>
              </p:cNvSpPr>
              <p:nvPr/>
            </p:nvSpPr>
            <p:spPr bwMode="auto">
              <a:xfrm>
                <a:off x="11277" y="8206"/>
                <a:ext cx="2561" cy="2203"/>
              </a:xfrm>
              <a:custGeom>
                <a:avLst/>
                <a:gdLst>
                  <a:gd name="T0" fmla="*/ 2 w 226"/>
                  <a:gd name="T1" fmla="*/ 61 h 195"/>
                  <a:gd name="T2" fmla="*/ 56 w 226"/>
                  <a:gd name="T3" fmla="*/ 128 h 195"/>
                  <a:gd name="T4" fmla="*/ 56 w 226"/>
                  <a:gd name="T5" fmla="*/ 128 h 195"/>
                  <a:gd name="T6" fmla="*/ 108 w 226"/>
                  <a:gd name="T7" fmla="*/ 192 h 195"/>
                  <a:gd name="T8" fmla="*/ 113 w 226"/>
                  <a:gd name="T9" fmla="*/ 195 h 195"/>
                  <a:gd name="T10" fmla="*/ 119 w 226"/>
                  <a:gd name="T11" fmla="*/ 192 h 195"/>
                  <a:gd name="T12" fmla="*/ 171 w 226"/>
                  <a:gd name="T13" fmla="*/ 128 h 195"/>
                  <a:gd name="T14" fmla="*/ 171 w 226"/>
                  <a:gd name="T15" fmla="*/ 128 h 195"/>
                  <a:gd name="T16" fmla="*/ 224 w 226"/>
                  <a:gd name="T17" fmla="*/ 61 h 195"/>
                  <a:gd name="T18" fmla="*/ 225 w 226"/>
                  <a:gd name="T19" fmla="*/ 54 h 195"/>
                  <a:gd name="T20" fmla="*/ 219 w 226"/>
                  <a:gd name="T21" fmla="*/ 49 h 195"/>
                  <a:gd name="T22" fmla="*/ 178 w 226"/>
                  <a:gd name="T23" fmla="*/ 7 h 195"/>
                  <a:gd name="T24" fmla="*/ 177 w 226"/>
                  <a:gd name="T25" fmla="*/ 5 h 195"/>
                  <a:gd name="T26" fmla="*/ 169 w 226"/>
                  <a:gd name="T27" fmla="*/ 1 h 195"/>
                  <a:gd name="T28" fmla="*/ 166 w 226"/>
                  <a:gd name="T29" fmla="*/ 2 h 195"/>
                  <a:gd name="T30" fmla="*/ 163 w 226"/>
                  <a:gd name="T31" fmla="*/ 7 h 195"/>
                  <a:gd name="T32" fmla="*/ 113 w 226"/>
                  <a:gd name="T33" fmla="*/ 50 h 195"/>
                  <a:gd name="T34" fmla="*/ 64 w 226"/>
                  <a:gd name="T35" fmla="*/ 7 h 195"/>
                  <a:gd name="T36" fmla="*/ 56 w 226"/>
                  <a:gd name="T37" fmla="*/ 1 h 195"/>
                  <a:gd name="T38" fmla="*/ 56 w 226"/>
                  <a:gd name="T39" fmla="*/ 1 h 195"/>
                  <a:gd name="T40" fmla="*/ 53 w 226"/>
                  <a:gd name="T41" fmla="*/ 2 h 195"/>
                  <a:gd name="T42" fmla="*/ 50 w 226"/>
                  <a:gd name="T43" fmla="*/ 5 h 195"/>
                  <a:gd name="T44" fmla="*/ 49 w 226"/>
                  <a:gd name="T45" fmla="*/ 7 h 195"/>
                  <a:gd name="T46" fmla="*/ 7 w 226"/>
                  <a:gd name="T47" fmla="*/ 49 h 195"/>
                  <a:gd name="T48" fmla="*/ 1 w 226"/>
                  <a:gd name="T49" fmla="*/ 54 h 195"/>
                  <a:gd name="T50" fmla="*/ 2 w 226"/>
                  <a:gd name="T51" fmla="*/ 61 h 195"/>
                  <a:gd name="T52" fmla="*/ 75 w 226"/>
                  <a:gd name="T53" fmla="*/ 128 h 195"/>
                  <a:gd name="T54" fmla="*/ 152 w 226"/>
                  <a:gd name="T55" fmla="*/ 128 h 195"/>
                  <a:gd name="T56" fmla="*/ 113 w 226"/>
                  <a:gd name="T57" fmla="*/ 175 h 195"/>
                  <a:gd name="T58" fmla="*/ 75 w 226"/>
                  <a:gd name="T59" fmla="*/ 12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6" h="195">
                    <a:moveTo>
                      <a:pt x="2" y="61"/>
                    </a:moveTo>
                    <a:cubicBezTo>
                      <a:pt x="56" y="128"/>
                      <a:pt x="56" y="128"/>
                      <a:pt x="56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108" y="192"/>
                      <a:pt x="108" y="192"/>
                      <a:pt x="108" y="192"/>
                    </a:cubicBezTo>
                    <a:cubicBezTo>
                      <a:pt x="109" y="194"/>
                      <a:pt x="111" y="195"/>
                      <a:pt x="113" y="195"/>
                    </a:cubicBezTo>
                    <a:cubicBezTo>
                      <a:pt x="116" y="195"/>
                      <a:pt x="118" y="194"/>
                      <a:pt x="119" y="192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224" y="61"/>
                      <a:pt x="224" y="61"/>
                      <a:pt x="224" y="61"/>
                    </a:cubicBezTo>
                    <a:cubicBezTo>
                      <a:pt x="226" y="59"/>
                      <a:pt x="226" y="56"/>
                      <a:pt x="225" y="54"/>
                    </a:cubicBezTo>
                    <a:cubicBezTo>
                      <a:pt x="224" y="51"/>
                      <a:pt x="222" y="50"/>
                      <a:pt x="219" y="49"/>
                    </a:cubicBezTo>
                    <a:cubicBezTo>
                      <a:pt x="198" y="46"/>
                      <a:pt x="180" y="29"/>
                      <a:pt x="178" y="7"/>
                    </a:cubicBezTo>
                    <a:cubicBezTo>
                      <a:pt x="178" y="6"/>
                      <a:pt x="177" y="5"/>
                      <a:pt x="177" y="5"/>
                    </a:cubicBezTo>
                    <a:cubicBezTo>
                      <a:pt x="175" y="2"/>
                      <a:pt x="172" y="0"/>
                      <a:pt x="169" y="1"/>
                    </a:cubicBezTo>
                    <a:cubicBezTo>
                      <a:pt x="168" y="1"/>
                      <a:pt x="167" y="1"/>
                      <a:pt x="166" y="2"/>
                    </a:cubicBezTo>
                    <a:cubicBezTo>
                      <a:pt x="164" y="3"/>
                      <a:pt x="163" y="5"/>
                      <a:pt x="163" y="7"/>
                    </a:cubicBezTo>
                    <a:cubicBezTo>
                      <a:pt x="160" y="31"/>
                      <a:pt x="138" y="50"/>
                      <a:pt x="113" y="50"/>
                    </a:cubicBezTo>
                    <a:cubicBezTo>
                      <a:pt x="88" y="50"/>
                      <a:pt x="67" y="31"/>
                      <a:pt x="64" y="7"/>
                    </a:cubicBezTo>
                    <a:cubicBezTo>
                      <a:pt x="63" y="3"/>
                      <a:pt x="60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5" y="1"/>
                      <a:pt x="54" y="1"/>
                      <a:pt x="53" y="2"/>
                    </a:cubicBezTo>
                    <a:cubicBezTo>
                      <a:pt x="51" y="2"/>
                      <a:pt x="50" y="3"/>
                      <a:pt x="50" y="5"/>
                    </a:cubicBezTo>
                    <a:cubicBezTo>
                      <a:pt x="49" y="5"/>
                      <a:pt x="49" y="6"/>
                      <a:pt x="49" y="7"/>
                    </a:cubicBezTo>
                    <a:cubicBezTo>
                      <a:pt x="46" y="29"/>
                      <a:pt x="29" y="46"/>
                      <a:pt x="7" y="49"/>
                    </a:cubicBezTo>
                    <a:cubicBezTo>
                      <a:pt x="4" y="50"/>
                      <a:pt x="2" y="51"/>
                      <a:pt x="1" y="54"/>
                    </a:cubicBezTo>
                    <a:cubicBezTo>
                      <a:pt x="0" y="56"/>
                      <a:pt x="1" y="59"/>
                      <a:pt x="2" y="61"/>
                    </a:cubicBezTo>
                    <a:close/>
                    <a:moveTo>
                      <a:pt x="75" y="128"/>
                    </a:moveTo>
                    <a:cubicBezTo>
                      <a:pt x="101" y="123"/>
                      <a:pt x="126" y="123"/>
                      <a:pt x="152" y="128"/>
                    </a:cubicBezTo>
                    <a:cubicBezTo>
                      <a:pt x="113" y="175"/>
                      <a:pt x="113" y="175"/>
                      <a:pt x="113" y="175"/>
                    </a:cubicBezTo>
                    <a:lnTo>
                      <a:pt x="75" y="12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" name="Freeform 28"/>
              <p:cNvSpPr/>
              <p:nvPr/>
            </p:nvSpPr>
            <p:spPr bwMode="auto">
              <a:xfrm>
                <a:off x="8764" y="3240"/>
                <a:ext cx="2851" cy="2624"/>
              </a:xfrm>
              <a:custGeom>
                <a:avLst/>
                <a:gdLst>
                  <a:gd name="T0" fmla="*/ 105 w 164"/>
                  <a:gd name="T1" fmla="*/ 85 h 151"/>
                  <a:gd name="T2" fmla="*/ 149 w 164"/>
                  <a:gd name="T3" fmla="*/ 140 h 151"/>
                  <a:gd name="T4" fmla="*/ 60 w 164"/>
                  <a:gd name="T5" fmla="*/ 126 h 151"/>
                  <a:gd name="T6" fmla="*/ 33 w 164"/>
                  <a:gd name="T7" fmla="*/ 0 h 151"/>
                  <a:gd name="T8" fmla="*/ 126 w 164"/>
                  <a:gd name="T9" fmla="*/ 54 h 151"/>
                  <a:gd name="T10" fmla="*/ 164 w 164"/>
                  <a:gd name="T11" fmla="*/ 127 h 151"/>
                  <a:gd name="T12" fmla="*/ 105 w 164"/>
                  <a:gd name="T13" fmla="*/ 8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" h="151">
                    <a:moveTo>
                      <a:pt x="105" y="85"/>
                    </a:moveTo>
                    <a:cubicBezTo>
                      <a:pt x="105" y="85"/>
                      <a:pt x="156" y="110"/>
                      <a:pt x="149" y="140"/>
                    </a:cubicBezTo>
                    <a:cubicBezTo>
                      <a:pt x="134" y="131"/>
                      <a:pt x="88" y="151"/>
                      <a:pt x="60" y="126"/>
                    </a:cubicBezTo>
                    <a:cubicBezTo>
                      <a:pt x="0" y="69"/>
                      <a:pt x="33" y="0"/>
                      <a:pt x="33" y="0"/>
                    </a:cubicBezTo>
                    <a:cubicBezTo>
                      <a:pt x="39" y="49"/>
                      <a:pt x="90" y="22"/>
                      <a:pt x="126" y="54"/>
                    </a:cubicBezTo>
                    <a:cubicBezTo>
                      <a:pt x="159" y="83"/>
                      <a:pt x="162" y="111"/>
                      <a:pt x="164" y="127"/>
                    </a:cubicBezTo>
                    <a:cubicBezTo>
                      <a:pt x="162" y="121"/>
                      <a:pt x="142" y="91"/>
                      <a:pt x="105" y="85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" name="Freeform 30"/>
              <p:cNvSpPr/>
              <p:nvPr/>
            </p:nvSpPr>
            <p:spPr bwMode="auto">
              <a:xfrm>
                <a:off x="13518" y="3308"/>
                <a:ext cx="2785" cy="209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" name="Freeform 32"/>
              <p:cNvSpPr/>
              <p:nvPr/>
            </p:nvSpPr>
            <p:spPr bwMode="auto">
              <a:xfrm>
                <a:off x="11830" y="5015"/>
                <a:ext cx="172" cy="3390"/>
              </a:xfrm>
              <a:custGeom>
                <a:avLst/>
                <a:gdLst>
                  <a:gd name="T0" fmla="*/ 13 w 15"/>
                  <a:gd name="T1" fmla="*/ 4 h 300"/>
                  <a:gd name="T2" fmla="*/ 15 w 15"/>
                  <a:gd name="T3" fmla="*/ 293 h 300"/>
                  <a:gd name="T4" fmla="*/ 7 w 15"/>
                  <a:gd name="T5" fmla="*/ 300 h 300"/>
                  <a:gd name="T6" fmla="*/ 0 w 15"/>
                  <a:gd name="T7" fmla="*/ 293 h 300"/>
                  <a:gd name="T8" fmla="*/ 4 w 15"/>
                  <a:gd name="T9" fmla="*/ 0 h 300"/>
                  <a:gd name="T10" fmla="*/ 13 w 15"/>
                  <a:gd name="T11" fmla="*/ 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00">
                    <a:moveTo>
                      <a:pt x="13" y="4"/>
                    </a:moveTo>
                    <a:cubicBezTo>
                      <a:pt x="13" y="137"/>
                      <a:pt x="15" y="293"/>
                      <a:pt x="15" y="293"/>
                    </a:cubicBezTo>
                    <a:cubicBezTo>
                      <a:pt x="15" y="297"/>
                      <a:pt x="11" y="300"/>
                      <a:pt x="7" y="300"/>
                    </a:cubicBezTo>
                    <a:cubicBezTo>
                      <a:pt x="3" y="300"/>
                      <a:pt x="0" y="297"/>
                      <a:pt x="0" y="293"/>
                    </a:cubicBezTo>
                    <a:cubicBezTo>
                      <a:pt x="0" y="293"/>
                      <a:pt x="3" y="134"/>
                      <a:pt x="4" y="0"/>
                    </a:cubicBezTo>
                    <a:cubicBezTo>
                      <a:pt x="7" y="2"/>
                      <a:pt x="10" y="3"/>
                      <a:pt x="13" y="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" name="Freeform 33"/>
              <p:cNvSpPr/>
              <p:nvPr/>
            </p:nvSpPr>
            <p:spPr bwMode="auto">
              <a:xfrm>
                <a:off x="11772" y="4023"/>
                <a:ext cx="1713" cy="1422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" name="Freeform 34"/>
              <p:cNvSpPr/>
              <p:nvPr/>
            </p:nvSpPr>
            <p:spPr bwMode="auto">
              <a:xfrm>
                <a:off x="10507" y="2770"/>
                <a:ext cx="882" cy="1178"/>
              </a:xfrm>
              <a:custGeom>
                <a:avLst/>
                <a:gdLst>
                  <a:gd name="T0" fmla="*/ 23 w 78"/>
                  <a:gd name="T1" fmla="*/ 85 h 104"/>
                  <a:gd name="T2" fmla="*/ 18 w 78"/>
                  <a:gd name="T3" fmla="*/ 31 h 104"/>
                  <a:gd name="T4" fmla="*/ 45 w 78"/>
                  <a:gd name="T5" fmla="*/ 0 h 104"/>
                  <a:gd name="T6" fmla="*/ 57 w 78"/>
                  <a:gd name="T7" fmla="*/ 17 h 104"/>
                  <a:gd name="T8" fmla="*/ 75 w 78"/>
                  <a:gd name="T9" fmla="*/ 57 h 104"/>
                  <a:gd name="T10" fmla="*/ 70 w 78"/>
                  <a:gd name="T11" fmla="*/ 79 h 104"/>
                  <a:gd name="T12" fmla="*/ 76 w 78"/>
                  <a:gd name="T13" fmla="*/ 72 h 104"/>
                  <a:gd name="T14" fmla="*/ 73 w 78"/>
                  <a:gd name="T15" fmla="*/ 104 h 104"/>
                  <a:gd name="T16" fmla="*/ 62 w 78"/>
                  <a:gd name="T17" fmla="*/ 95 h 104"/>
                  <a:gd name="T18" fmla="*/ 33 w 78"/>
                  <a:gd name="T19" fmla="*/ 30 h 104"/>
                  <a:gd name="T20" fmla="*/ 57 w 78"/>
                  <a:gd name="T21" fmla="*/ 104 h 104"/>
                  <a:gd name="T22" fmla="*/ 19 w 78"/>
                  <a:gd name="T23" fmla="*/ 85 h 104"/>
                  <a:gd name="T24" fmla="*/ 23 w 78"/>
                  <a:gd name="T25" fmla="*/ 8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104">
                    <a:moveTo>
                      <a:pt x="23" y="85"/>
                    </a:moveTo>
                    <a:cubicBezTo>
                      <a:pt x="23" y="85"/>
                      <a:pt x="0" y="66"/>
                      <a:pt x="18" y="31"/>
                    </a:cubicBezTo>
                    <a:cubicBezTo>
                      <a:pt x="31" y="5"/>
                      <a:pt x="45" y="0"/>
                      <a:pt x="45" y="0"/>
                    </a:cubicBezTo>
                    <a:cubicBezTo>
                      <a:pt x="45" y="0"/>
                      <a:pt x="40" y="8"/>
                      <a:pt x="57" y="17"/>
                    </a:cubicBezTo>
                    <a:cubicBezTo>
                      <a:pt x="67" y="22"/>
                      <a:pt x="78" y="40"/>
                      <a:pt x="75" y="57"/>
                    </a:cubicBezTo>
                    <a:cubicBezTo>
                      <a:pt x="71" y="75"/>
                      <a:pt x="70" y="79"/>
                      <a:pt x="70" y="79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66" y="96"/>
                      <a:pt x="73" y="104"/>
                    </a:cubicBezTo>
                    <a:cubicBezTo>
                      <a:pt x="69" y="101"/>
                      <a:pt x="66" y="98"/>
                      <a:pt x="62" y="95"/>
                    </a:cubicBezTo>
                    <a:cubicBezTo>
                      <a:pt x="41" y="76"/>
                      <a:pt x="31" y="51"/>
                      <a:pt x="33" y="30"/>
                    </a:cubicBezTo>
                    <a:cubicBezTo>
                      <a:pt x="27" y="50"/>
                      <a:pt x="29" y="77"/>
                      <a:pt x="57" y="104"/>
                    </a:cubicBezTo>
                    <a:cubicBezTo>
                      <a:pt x="48" y="104"/>
                      <a:pt x="31" y="101"/>
                      <a:pt x="19" y="85"/>
                    </a:cubicBezTo>
                    <a:lnTo>
                      <a:pt x="23" y="8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" name="Freeform 35"/>
              <p:cNvSpPr/>
              <p:nvPr/>
            </p:nvSpPr>
            <p:spPr bwMode="auto">
              <a:xfrm>
                <a:off x="13690" y="5831"/>
                <a:ext cx="1054" cy="1006"/>
              </a:xfrm>
              <a:custGeom>
                <a:avLst/>
                <a:gdLst>
                  <a:gd name="T0" fmla="*/ 9 w 93"/>
                  <a:gd name="T1" fmla="*/ 37 h 89"/>
                  <a:gd name="T2" fmla="*/ 52 w 93"/>
                  <a:gd name="T3" fmla="*/ 3 h 89"/>
                  <a:gd name="T4" fmla="*/ 93 w 93"/>
                  <a:gd name="T5" fmla="*/ 9 h 89"/>
                  <a:gd name="T6" fmla="*/ 85 w 93"/>
                  <a:gd name="T7" fmla="*/ 28 h 89"/>
                  <a:gd name="T8" fmla="*/ 60 w 93"/>
                  <a:gd name="T9" fmla="*/ 65 h 89"/>
                  <a:gd name="T10" fmla="*/ 40 w 93"/>
                  <a:gd name="T11" fmla="*/ 73 h 89"/>
                  <a:gd name="T12" fmla="*/ 49 w 93"/>
                  <a:gd name="T13" fmla="*/ 74 h 89"/>
                  <a:gd name="T14" fmla="*/ 21 w 93"/>
                  <a:gd name="T15" fmla="*/ 89 h 89"/>
                  <a:gd name="T16" fmla="*/ 22 w 93"/>
                  <a:gd name="T17" fmla="*/ 74 h 89"/>
                  <a:gd name="T18" fmla="*/ 60 w 93"/>
                  <a:gd name="T19" fmla="*/ 15 h 89"/>
                  <a:gd name="T20" fmla="*/ 12 w 93"/>
                  <a:gd name="T21" fmla="*/ 76 h 89"/>
                  <a:gd name="T22" fmla="*/ 7 w 93"/>
                  <a:gd name="T23" fmla="*/ 33 h 89"/>
                  <a:gd name="T24" fmla="*/ 9 w 93"/>
                  <a:gd name="T25" fmla="*/ 3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89">
                    <a:moveTo>
                      <a:pt x="9" y="37"/>
                    </a:moveTo>
                    <a:cubicBezTo>
                      <a:pt x="9" y="37"/>
                      <a:pt x="13" y="7"/>
                      <a:pt x="52" y="3"/>
                    </a:cubicBezTo>
                    <a:cubicBezTo>
                      <a:pt x="80" y="0"/>
                      <a:pt x="93" y="9"/>
                      <a:pt x="93" y="9"/>
                    </a:cubicBezTo>
                    <a:cubicBezTo>
                      <a:pt x="93" y="9"/>
                      <a:pt x="83" y="9"/>
                      <a:pt x="85" y="28"/>
                    </a:cubicBezTo>
                    <a:cubicBezTo>
                      <a:pt x="86" y="39"/>
                      <a:pt x="77" y="58"/>
                      <a:pt x="60" y="65"/>
                    </a:cubicBezTo>
                    <a:cubicBezTo>
                      <a:pt x="44" y="71"/>
                      <a:pt x="40" y="73"/>
                      <a:pt x="40" y="73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74"/>
                      <a:pt x="23" y="78"/>
                      <a:pt x="21" y="89"/>
                    </a:cubicBezTo>
                    <a:cubicBezTo>
                      <a:pt x="21" y="84"/>
                      <a:pt x="21" y="79"/>
                      <a:pt x="22" y="74"/>
                    </a:cubicBezTo>
                    <a:cubicBezTo>
                      <a:pt x="27" y="47"/>
                      <a:pt x="42" y="25"/>
                      <a:pt x="60" y="15"/>
                    </a:cubicBezTo>
                    <a:cubicBezTo>
                      <a:pt x="41" y="21"/>
                      <a:pt x="19" y="37"/>
                      <a:pt x="12" y="76"/>
                    </a:cubicBezTo>
                    <a:cubicBezTo>
                      <a:pt x="7" y="68"/>
                      <a:pt x="0" y="52"/>
                      <a:pt x="7" y="33"/>
                    </a:cubicBez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" name="Freeform 36"/>
              <p:cNvSpPr/>
              <p:nvPr/>
            </p:nvSpPr>
            <p:spPr bwMode="auto">
              <a:xfrm>
                <a:off x="13113" y="2879"/>
                <a:ext cx="892" cy="1144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" name="Freeform 37"/>
              <p:cNvSpPr/>
              <p:nvPr/>
            </p:nvSpPr>
            <p:spPr bwMode="auto">
              <a:xfrm>
                <a:off x="11301" y="1601"/>
                <a:ext cx="1254" cy="1640"/>
              </a:xfrm>
              <a:custGeom>
                <a:avLst/>
                <a:gdLst>
                  <a:gd name="T0" fmla="*/ 15 w 111"/>
                  <a:gd name="T1" fmla="*/ 90 h 145"/>
                  <a:gd name="T2" fmla="*/ 45 w 111"/>
                  <a:gd name="T3" fmla="*/ 21 h 145"/>
                  <a:gd name="T4" fmla="*/ 98 w 111"/>
                  <a:gd name="T5" fmla="*/ 2 h 145"/>
                  <a:gd name="T6" fmla="*/ 101 w 111"/>
                  <a:gd name="T7" fmla="*/ 31 h 145"/>
                  <a:gd name="T8" fmla="*/ 94 w 111"/>
                  <a:gd name="T9" fmla="*/ 91 h 145"/>
                  <a:gd name="T10" fmla="*/ 74 w 111"/>
                  <a:gd name="T11" fmla="*/ 114 h 145"/>
                  <a:gd name="T12" fmla="*/ 86 w 111"/>
                  <a:gd name="T13" fmla="*/ 110 h 145"/>
                  <a:gd name="T14" fmla="*/ 61 w 111"/>
                  <a:gd name="T15" fmla="*/ 145 h 145"/>
                  <a:gd name="T16" fmla="*/ 54 w 111"/>
                  <a:gd name="T17" fmla="*/ 126 h 145"/>
                  <a:gd name="T18" fmla="*/ 63 w 111"/>
                  <a:gd name="T19" fmla="*/ 30 h 145"/>
                  <a:gd name="T20" fmla="*/ 42 w 111"/>
                  <a:gd name="T21" fmla="*/ 134 h 145"/>
                  <a:gd name="T22" fmla="*/ 9 w 111"/>
                  <a:gd name="T23" fmla="*/ 86 h 145"/>
                  <a:gd name="T24" fmla="*/ 15 w 111"/>
                  <a:gd name="T25" fmla="*/ 9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" h="145">
                    <a:moveTo>
                      <a:pt x="15" y="90"/>
                    </a:moveTo>
                    <a:cubicBezTo>
                      <a:pt x="15" y="90"/>
                      <a:pt x="0" y="50"/>
                      <a:pt x="45" y="21"/>
                    </a:cubicBezTo>
                    <a:cubicBezTo>
                      <a:pt x="78" y="0"/>
                      <a:pt x="98" y="2"/>
                      <a:pt x="98" y="2"/>
                    </a:cubicBezTo>
                    <a:cubicBezTo>
                      <a:pt x="98" y="2"/>
                      <a:pt x="86" y="9"/>
                      <a:pt x="101" y="31"/>
                    </a:cubicBezTo>
                    <a:cubicBezTo>
                      <a:pt x="109" y="43"/>
                      <a:pt x="111" y="72"/>
                      <a:pt x="94" y="91"/>
                    </a:cubicBezTo>
                    <a:cubicBezTo>
                      <a:pt x="78" y="109"/>
                      <a:pt x="74" y="114"/>
                      <a:pt x="74" y="114"/>
                    </a:cubicBezTo>
                    <a:cubicBezTo>
                      <a:pt x="86" y="110"/>
                      <a:pt x="86" y="110"/>
                      <a:pt x="86" y="110"/>
                    </a:cubicBezTo>
                    <a:cubicBezTo>
                      <a:pt x="86" y="110"/>
                      <a:pt x="58" y="131"/>
                      <a:pt x="61" y="145"/>
                    </a:cubicBezTo>
                    <a:cubicBezTo>
                      <a:pt x="59" y="139"/>
                      <a:pt x="56" y="133"/>
                      <a:pt x="54" y="126"/>
                    </a:cubicBezTo>
                    <a:cubicBezTo>
                      <a:pt x="42" y="90"/>
                      <a:pt x="47" y="53"/>
                      <a:pt x="63" y="30"/>
                    </a:cubicBezTo>
                    <a:cubicBezTo>
                      <a:pt x="43" y="50"/>
                      <a:pt x="27" y="84"/>
                      <a:pt x="42" y="134"/>
                    </a:cubicBezTo>
                    <a:cubicBezTo>
                      <a:pt x="32" y="128"/>
                      <a:pt x="14" y="113"/>
                      <a:pt x="9" y="86"/>
                    </a:cubicBezTo>
                    <a:lnTo>
                      <a:pt x="15" y="90"/>
                    </a:ln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" name="Freeform 33"/>
              <p:cNvSpPr/>
              <p:nvPr/>
            </p:nvSpPr>
            <p:spPr bwMode="auto">
              <a:xfrm>
                <a:off x="9171" y="2536"/>
                <a:ext cx="1262" cy="1048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" name="TextBox 63"/>
              <p:cNvSpPr txBox="1"/>
              <p:nvPr/>
            </p:nvSpPr>
            <p:spPr>
              <a:xfrm>
                <a:off x="11784" y="8690"/>
                <a:ext cx="179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sz="16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5" name="Straight Connector 66"/>
              <p:cNvCxnSpPr/>
              <p:nvPr/>
            </p:nvCxnSpPr>
            <p:spPr>
              <a:xfrm>
                <a:off x="13327" y="9522"/>
                <a:ext cx="6464" cy="6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70"/>
              <p:cNvCxnSpPr/>
              <p:nvPr/>
            </p:nvCxnSpPr>
            <p:spPr>
              <a:xfrm flipH="1" flipV="1">
                <a:off x="10608" y="5667"/>
                <a:ext cx="0" cy="1831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 flipV="1">
              <a:off x="15438" y="5317"/>
              <a:ext cx="6174" cy="1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1538239" y="198755"/>
            <a:ext cx="2702468" cy="536363"/>
            <a:chOff x="2422" y="193"/>
            <a:chExt cx="4256" cy="845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4256" cy="822"/>
              <a:chOff x="1372504" y="144568"/>
              <a:chExt cx="2702468" cy="521970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7280" cy="460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605280" cy="521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800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800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7" Type="http://schemas.openxmlformats.org/officeDocument/2006/relationships/slideLayout" Target="../slideLayouts/slideLayout3.xml"/><Relationship Id="rId16" Type="http://schemas.openxmlformats.org/officeDocument/2006/relationships/image" Target="../media/image17.png"/><Relationship Id="rId15" Type="http://schemas.openxmlformats.org/officeDocument/2006/relationships/image" Target="../media/image16.png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png"/><Relationship Id="rId8" Type="http://schemas.openxmlformats.org/officeDocument/2006/relationships/image" Target="../media/image25.png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7" Type="http://schemas.openxmlformats.org/officeDocument/2006/relationships/slideLayout" Target="../slideLayouts/slideLayout3.xml"/><Relationship Id="rId16" Type="http://schemas.openxmlformats.org/officeDocument/2006/relationships/image" Target="../media/image33.png"/><Relationship Id="rId15" Type="http://schemas.openxmlformats.org/officeDocument/2006/relationships/image" Target="../media/image32.png"/><Relationship Id="rId14" Type="http://schemas.openxmlformats.org/officeDocument/2006/relationships/image" Target="../media/image31.png"/><Relationship Id="rId13" Type="http://schemas.openxmlformats.org/officeDocument/2006/relationships/image" Target="../media/image30.png"/><Relationship Id="rId12" Type="http://schemas.openxmlformats.org/officeDocument/2006/relationships/image" Target="../media/image29.png"/><Relationship Id="rId11" Type="http://schemas.openxmlformats.org/officeDocument/2006/relationships/image" Target="../media/image28.png"/><Relationship Id="rId10" Type="http://schemas.openxmlformats.org/officeDocument/2006/relationships/image" Target="../media/image27.png"/><Relationship Id="rId1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3" Type="http://schemas.openxmlformats.org/officeDocument/2006/relationships/slideLayout" Target="../slideLayouts/slideLayout4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87093" y="3976721"/>
            <a:ext cx="6466114" cy="166257"/>
            <a:chOff x="2233239" y="4536372"/>
            <a:chExt cx="6466114" cy="1929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1"/>
          <p:cNvSpPr txBox="1"/>
          <p:nvPr/>
        </p:nvSpPr>
        <p:spPr>
          <a:xfrm>
            <a:off x="5308846" y="1720368"/>
            <a:ext cx="5444361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600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6600" b="1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认</a:t>
            </a:r>
            <a:r>
              <a:rPr lang="zh-CN" altLang="en-US" sz="66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识图</a:t>
            </a:r>
            <a:r>
              <a:rPr lang="zh-CN" altLang="en-US" sz="6600" b="1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形》</a:t>
            </a:r>
            <a:endParaRPr lang="zh-CN" altLang="en-US" sz="6600" b="1" dirty="0">
              <a:solidFill>
                <a:srgbClr val="3563A8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第</a:t>
            </a:r>
            <a:r>
              <a:rPr lang="en-US" altLang="zh-CN" sz="28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1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课时</a:t>
            </a:r>
            <a:endParaRPr lang="zh-CN" altLang="en-US" sz="28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 t="16503" b="25084"/>
          <a:stretch>
            <a:fillRect/>
          </a:stretch>
        </p:blipFill>
        <p:spPr>
          <a:xfrm>
            <a:off x="1385570" y="1953895"/>
            <a:ext cx="9420225" cy="344106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285875" y="845185"/>
            <a:ext cx="2544445" cy="715010"/>
            <a:chOff x="1510" y="1584"/>
            <a:chExt cx="5377" cy="1126"/>
          </a:xfrm>
        </p:grpSpPr>
        <p:sp>
          <p:nvSpPr>
            <p:cNvPr id="14" name="圆角矩形 13"/>
            <p:cNvSpPr/>
            <p:nvPr/>
          </p:nvSpPr>
          <p:spPr>
            <a:xfrm>
              <a:off x="1510" y="1641"/>
              <a:ext cx="4855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690" y="1584"/>
              <a:ext cx="4197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4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思考</a:t>
              </a:r>
              <a:endParaRPr lang="zh-CN" altLang="en-US" sz="4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8" name="组合 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" name="组合 2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4" name="直接连接符 3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2878666" y="1964266"/>
            <a:ext cx="4526844" cy="2517366"/>
            <a:chOff x="2156178" y="1975555"/>
            <a:chExt cx="4526844" cy="2517366"/>
          </a:xfrm>
        </p:grpSpPr>
        <p:sp>
          <p:nvSpPr>
            <p:cNvPr id="22" name="立方体 21"/>
            <p:cNvSpPr/>
            <p:nvPr/>
          </p:nvSpPr>
          <p:spPr>
            <a:xfrm>
              <a:off x="2156178" y="4032547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立方体 22"/>
            <p:cNvSpPr/>
            <p:nvPr/>
          </p:nvSpPr>
          <p:spPr>
            <a:xfrm>
              <a:off x="3590256" y="4032547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立方体 23"/>
            <p:cNvSpPr/>
            <p:nvPr/>
          </p:nvSpPr>
          <p:spPr>
            <a:xfrm>
              <a:off x="5080000" y="4032547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立方体 18"/>
            <p:cNvSpPr/>
            <p:nvPr/>
          </p:nvSpPr>
          <p:spPr>
            <a:xfrm>
              <a:off x="4340578" y="3677225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立方体 19"/>
            <p:cNvSpPr/>
            <p:nvPr/>
          </p:nvSpPr>
          <p:spPr>
            <a:xfrm>
              <a:off x="5836356" y="3676095"/>
              <a:ext cx="846666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立方体 20"/>
            <p:cNvSpPr/>
            <p:nvPr/>
          </p:nvSpPr>
          <p:spPr>
            <a:xfrm>
              <a:off x="2156178" y="3687384"/>
              <a:ext cx="846666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立方体 17"/>
            <p:cNvSpPr/>
            <p:nvPr/>
          </p:nvSpPr>
          <p:spPr>
            <a:xfrm>
              <a:off x="5080000" y="3346246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立方体 16"/>
            <p:cNvSpPr/>
            <p:nvPr/>
          </p:nvSpPr>
          <p:spPr>
            <a:xfrm>
              <a:off x="2156178" y="3348716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立方体 15"/>
            <p:cNvSpPr/>
            <p:nvPr/>
          </p:nvSpPr>
          <p:spPr>
            <a:xfrm>
              <a:off x="4340578" y="3007578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立方体 14"/>
            <p:cNvSpPr/>
            <p:nvPr/>
          </p:nvSpPr>
          <p:spPr>
            <a:xfrm>
              <a:off x="5836356" y="3006448"/>
              <a:ext cx="846666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立方体 13"/>
            <p:cNvSpPr/>
            <p:nvPr/>
          </p:nvSpPr>
          <p:spPr>
            <a:xfrm>
              <a:off x="2156178" y="3006448"/>
              <a:ext cx="846666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立方体 12"/>
            <p:cNvSpPr/>
            <p:nvPr/>
          </p:nvSpPr>
          <p:spPr>
            <a:xfrm>
              <a:off x="5080000" y="2667780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立方体 11"/>
            <p:cNvSpPr/>
            <p:nvPr/>
          </p:nvSpPr>
          <p:spPr>
            <a:xfrm>
              <a:off x="2156178" y="2656491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立方体 10"/>
            <p:cNvSpPr/>
            <p:nvPr/>
          </p:nvSpPr>
          <p:spPr>
            <a:xfrm>
              <a:off x="5836356" y="2314223"/>
              <a:ext cx="846666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立方体 9"/>
            <p:cNvSpPr/>
            <p:nvPr/>
          </p:nvSpPr>
          <p:spPr>
            <a:xfrm>
              <a:off x="2156178" y="2302934"/>
              <a:ext cx="846666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立方体 6"/>
            <p:cNvSpPr/>
            <p:nvPr/>
          </p:nvSpPr>
          <p:spPr>
            <a:xfrm>
              <a:off x="2156178" y="1975555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立方体 7"/>
            <p:cNvSpPr/>
            <p:nvPr/>
          </p:nvSpPr>
          <p:spPr>
            <a:xfrm>
              <a:off x="3590256" y="1975555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立方体 8"/>
            <p:cNvSpPr/>
            <p:nvPr/>
          </p:nvSpPr>
          <p:spPr>
            <a:xfrm>
              <a:off x="5080000" y="1975555"/>
              <a:ext cx="1603022" cy="460374"/>
            </a:xfrm>
            <a:prstGeom prst="cub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301998" y="1185339"/>
            <a:ext cx="3256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数一数、填一填</a:t>
            </a:r>
            <a:endParaRPr lang="zh-CN" altLang="en-US" sz="3200"/>
          </a:p>
        </p:txBody>
      </p:sp>
      <p:sp>
        <p:nvSpPr>
          <p:cNvPr id="27" name="文本框 26"/>
          <p:cNvSpPr txBox="1"/>
          <p:nvPr/>
        </p:nvSpPr>
        <p:spPr>
          <a:xfrm>
            <a:off x="2839154" y="4995706"/>
            <a:ext cx="3256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缺了（       ）个</a:t>
            </a:r>
            <a:endParaRPr lang="zh-CN" altLang="en-US" sz="3200"/>
          </a:p>
        </p:txBody>
      </p:sp>
      <p:sp>
        <p:nvSpPr>
          <p:cNvPr id="28" name="立方体 27"/>
          <p:cNvSpPr/>
          <p:nvPr/>
        </p:nvSpPr>
        <p:spPr>
          <a:xfrm>
            <a:off x="5915766" y="5057906"/>
            <a:ext cx="1603022" cy="460374"/>
          </a:xfrm>
          <a:prstGeom prst="cub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" name="组合 2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4" name="直接连接符 3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 descr="334389b4-9ea8-4f55-81d4-4933047e9b25"/>
          <p:cNvPicPr/>
          <p:nvPr/>
        </p:nvPicPr>
        <p:blipFill>
          <a:blip r:embed="rId1"/>
          <a:stretch>
            <a:fillRect/>
          </a:stretch>
        </p:blipFill>
        <p:spPr>
          <a:xfrm rot="16200000">
            <a:off x="5128718" y="475964"/>
            <a:ext cx="1934566" cy="6193703"/>
          </a:xfrm>
          <a:prstGeom prst="rect">
            <a:avLst/>
          </a:prstGeom>
        </p:spPr>
      </p:pic>
      <p:graphicFrame>
        <p:nvGraphicFramePr>
          <p:cNvPr id="30" name="表格 29"/>
          <p:cNvGraphicFramePr>
            <a:graphicFrameLocks noGrp="1"/>
          </p:cNvGraphicFramePr>
          <p:nvPr/>
        </p:nvGraphicFramePr>
        <p:xfrm>
          <a:off x="1662677" y="1167138"/>
          <a:ext cx="9468167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68167"/>
              </a:tblGrid>
              <a:tr h="0">
                <a:tc>
                  <a:txBody>
                    <a:bodyPr/>
                    <a:lstStyle/>
                    <a:p>
                      <a:pPr indent="355600" algn="just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zh-CN" sz="3200" kern="100">
                          <a:effectLst/>
                        </a:rPr>
                        <a:t>猜一猜，</a:t>
                      </a:r>
                      <a:r>
                        <a:rPr lang="en-US" sz="3200" kern="100">
                          <a:effectLst/>
                        </a:rPr>
                        <a:t>6</a:t>
                      </a:r>
                      <a:r>
                        <a:rPr lang="zh-CN" sz="3200" kern="100">
                          <a:effectLst/>
                        </a:rPr>
                        <a:t>个盒子里分别是什么形状的物体？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14300" marR="114300" marT="0" marB="0">
                    <a:noFill/>
                  </a:tcPr>
                </a:tc>
              </a:tr>
            </a:tbl>
          </a:graphicData>
        </a:graphic>
      </p:graphicFrame>
      <p:pic>
        <p:nvPicPr>
          <p:cNvPr id="3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756900" y="121285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8" name="Picture 26" descr="140-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61485" y="4352925"/>
            <a:ext cx="1383665" cy="14547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Picture 27" descr="140-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45635" y="796925"/>
            <a:ext cx="1526540" cy="15265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Picture 31" descr="140-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19240" y="1591310"/>
            <a:ext cx="1091565" cy="7321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Picture 32" descr="140-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357870" y="1078230"/>
            <a:ext cx="1091565" cy="1039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2" name="Picture 33" descr="140-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436485" y="2614295"/>
            <a:ext cx="574040" cy="15919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3" name="Picture 34" descr="140-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854575" y="3063875"/>
            <a:ext cx="708660" cy="692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4" name="Picture 35" descr="140-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972175" y="3306445"/>
            <a:ext cx="94615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5" name="Picture 36" descr="140-8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9331325" y="4157980"/>
            <a:ext cx="704215" cy="130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6" name="Picture 37" descr="140-9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9137650" y="2436495"/>
            <a:ext cx="2214245" cy="9417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7" name="Picture 38" descr="140-10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6106160" y="4760595"/>
            <a:ext cx="968375" cy="11360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8" name="Picture 39" descr="140-11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840345" y="4352925"/>
            <a:ext cx="636905" cy="5657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9" name="Picture 40" descr="140-12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2332990" y="1376680"/>
            <a:ext cx="1696085" cy="4419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60" name="Picture 41" descr="140-13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2034540" y="4599305"/>
            <a:ext cx="1754505" cy="96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61" name="Picture 42" descr="140-14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3260090" y="2798445"/>
            <a:ext cx="944880" cy="10521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62" name="Picture 43" descr="140-15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1280795" y="2921635"/>
            <a:ext cx="1052195" cy="12363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63" name="Picture 44" descr="140-16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868680" y="1818640"/>
            <a:ext cx="1901190" cy="11029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Rectangle 3"/>
          <p:cNvSpPr/>
          <p:nvPr/>
        </p:nvSpPr>
        <p:spPr>
          <a:xfrm>
            <a:off x="2214245" y="5896610"/>
            <a:ext cx="9529445" cy="60769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交流：找一找，哪些物品的形状是相同的？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圆角矩形 1"/>
          <p:cNvSpPr/>
          <p:nvPr/>
        </p:nvSpPr>
        <p:spPr>
          <a:xfrm>
            <a:off x="6372225" y="1664335"/>
            <a:ext cx="5591175" cy="36918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3C6E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>
            <a:stCxn id="2" idx="0"/>
            <a:endCxn id="2" idx="2"/>
          </p:cNvCxnSpPr>
          <p:nvPr/>
        </p:nvCxnSpPr>
        <p:spPr>
          <a:xfrm flipH="1">
            <a:off x="9168130" y="1664335"/>
            <a:ext cx="0" cy="36918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>
            <a:stCxn id="2" idx="1"/>
            <a:endCxn id="2" idx="3"/>
          </p:cNvCxnSpPr>
          <p:nvPr/>
        </p:nvCxnSpPr>
        <p:spPr>
          <a:xfrm>
            <a:off x="6372225" y="3510280"/>
            <a:ext cx="559117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26" descr="140-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36140" y="4530090"/>
            <a:ext cx="1026795" cy="10788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27" descr="140-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52800" y="661670"/>
            <a:ext cx="1132205" cy="1132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1" descr="140-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93870" y="1953895"/>
            <a:ext cx="810260" cy="54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32" descr="140-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46700" y="2077085"/>
            <a:ext cx="810260" cy="771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33" descr="140-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21250" y="3455670"/>
            <a:ext cx="425450" cy="11798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34" descr="140-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637155" y="1983740"/>
            <a:ext cx="525780" cy="513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35" descr="140-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461260" y="3333115"/>
            <a:ext cx="701675" cy="7277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36" descr="140-8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824730" y="5088890"/>
            <a:ext cx="521970" cy="9645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Picture 37" descr="140-9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278505" y="2634615"/>
            <a:ext cx="1642745" cy="698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38" descr="140-10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3665220" y="4389120"/>
            <a:ext cx="718820" cy="8432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Picture 39" descr="140-11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3683000" y="3546475"/>
            <a:ext cx="472440" cy="41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40" descr="140-12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1678940" y="960755"/>
            <a:ext cx="1258570" cy="3282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41" descr="140-13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663575" y="4060825"/>
            <a:ext cx="1301750" cy="71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42" descr="140-14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1678940" y="2446020"/>
            <a:ext cx="701040" cy="78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43" descr="140-15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318770" y="2710180"/>
            <a:ext cx="781050" cy="9182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44" descr="140-16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312420" y="1573530"/>
            <a:ext cx="1410970" cy="818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文本框 26"/>
          <p:cNvSpPr txBox="1"/>
          <p:nvPr/>
        </p:nvSpPr>
        <p:spPr>
          <a:xfrm>
            <a:off x="663575" y="143192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36140" y="86423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82035" y="96075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2110" y="302450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692910" y="263461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562860" y="195389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93870" y="195389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483225" y="179387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8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64235" y="425259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562860" y="343598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811270" y="270446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11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582670" y="3495040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12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796790" y="373062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13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562860" y="477456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14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620135" y="508698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261610" y="535622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16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588760" y="2661285"/>
            <a:ext cx="23647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262110" y="2237105"/>
            <a:ext cx="236474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endParaRPr lang="zh-CN" altLang="en-US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/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13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16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588760" y="4530090"/>
            <a:ext cx="23647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14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436100" y="4242435"/>
            <a:ext cx="236474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12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15</a:t>
            </a:r>
            <a:endParaRPr lang="en-US" altLang="zh-CN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272" name="AutoShape 26"/>
          <p:cNvSpPr/>
          <p:nvPr/>
        </p:nvSpPr>
        <p:spPr>
          <a:xfrm>
            <a:off x="7152005" y="1884984"/>
            <a:ext cx="1238456" cy="507391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1273" name="AutoShape 27"/>
          <p:cNvSpPr/>
          <p:nvPr/>
        </p:nvSpPr>
        <p:spPr>
          <a:xfrm>
            <a:off x="10082686" y="3542233"/>
            <a:ext cx="723690" cy="710794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1274" name="AutoShape 30"/>
          <p:cNvSpPr/>
          <p:nvPr/>
        </p:nvSpPr>
        <p:spPr>
          <a:xfrm>
            <a:off x="11043181" y="1884680"/>
            <a:ext cx="583691" cy="782320"/>
          </a:xfrm>
          <a:prstGeom prst="can">
            <a:avLst>
              <a:gd name="adj" fmla="val 3228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1275" name="Oval 31"/>
          <p:cNvSpPr/>
          <p:nvPr/>
        </p:nvSpPr>
        <p:spPr>
          <a:xfrm>
            <a:off x="7433280" y="3694659"/>
            <a:ext cx="676305" cy="70185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7FA8A9"/>
              </a:gs>
            </a:gsLst>
            <a:lin ang="5400000" scaled="1"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11272" grpId="0" animBg="1"/>
      <p:bldP spid="11273" grpId="0" animBg="1"/>
      <p:bldP spid="11274" grpId="0" animBg="1"/>
      <p:bldP spid="112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47" name="组合 46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50" name="直接连接符 4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220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8860" y="897255"/>
            <a:ext cx="7788910" cy="54082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1100004" y="131995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 Box 9"/>
          <p:cNvSpPr txBox="1"/>
          <p:nvPr/>
        </p:nvSpPr>
        <p:spPr>
          <a:xfrm>
            <a:off x="3037205" y="2263140"/>
            <a:ext cx="76892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看一看、摸一摸，说说它们是什么样的。</a:t>
            </a:r>
            <a:r>
              <a:rPr lang="zh-CN" altLang="en-US" sz="2400">
                <a:solidFill>
                  <a:schemeClr val="tx1"/>
                </a:solidFill>
                <a:latin typeface="楷体_GB2312" pitchFamily="49" charset="-122"/>
              </a:rPr>
              <a:t> </a:t>
            </a:r>
            <a:endParaRPr lang="zh-CN" altLang="en-US" sz="240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83920" y="977265"/>
            <a:ext cx="10051415" cy="1049020"/>
            <a:chOff x="1642964" y="2564904"/>
            <a:chExt cx="5515743" cy="555625"/>
          </a:xfrm>
        </p:grpSpPr>
        <p:sp>
          <p:nvSpPr>
            <p:cNvPr id="11272" name="AutoShape 26"/>
            <p:cNvSpPr/>
            <p:nvPr/>
          </p:nvSpPr>
          <p:spPr>
            <a:xfrm>
              <a:off x="1642964" y="2662535"/>
              <a:ext cx="912812" cy="360363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40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11273" name="AutoShape 27"/>
            <p:cNvSpPr/>
            <p:nvPr/>
          </p:nvSpPr>
          <p:spPr>
            <a:xfrm>
              <a:off x="3602724" y="2590304"/>
              <a:ext cx="533400" cy="504825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40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11274" name="AutoShape 30"/>
            <p:cNvSpPr/>
            <p:nvPr/>
          </p:nvSpPr>
          <p:spPr>
            <a:xfrm>
              <a:off x="5183072" y="2564904"/>
              <a:ext cx="430213" cy="555625"/>
            </a:xfrm>
            <a:prstGeom prst="can">
              <a:avLst>
                <a:gd name="adj" fmla="val 3228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40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11275" name="Oval 31"/>
            <p:cNvSpPr/>
            <p:nvPr/>
          </p:nvSpPr>
          <p:spPr>
            <a:xfrm>
              <a:off x="6660232" y="2593479"/>
              <a:ext cx="498475" cy="498475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7FA8A9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40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</p:grpSp>
      <p:sp>
        <p:nvSpPr>
          <p:cNvPr id="4" name="AutoShape 26"/>
          <p:cNvSpPr/>
          <p:nvPr/>
        </p:nvSpPr>
        <p:spPr>
          <a:xfrm>
            <a:off x="668020" y="3091484"/>
            <a:ext cx="1238456" cy="507391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7" name="AutoShape 27"/>
          <p:cNvSpPr/>
          <p:nvPr/>
        </p:nvSpPr>
        <p:spPr>
          <a:xfrm>
            <a:off x="814226" y="3845763"/>
            <a:ext cx="723690" cy="710794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8" name="AutoShape 30"/>
          <p:cNvSpPr/>
          <p:nvPr/>
        </p:nvSpPr>
        <p:spPr>
          <a:xfrm>
            <a:off x="883816" y="4747260"/>
            <a:ext cx="583691" cy="782320"/>
          </a:xfrm>
          <a:prstGeom prst="can">
            <a:avLst>
              <a:gd name="adj" fmla="val 3228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9" name="Oval 31"/>
          <p:cNvSpPr/>
          <p:nvPr/>
        </p:nvSpPr>
        <p:spPr>
          <a:xfrm>
            <a:off x="814040" y="5776824"/>
            <a:ext cx="676305" cy="70185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7FA8A9"/>
              </a:gs>
            </a:gsLst>
            <a:lin ang="5400000" scaled="1"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2166620" y="3076575"/>
            <a:ext cx="92906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长方体</a:t>
            </a:r>
            <a:r>
              <a:rPr lang="zh-CN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：长长的，方方的，有6个平平的面，面有大有小</a:t>
            </a:r>
            <a:endParaRPr lang="zh-CN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Text Box 9"/>
          <p:cNvSpPr txBox="1"/>
          <p:nvPr/>
        </p:nvSpPr>
        <p:spPr>
          <a:xfrm>
            <a:off x="1754505" y="3917950"/>
            <a:ext cx="100603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正方体</a:t>
            </a:r>
            <a:r>
              <a:rPr lang="zh-CN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：方方正正的，6个平平的面，每个面都是一样大</a:t>
            </a:r>
            <a:endParaRPr lang="zh-CN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Text Box 9"/>
          <p:cNvSpPr txBox="1"/>
          <p:nvPr/>
        </p:nvSpPr>
        <p:spPr>
          <a:xfrm>
            <a:off x="1610995" y="4877435"/>
            <a:ext cx="106533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圆柱</a:t>
            </a:r>
            <a:r>
              <a:rPr lang="zh-CN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：长长的，圆圆的，从上到下粗细相同，上下两个面都是圆形</a:t>
            </a:r>
            <a:endParaRPr lang="zh-CN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Text Box 9"/>
          <p:cNvSpPr txBox="1"/>
          <p:nvPr/>
        </p:nvSpPr>
        <p:spPr>
          <a:xfrm>
            <a:off x="1610995" y="5866130"/>
            <a:ext cx="106533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球</a:t>
            </a:r>
            <a:r>
              <a:rPr lang="zh-CN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：圆滚滚的</a:t>
            </a:r>
            <a:endParaRPr lang="zh-CN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68015" y="3168015"/>
            <a:ext cx="554482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zh-CN" sz="4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猜一猜盒子里是什么</a:t>
            </a:r>
            <a:endParaRPr lang="zh-CN" sz="44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285875" y="845185"/>
            <a:ext cx="2778303" cy="715010"/>
            <a:chOff x="1510" y="1584"/>
            <a:chExt cx="5003" cy="1126"/>
          </a:xfrm>
        </p:grpSpPr>
        <p:sp>
          <p:nvSpPr>
            <p:cNvPr id="8" name="圆角矩形 7"/>
            <p:cNvSpPr/>
            <p:nvPr/>
          </p:nvSpPr>
          <p:spPr>
            <a:xfrm>
              <a:off x="1510" y="1641"/>
              <a:ext cx="4855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316" y="1584"/>
              <a:ext cx="4197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4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小游戏</a:t>
              </a:r>
              <a:endParaRPr lang="zh-CN" altLang="en-US" sz="4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14" name="Text Box 5"/>
          <p:cNvSpPr txBox="1"/>
          <p:nvPr/>
        </p:nvSpPr>
        <p:spPr>
          <a:xfrm>
            <a:off x="2122488" y="2262188"/>
            <a:ext cx="62642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圆圆鼓鼓小淘气，滚来滚去不费力。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315" name="Oval 6"/>
          <p:cNvSpPr/>
          <p:nvPr/>
        </p:nvSpPr>
        <p:spPr>
          <a:xfrm>
            <a:off x="8553450" y="2159000"/>
            <a:ext cx="641350" cy="6477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12700" cap="flat" cmpd="sng">
            <a:solidFill>
              <a:srgbClr val="00626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3317" name="Text Box 9"/>
          <p:cNvSpPr txBox="1"/>
          <p:nvPr/>
        </p:nvSpPr>
        <p:spPr>
          <a:xfrm>
            <a:off x="2122488" y="3152775"/>
            <a:ext cx="63357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正正方方六张脸，平平滑滑一个样。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318" name="AutoShape 10"/>
          <p:cNvSpPr/>
          <p:nvPr/>
        </p:nvSpPr>
        <p:spPr>
          <a:xfrm>
            <a:off x="8545513" y="3022600"/>
            <a:ext cx="720725" cy="720725"/>
          </a:xfrm>
          <a:prstGeom prst="cube">
            <a:avLst>
              <a:gd name="adj" fmla="val 25000"/>
            </a:avLst>
          </a:prstGeom>
          <a:solidFill>
            <a:srgbClr val="CC99FF"/>
          </a:solidFill>
          <a:ln w="12700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3319" name="Text Box 13"/>
          <p:cNvSpPr txBox="1"/>
          <p:nvPr/>
        </p:nvSpPr>
        <p:spPr>
          <a:xfrm>
            <a:off x="2122488" y="4014788"/>
            <a:ext cx="63357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上下圆圆一样大，放倒一推就滚动。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320" name="AutoShape 14"/>
          <p:cNvSpPr/>
          <p:nvPr/>
        </p:nvSpPr>
        <p:spPr>
          <a:xfrm rot="-4029723">
            <a:off x="8582025" y="3992563"/>
            <a:ext cx="574675" cy="649287"/>
          </a:xfrm>
          <a:prstGeom prst="can">
            <a:avLst>
              <a:gd name="adj" fmla="val 28245"/>
            </a:avLst>
          </a:prstGeom>
          <a:solidFill>
            <a:srgbClr val="FFCC00"/>
          </a:solidFill>
          <a:ln w="12700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</p:spPr>
        <p:txBody>
          <a:bodyPr vert="eaVert"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3321" name="Text Box 15"/>
          <p:cNvSpPr txBox="1"/>
          <p:nvPr/>
        </p:nvSpPr>
        <p:spPr>
          <a:xfrm>
            <a:off x="2122488" y="4933950"/>
            <a:ext cx="61928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长长方方六张脸，相对两面一个样。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298" name="AutoShape 16"/>
          <p:cNvSpPr/>
          <p:nvPr/>
        </p:nvSpPr>
        <p:spPr>
          <a:xfrm rot="-5400000" flipV="1">
            <a:off x="8664575" y="4705350"/>
            <a:ext cx="555625" cy="936625"/>
          </a:xfrm>
          <a:prstGeom prst="cube">
            <a:avLst>
              <a:gd name="adj" fmla="val 25000"/>
            </a:avLst>
          </a:prstGeom>
          <a:solidFill>
            <a:srgbClr val="00FFFF"/>
          </a:solidFill>
          <a:ln w="9525" cap="flat" cmpd="sng">
            <a:solidFill>
              <a:srgbClr val="27A09D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vert="eaVert"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85875" y="845185"/>
            <a:ext cx="2778303" cy="715010"/>
            <a:chOff x="1510" y="1584"/>
            <a:chExt cx="5003" cy="1126"/>
          </a:xfrm>
        </p:grpSpPr>
        <p:sp>
          <p:nvSpPr>
            <p:cNvPr id="14" name="圆角矩形 13"/>
            <p:cNvSpPr/>
            <p:nvPr/>
          </p:nvSpPr>
          <p:spPr>
            <a:xfrm>
              <a:off x="1510" y="1641"/>
              <a:ext cx="4855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316" y="1584"/>
              <a:ext cx="4197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4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猜一猜</a:t>
              </a:r>
              <a:endParaRPr lang="zh-CN" altLang="en-US" sz="4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animBg="1"/>
      <p:bldP spid="13317" grpId="0"/>
      <p:bldP spid="13318" grpId="0" animBg="1"/>
      <p:bldP spid="13319" grpId="0"/>
      <p:bldP spid="13320" grpId="0" animBg="1"/>
      <p:bldP spid="13321" grpId="0"/>
      <p:bldP spid="122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33980" y="3205480"/>
            <a:ext cx="658114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zh-CN" sz="4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生活中有哪些这样的物品？</a:t>
            </a:r>
            <a:endParaRPr lang="zh-CN" sz="4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1285875" y="845185"/>
            <a:ext cx="2544445" cy="715010"/>
            <a:chOff x="1510" y="1584"/>
            <a:chExt cx="5377" cy="1126"/>
          </a:xfrm>
        </p:grpSpPr>
        <p:sp>
          <p:nvSpPr>
            <p:cNvPr id="14" name="圆角矩形 13"/>
            <p:cNvSpPr/>
            <p:nvPr/>
          </p:nvSpPr>
          <p:spPr>
            <a:xfrm>
              <a:off x="1510" y="1641"/>
              <a:ext cx="4855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690" y="1584"/>
              <a:ext cx="4197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4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思考</a:t>
              </a:r>
              <a:endParaRPr lang="zh-CN" altLang="en-US" sz="4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685" y="881380"/>
            <a:ext cx="7362190" cy="552196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285875" y="845185"/>
            <a:ext cx="2557145" cy="715010"/>
            <a:chOff x="1510" y="1584"/>
            <a:chExt cx="5377" cy="1126"/>
          </a:xfrm>
        </p:grpSpPr>
        <p:sp>
          <p:nvSpPr>
            <p:cNvPr id="14" name="圆角矩形 13"/>
            <p:cNvSpPr/>
            <p:nvPr/>
          </p:nvSpPr>
          <p:spPr>
            <a:xfrm>
              <a:off x="1510" y="1641"/>
              <a:ext cx="4855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690" y="1584"/>
              <a:ext cx="4197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40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思考</a:t>
              </a:r>
              <a:endParaRPr lang="zh-CN" altLang="en-US" sz="4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PLACING_PICTURE_USER_VIEWPORT" val="{&quot;height&quot;:5625,&quot;width&quot;:7500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1226</Words>
  <Application>WPS 演示</Application>
  <PresentationFormat>自定义</PresentationFormat>
  <Paragraphs>137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华文新魏</vt:lpstr>
      <vt:lpstr>Arial Unicode MS</vt:lpstr>
      <vt:lpstr>微软雅黑</vt:lpstr>
      <vt:lpstr>楷体_GB2312</vt:lpstr>
      <vt:lpstr>Calibri</vt:lpstr>
      <vt:lpstr>Calibri</vt:lpstr>
      <vt:lpstr>Arial</vt:lpstr>
      <vt:lpstr>Arial Unicode MS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2022-07-26T10:41:00Z</cp:lastPrinted>
  <dcterms:created xsi:type="dcterms:W3CDTF">2022-07-26T10:41:00Z</dcterms:created>
  <dcterms:modified xsi:type="dcterms:W3CDTF">2023-10-26T07:26:56Z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B57D5C4595484A47BA2B54201A5F356E_12</vt:lpwstr>
  </property>
  <property fmtid="{D5CDD505-2E9C-101B-9397-08002B2CF9AE}" pid="3" name="KSOProductBuildVer">
    <vt:lpwstr>2052-12.1.0.15712</vt:lpwstr>
  </property>
</Properties>
</file>