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363" r:id="rId3"/>
    <p:sldId id="350" r:id="rId4"/>
    <p:sldId id="317" r:id="rId5"/>
    <p:sldId id="318" r:id="rId6"/>
    <p:sldId id="321" r:id="rId7"/>
    <p:sldId id="351" r:id="rId8"/>
    <p:sldId id="326" r:id="rId9"/>
    <p:sldId id="358" r:id="rId10"/>
    <p:sldId id="359" r:id="rId11"/>
    <p:sldId id="362" r:id="rId12"/>
    <p:sldId id="344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8" userDrawn="1">
          <p15:clr>
            <a:srgbClr val="A4A3A4"/>
          </p15:clr>
        </p15:guide>
        <p15:guide id="2" pos="3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678" y="-90"/>
      </p:cViewPr>
      <p:guideLst>
        <p:guide orient="horz" pos="2098"/>
        <p:guide pos="38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1808" cy="506663"/>
            <a:chOff x="2422" y="193"/>
            <a:chExt cx="3940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0" cy="727"/>
              <a:chOff x="1372504" y="175048"/>
              <a:chExt cx="2501808" cy="461778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4620" cy="460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复习引入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环节四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全课总结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52666" y="4027300"/>
            <a:ext cx="6466114" cy="166257"/>
            <a:chOff x="2233239" y="4536372"/>
            <a:chExt cx="6466114" cy="1929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1"/>
          <p:cNvSpPr txBox="1"/>
          <p:nvPr/>
        </p:nvSpPr>
        <p:spPr>
          <a:xfrm>
            <a:off x="4198763" y="2365525"/>
            <a:ext cx="70019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en-US" altLang="zh-CN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en-US" altLang="zh-CN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的组成》</a:t>
            </a:r>
            <a:endParaRPr lang="zh-CN" altLang="en-US" sz="6600" b="1" dirty="0">
              <a:solidFill>
                <a:srgbClr val="3563A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04545" y="1015365"/>
            <a:ext cx="59055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、根据数字接着画。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流程图: 摘录 12"/>
          <p:cNvSpPr/>
          <p:nvPr/>
        </p:nvSpPr>
        <p:spPr>
          <a:xfrm>
            <a:off x="176466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云形 13"/>
          <p:cNvSpPr/>
          <p:nvPr/>
        </p:nvSpPr>
        <p:spPr>
          <a:xfrm>
            <a:off x="639445" y="2887980"/>
            <a:ext cx="876935" cy="711200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云形 14"/>
          <p:cNvSpPr/>
          <p:nvPr/>
        </p:nvSpPr>
        <p:spPr>
          <a:xfrm>
            <a:off x="5422900" y="2887980"/>
            <a:ext cx="876935" cy="711200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04545" y="2982595"/>
            <a:ext cx="629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05145" y="2912745"/>
            <a:ext cx="694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流程图: 摘录 19"/>
          <p:cNvSpPr/>
          <p:nvPr/>
        </p:nvSpPr>
        <p:spPr>
          <a:xfrm>
            <a:off x="224091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摘录 20"/>
          <p:cNvSpPr/>
          <p:nvPr/>
        </p:nvSpPr>
        <p:spPr>
          <a:xfrm>
            <a:off x="2780030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摘录 21"/>
          <p:cNvSpPr/>
          <p:nvPr/>
        </p:nvSpPr>
        <p:spPr>
          <a:xfrm>
            <a:off x="327088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摘录 22"/>
          <p:cNvSpPr/>
          <p:nvPr/>
        </p:nvSpPr>
        <p:spPr>
          <a:xfrm>
            <a:off x="3761740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摘录 23"/>
          <p:cNvSpPr/>
          <p:nvPr/>
        </p:nvSpPr>
        <p:spPr>
          <a:xfrm>
            <a:off x="425894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摘录 24"/>
          <p:cNvSpPr/>
          <p:nvPr/>
        </p:nvSpPr>
        <p:spPr>
          <a:xfrm>
            <a:off x="176466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流程图: 摘录 25"/>
          <p:cNvSpPr/>
          <p:nvPr/>
        </p:nvSpPr>
        <p:spPr>
          <a:xfrm>
            <a:off x="425894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摘录 26"/>
          <p:cNvSpPr/>
          <p:nvPr/>
        </p:nvSpPr>
        <p:spPr>
          <a:xfrm>
            <a:off x="3761740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流程图: 摘录 27"/>
          <p:cNvSpPr/>
          <p:nvPr/>
        </p:nvSpPr>
        <p:spPr>
          <a:xfrm>
            <a:off x="327088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流程图: 摘录 28"/>
          <p:cNvSpPr/>
          <p:nvPr/>
        </p:nvSpPr>
        <p:spPr>
          <a:xfrm>
            <a:off x="2780030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摘录 29"/>
          <p:cNvSpPr/>
          <p:nvPr/>
        </p:nvSpPr>
        <p:spPr>
          <a:xfrm>
            <a:off x="224091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摘录 30"/>
          <p:cNvSpPr/>
          <p:nvPr/>
        </p:nvSpPr>
        <p:spPr>
          <a:xfrm>
            <a:off x="176466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摘录 31"/>
          <p:cNvSpPr/>
          <p:nvPr/>
        </p:nvSpPr>
        <p:spPr>
          <a:xfrm>
            <a:off x="224091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流程图: 摘录 32"/>
          <p:cNvSpPr/>
          <p:nvPr/>
        </p:nvSpPr>
        <p:spPr>
          <a:xfrm>
            <a:off x="2780030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流程图: 摘录 33"/>
          <p:cNvSpPr/>
          <p:nvPr/>
        </p:nvSpPr>
        <p:spPr>
          <a:xfrm>
            <a:off x="327088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流程图: 摘录 34"/>
          <p:cNvSpPr/>
          <p:nvPr/>
        </p:nvSpPr>
        <p:spPr>
          <a:xfrm>
            <a:off x="3761740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流程图: 摘录 35"/>
          <p:cNvSpPr/>
          <p:nvPr/>
        </p:nvSpPr>
        <p:spPr>
          <a:xfrm>
            <a:off x="425894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摘录 36"/>
          <p:cNvSpPr/>
          <p:nvPr/>
        </p:nvSpPr>
        <p:spPr>
          <a:xfrm>
            <a:off x="647890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摘录 37"/>
          <p:cNvSpPr/>
          <p:nvPr/>
        </p:nvSpPr>
        <p:spPr>
          <a:xfrm>
            <a:off x="704024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摘录 38"/>
          <p:cNvSpPr/>
          <p:nvPr/>
        </p:nvSpPr>
        <p:spPr>
          <a:xfrm>
            <a:off x="757364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摘录 39"/>
          <p:cNvSpPr/>
          <p:nvPr/>
        </p:nvSpPr>
        <p:spPr>
          <a:xfrm>
            <a:off x="8100060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摘录 40"/>
          <p:cNvSpPr/>
          <p:nvPr/>
        </p:nvSpPr>
        <p:spPr>
          <a:xfrm>
            <a:off x="8629650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流程图: 摘录 41"/>
          <p:cNvSpPr/>
          <p:nvPr/>
        </p:nvSpPr>
        <p:spPr>
          <a:xfrm>
            <a:off x="9175750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摘录 42"/>
          <p:cNvSpPr/>
          <p:nvPr/>
        </p:nvSpPr>
        <p:spPr>
          <a:xfrm>
            <a:off x="9685655" y="2182495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摘录 43"/>
          <p:cNvSpPr/>
          <p:nvPr/>
        </p:nvSpPr>
        <p:spPr>
          <a:xfrm>
            <a:off x="647890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流程图: 摘录 44"/>
          <p:cNvSpPr/>
          <p:nvPr/>
        </p:nvSpPr>
        <p:spPr>
          <a:xfrm>
            <a:off x="704024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流程图: 摘录 45"/>
          <p:cNvSpPr/>
          <p:nvPr/>
        </p:nvSpPr>
        <p:spPr>
          <a:xfrm>
            <a:off x="757364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流程图: 摘录 46"/>
          <p:cNvSpPr/>
          <p:nvPr/>
        </p:nvSpPr>
        <p:spPr>
          <a:xfrm>
            <a:off x="8100060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流程图: 摘录 47"/>
          <p:cNvSpPr/>
          <p:nvPr/>
        </p:nvSpPr>
        <p:spPr>
          <a:xfrm>
            <a:off x="8629650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流程图: 摘录 48"/>
          <p:cNvSpPr/>
          <p:nvPr/>
        </p:nvSpPr>
        <p:spPr>
          <a:xfrm>
            <a:off x="9175750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流程图: 摘录 49"/>
          <p:cNvSpPr/>
          <p:nvPr/>
        </p:nvSpPr>
        <p:spPr>
          <a:xfrm>
            <a:off x="9685655" y="28879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流程图: 摘录 50"/>
          <p:cNvSpPr/>
          <p:nvPr/>
        </p:nvSpPr>
        <p:spPr>
          <a:xfrm>
            <a:off x="647890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流程图: 摘录 51"/>
          <p:cNvSpPr/>
          <p:nvPr/>
        </p:nvSpPr>
        <p:spPr>
          <a:xfrm>
            <a:off x="704024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流程图: 摘录 52"/>
          <p:cNvSpPr/>
          <p:nvPr/>
        </p:nvSpPr>
        <p:spPr>
          <a:xfrm>
            <a:off x="757364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流程图: 摘录 53"/>
          <p:cNvSpPr/>
          <p:nvPr/>
        </p:nvSpPr>
        <p:spPr>
          <a:xfrm>
            <a:off x="8100060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流程图: 摘录 54"/>
          <p:cNvSpPr/>
          <p:nvPr/>
        </p:nvSpPr>
        <p:spPr>
          <a:xfrm>
            <a:off x="8629650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流程图: 摘录 55"/>
          <p:cNvSpPr/>
          <p:nvPr/>
        </p:nvSpPr>
        <p:spPr>
          <a:xfrm>
            <a:off x="9175750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流程图: 摘录 56"/>
          <p:cNvSpPr/>
          <p:nvPr/>
        </p:nvSpPr>
        <p:spPr>
          <a:xfrm>
            <a:off x="9685655" y="3599180"/>
            <a:ext cx="380365" cy="380365"/>
          </a:xfrm>
          <a:prstGeom prst="flowChartExtract">
            <a:avLst/>
          </a:prstGeom>
          <a:solidFill>
            <a:schemeClr val="bg1"/>
          </a:solidFill>
          <a:ln w="38100">
            <a:solidFill>
              <a:srgbClr val="FE82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773680" y="2623185"/>
            <a:ext cx="1935480" cy="165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3220085" y="3317875"/>
            <a:ext cx="1504950" cy="139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2194560" y="4059555"/>
            <a:ext cx="2464435" cy="165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8562975" y="2653030"/>
            <a:ext cx="1638300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9175750" y="3335655"/>
            <a:ext cx="942975" cy="127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7573645" y="4092575"/>
            <a:ext cx="25120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757170" y="2016760"/>
            <a:ext cx="1997075" cy="6597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3185795" y="2780030"/>
            <a:ext cx="1601470" cy="594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2160270" y="3566795"/>
            <a:ext cx="2530475" cy="5327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562975" y="2150110"/>
            <a:ext cx="2023110" cy="525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9076055" y="2780665"/>
            <a:ext cx="1254760" cy="594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7533005" y="3434715"/>
            <a:ext cx="2798445" cy="796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9" name="直接连接符 68"/>
          <p:cNvCxnSpPr/>
          <p:nvPr/>
        </p:nvCxnSpPr>
        <p:spPr>
          <a:xfrm flipH="1" flipV="1">
            <a:off x="5271770" y="1644015"/>
            <a:ext cx="0" cy="2894965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/>
          <p:nvPr/>
        </p:nvSpPr>
        <p:spPr>
          <a:xfrm>
            <a:off x="1596390" y="3627120"/>
            <a:ext cx="933831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effectLst>
                  <a:outerShdw blurRad="38100" dist="38100" dir="2700000">
                    <a:srgbClr val="FFFFFF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作业：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43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页练习九，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题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endParaRPr lang="en-US" altLang="zh-CN" sz="3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" name="Text Box 5"/>
          <p:cNvSpPr txBox="1"/>
          <p:nvPr/>
        </p:nvSpPr>
        <p:spPr>
          <a:xfrm>
            <a:off x="1596073" y="1442720"/>
            <a:ext cx="8208962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今天我们学习了什么？你觉得自己这节课的学习哪些地方做得好？哪些方面需要改进呢？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843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39400" y="10655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44270" y="2658110"/>
            <a:ext cx="933767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以前我们学过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分与合，你能说一说吗？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/>
          <p:nvPr/>
        </p:nvSpPr>
        <p:spPr>
          <a:xfrm>
            <a:off x="739775" y="2087880"/>
            <a:ext cx="84975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、分一分，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个圆片，分成两堆，可以怎样分？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有几种分法？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9775" y="3471545"/>
            <a:ext cx="7268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、说一说，思考怎样叙述不会遗漏。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739775" y="4770120"/>
            <a:ext cx="8731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、涂一涂，将你们的分法，用涂一涂的方法记录下来。</a:t>
            </a:r>
            <a:endParaRPr lang="zh-CN" altLang="en-US" sz="2800"/>
          </a:p>
        </p:txBody>
      </p:sp>
      <p:sp>
        <p:nvSpPr>
          <p:cNvPr id="4" name="椭圆 3"/>
          <p:cNvSpPr/>
          <p:nvPr/>
        </p:nvSpPr>
        <p:spPr>
          <a:xfrm>
            <a:off x="1591945" y="1019810"/>
            <a:ext cx="770890" cy="755015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953885" y="1019810"/>
            <a:ext cx="770890" cy="755015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612390" y="1019810"/>
            <a:ext cx="770890" cy="755015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679825" y="1019810"/>
            <a:ext cx="770890" cy="755015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720590" y="1019810"/>
            <a:ext cx="770890" cy="755015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814060" y="1019810"/>
            <a:ext cx="770890" cy="755015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20" name="Picture 72" descr="16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52918" y="1990408"/>
            <a:ext cx="2184400" cy="45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68" name="Picture 7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12608" y="2571433"/>
            <a:ext cx="2065337" cy="276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7" name="Picture 77" descr="16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3545" y="3290888"/>
            <a:ext cx="2184400" cy="450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Group 53"/>
          <p:cNvGrpSpPr/>
          <p:nvPr/>
        </p:nvGrpSpPr>
        <p:grpSpPr>
          <a:xfrm>
            <a:off x="1900555" y="3381693"/>
            <a:ext cx="1176338" cy="269875"/>
            <a:chOff x="0" y="0"/>
            <a:chExt cx="741" cy="170"/>
          </a:xfrm>
        </p:grpSpPr>
        <p:sp>
          <p:nvSpPr>
            <p:cNvPr id="8248" name="椭圆 15"/>
            <p:cNvSpPr/>
            <p:nvPr/>
          </p:nvSpPr>
          <p:spPr>
            <a:xfrm>
              <a:off x="0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49" name="椭圆 15"/>
            <p:cNvSpPr/>
            <p:nvPr/>
          </p:nvSpPr>
          <p:spPr>
            <a:xfrm>
              <a:off x="191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50" name="椭圆 15"/>
            <p:cNvSpPr/>
            <p:nvPr/>
          </p:nvSpPr>
          <p:spPr>
            <a:xfrm>
              <a:off x="382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51" name="椭圆 15"/>
            <p:cNvSpPr/>
            <p:nvPr/>
          </p:nvSpPr>
          <p:spPr>
            <a:xfrm>
              <a:off x="571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pic>
        <p:nvPicPr>
          <p:cNvPr id="9224" name="Picture 80" descr="16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3545" y="4107180"/>
            <a:ext cx="2184400" cy="450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" name="Group 58"/>
          <p:cNvGrpSpPr/>
          <p:nvPr/>
        </p:nvGrpSpPr>
        <p:grpSpPr>
          <a:xfrm>
            <a:off x="1900555" y="4197033"/>
            <a:ext cx="876300" cy="269875"/>
            <a:chOff x="0" y="0"/>
            <a:chExt cx="552" cy="170"/>
          </a:xfrm>
        </p:grpSpPr>
        <p:sp>
          <p:nvSpPr>
            <p:cNvPr id="8245" name="椭圆 15"/>
            <p:cNvSpPr/>
            <p:nvPr/>
          </p:nvSpPr>
          <p:spPr>
            <a:xfrm>
              <a:off x="0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46" name="椭圆 15"/>
            <p:cNvSpPr/>
            <p:nvPr/>
          </p:nvSpPr>
          <p:spPr>
            <a:xfrm>
              <a:off x="191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47" name="椭圆 15"/>
            <p:cNvSpPr/>
            <p:nvPr/>
          </p:nvSpPr>
          <p:spPr>
            <a:xfrm>
              <a:off x="382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pic>
        <p:nvPicPr>
          <p:cNvPr id="9225" name="Picture 81" descr="16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51000" y="4941888"/>
            <a:ext cx="2184400" cy="4508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Group 62"/>
          <p:cNvGrpSpPr/>
          <p:nvPr/>
        </p:nvGrpSpPr>
        <p:grpSpPr>
          <a:xfrm>
            <a:off x="1851660" y="5032058"/>
            <a:ext cx="573088" cy="269875"/>
            <a:chOff x="0" y="0"/>
            <a:chExt cx="361" cy="170"/>
          </a:xfrm>
        </p:grpSpPr>
        <p:sp>
          <p:nvSpPr>
            <p:cNvPr id="8243" name="椭圆 15"/>
            <p:cNvSpPr/>
            <p:nvPr/>
          </p:nvSpPr>
          <p:spPr>
            <a:xfrm>
              <a:off x="0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44" name="椭圆 15"/>
            <p:cNvSpPr/>
            <p:nvPr/>
          </p:nvSpPr>
          <p:spPr>
            <a:xfrm>
              <a:off x="191" y="0"/>
              <a:ext cx="170" cy="170"/>
            </a:xfrm>
            <a:prstGeom prst="ellipse">
              <a:avLst/>
            </a:prstGeom>
            <a:solidFill>
              <a:srgbClr val="9CDCF9"/>
            </a:solidFill>
            <a:ln w="25400" cap="flat" cmpd="sng">
              <a:solidFill>
                <a:srgbClr val="89A4A7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pic>
        <p:nvPicPr>
          <p:cNvPr id="9226" name="Picture 82" descr="16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51000" y="5732463"/>
            <a:ext cx="2184400" cy="45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81" name="椭圆 15"/>
          <p:cNvSpPr/>
          <p:nvPr/>
        </p:nvSpPr>
        <p:spPr>
          <a:xfrm>
            <a:off x="1851660" y="5833428"/>
            <a:ext cx="269875" cy="269875"/>
          </a:xfrm>
          <a:prstGeom prst="ellipse">
            <a:avLst/>
          </a:prstGeom>
          <a:solidFill>
            <a:srgbClr val="9CDCF9"/>
          </a:solidFill>
          <a:ln w="254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8221" name="Picture 7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66603" y="1990725"/>
            <a:ext cx="587375" cy="758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1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84888" y="2001520"/>
            <a:ext cx="75247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48" name="Text Box 10"/>
          <p:cNvSpPr txBox="1"/>
          <p:nvPr/>
        </p:nvSpPr>
        <p:spPr>
          <a:xfrm>
            <a:off x="5995988" y="2439670"/>
            <a:ext cx="492125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1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49" name="Text Box 10"/>
          <p:cNvSpPr txBox="1"/>
          <p:nvPr/>
        </p:nvSpPr>
        <p:spPr>
          <a:xfrm>
            <a:off x="6510338" y="2439670"/>
            <a:ext cx="387350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5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9220" name="Picture 8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86288" y="2941955"/>
            <a:ext cx="75247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3" name="Text Box 10"/>
          <p:cNvSpPr txBox="1"/>
          <p:nvPr/>
        </p:nvSpPr>
        <p:spPr>
          <a:xfrm>
            <a:off x="4534218" y="3428048"/>
            <a:ext cx="3571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4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34" name="Text Box 10"/>
          <p:cNvSpPr txBox="1"/>
          <p:nvPr/>
        </p:nvSpPr>
        <p:spPr>
          <a:xfrm>
            <a:off x="5029200" y="3428048"/>
            <a:ext cx="35718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2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9218" name="Picture 14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84888" y="2995930"/>
            <a:ext cx="75247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46" name="Text Box 10"/>
          <p:cNvSpPr txBox="1"/>
          <p:nvPr/>
        </p:nvSpPr>
        <p:spPr>
          <a:xfrm>
            <a:off x="6064250" y="3510598"/>
            <a:ext cx="357188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2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47" name="Text Box 10"/>
          <p:cNvSpPr txBox="1"/>
          <p:nvPr/>
        </p:nvSpPr>
        <p:spPr>
          <a:xfrm>
            <a:off x="6524625" y="3527108"/>
            <a:ext cx="357188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4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9221" name="Picture 8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86923" y="3878263"/>
            <a:ext cx="75247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5" name="Text Box 10"/>
          <p:cNvSpPr txBox="1"/>
          <p:nvPr/>
        </p:nvSpPr>
        <p:spPr>
          <a:xfrm>
            <a:off x="4550728" y="4318000"/>
            <a:ext cx="357187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3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36" name="Text Box 10"/>
          <p:cNvSpPr txBox="1"/>
          <p:nvPr/>
        </p:nvSpPr>
        <p:spPr>
          <a:xfrm>
            <a:off x="5035550" y="4314825"/>
            <a:ext cx="357188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3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9222" name="Picture 8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66603" y="4717733"/>
            <a:ext cx="75247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7" name="Text Box 10"/>
          <p:cNvSpPr txBox="1"/>
          <p:nvPr/>
        </p:nvSpPr>
        <p:spPr>
          <a:xfrm>
            <a:off x="4579938" y="5146993"/>
            <a:ext cx="357187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2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38" name="Text Box 10"/>
          <p:cNvSpPr txBox="1"/>
          <p:nvPr/>
        </p:nvSpPr>
        <p:spPr>
          <a:xfrm>
            <a:off x="5012690" y="5145405"/>
            <a:ext cx="357188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4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9223" name="Picture 8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86288" y="5703888"/>
            <a:ext cx="752475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9" name="Text Box 10"/>
          <p:cNvSpPr txBox="1"/>
          <p:nvPr/>
        </p:nvSpPr>
        <p:spPr>
          <a:xfrm>
            <a:off x="4566920" y="6132830"/>
            <a:ext cx="357188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1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9240" name="Text Box 10"/>
          <p:cNvSpPr txBox="1"/>
          <p:nvPr/>
        </p:nvSpPr>
        <p:spPr>
          <a:xfrm>
            <a:off x="5029200" y="6132513"/>
            <a:ext cx="357188" cy="42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0000FF"/>
                </a:solidFill>
                <a:ea typeface="黑体" panose="02010609060101010101" pitchFamily="49" charset="-122"/>
              </a:rPr>
              <a:t>5</a:t>
            </a:r>
            <a:endParaRPr lang="en-US" altLang="zh-CN" sz="1800" b="1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92755" y="1025525"/>
            <a:ext cx="69367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哪两个数字可以合成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呢？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1" grpId="0" animBg="1"/>
      <p:bldP spid="9248" grpId="0"/>
      <p:bldP spid="9249" grpId="0"/>
      <p:bldP spid="9233" grpId="0"/>
      <p:bldP spid="9234" grpId="0"/>
      <p:bldP spid="9246" grpId="0"/>
      <p:bldP spid="9247" grpId="0"/>
      <p:bldP spid="9235" grpId="0"/>
      <p:bldP spid="9236" grpId="0"/>
      <p:bldP spid="9237" grpId="0"/>
      <p:bldP spid="9238" grpId="0"/>
      <p:bldP spid="9239" grpId="0"/>
      <p:bldP spid="9240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497330" y="956945"/>
            <a:ext cx="800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动手操作，将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      分成两堆，有几种分法？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00430" y="317627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0430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0430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0430" y="46393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0430" y="22009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315460" y="9740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00430" y="26885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497330" y="46393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Group 12"/>
          <p:cNvGrpSpPr/>
          <p:nvPr/>
        </p:nvGrpSpPr>
        <p:grpSpPr>
          <a:xfrm>
            <a:off x="2159953" y="4639310"/>
            <a:ext cx="1076325" cy="1254125"/>
            <a:chOff x="0" y="0"/>
            <a:chExt cx="678" cy="790"/>
          </a:xfrm>
        </p:grpSpPr>
        <p:sp>
          <p:nvSpPr>
            <p:cNvPr id="9266" name="Line 61"/>
            <p:cNvSpPr/>
            <p:nvPr/>
          </p:nvSpPr>
          <p:spPr>
            <a:xfrm flipH="1">
              <a:off x="187" y="283"/>
              <a:ext cx="157" cy="219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7" name="Line 62"/>
            <p:cNvSpPr/>
            <p:nvPr/>
          </p:nvSpPr>
          <p:spPr>
            <a:xfrm>
              <a:off x="344" y="283"/>
              <a:ext cx="181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8" name="Rectangle 63"/>
            <p:cNvSpPr/>
            <p:nvPr/>
          </p:nvSpPr>
          <p:spPr>
            <a:xfrm>
              <a:off x="0" y="560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9" name="Rectangle 64"/>
            <p:cNvSpPr/>
            <p:nvPr/>
          </p:nvSpPr>
          <p:spPr>
            <a:xfrm>
              <a:off x="451" y="563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70" name="Rectangle 65"/>
            <p:cNvSpPr/>
            <p:nvPr/>
          </p:nvSpPr>
          <p:spPr>
            <a:xfrm>
              <a:off x="232" y="0"/>
              <a:ext cx="24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>
                  <a:solidFill>
                    <a:srgbClr val="006600"/>
                  </a:solidFill>
                  <a:ea typeface="宋体" panose="02010600030101010101" pitchFamily="2" charset="-122"/>
                </a:rPr>
                <a:t>7</a:t>
              </a:r>
              <a:endParaRPr lang="en-US" altLang="zh-CN">
                <a:solidFill>
                  <a:srgbClr val="0066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51" name="Text Box 59"/>
          <p:cNvSpPr txBox="1"/>
          <p:nvPr/>
        </p:nvSpPr>
        <p:spPr>
          <a:xfrm>
            <a:off x="2118360" y="5336540"/>
            <a:ext cx="1365885" cy="694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6    </a:t>
            </a:r>
            <a:r>
              <a:rPr lang="en-US" altLang="zh-CN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484245" y="46570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3484245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484245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484245" y="318516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484245" y="269748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4095750" y="46570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620635" y="41363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Group 19"/>
          <p:cNvGrpSpPr/>
          <p:nvPr/>
        </p:nvGrpSpPr>
        <p:grpSpPr>
          <a:xfrm>
            <a:off x="4897438" y="4639310"/>
            <a:ext cx="1076325" cy="1254125"/>
            <a:chOff x="0" y="0"/>
            <a:chExt cx="678" cy="790"/>
          </a:xfrm>
        </p:grpSpPr>
        <p:sp>
          <p:nvSpPr>
            <p:cNvPr id="9261" name="Line 68"/>
            <p:cNvSpPr/>
            <p:nvPr/>
          </p:nvSpPr>
          <p:spPr>
            <a:xfrm flipH="1">
              <a:off x="187" y="283"/>
              <a:ext cx="157" cy="219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2" name="Line 69"/>
            <p:cNvSpPr/>
            <p:nvPr/>
          </p:nvSpPr>
          <p:spPr>
            <a:xfrm>
              <a:off x="344" y="283"/>
              <a:ext cx="181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3" name="Rectangle 70"/>
            <p:cNvSpPr/>
            <p:nvPr/>
          </p:nvSpPr>
          <p:spPr>
            <a:xfrm>
              <a:off x="0" y="560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4" name="Rectangle 71"/>
            <p:cNvSpPr/>
            <p:nvPr/>
          </p:nvSpPr>
          <p:spPr>
            <a:xfrm>
              <a:off x="451" y="563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5" name="Rectangle 72"/>
            <p:cNvSpPr/>
            <p:nvPr/>
          </p:nvSpPr>
          <p:spPr>
            <a:xfrm>
              <a:off x="241" y="0"/>
              <a:ext cx="24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>
                  <a:solidFill>
                    <a:srgbClr val="006600"/>
                  </a:solidFill>
                  <a:ea typeface="宋体" panose="02010600030101010101" pitchFamily="2" charset="-122"/>
                </a:rPr>
                <a:t>7</a:t>
              </a:r>
              <a:endParaRPr lang="en-US" altLang="zh-CN">
                <a:solidFill>
                  <a:srgbClr val="0066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58" name="Text Box 66"/>
          <p:cNvSpPr txBox="1"/>
          <p:nvPr/>
        </p:nvSpPr>
        <p:spPr>
          <a:xfrm>
            <a:off x="4897438" y="5336223"/>
            <a:ext cx="1223962" cy="694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    </a:t>
            </a:r>
            <a:r>
              <a:rPr lang="en-US" altLang="zh-CN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926580" y="46393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926580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926580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926580" y="318516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620635" y="4642485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095750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620635" y="3630295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Group 27"/>
          <p:cNvGrpSpPr/>
          <p:nvPr/>
        </p:nvGrpSpPr>
        <p:grpSpPr>
          <a:xfrm>
            <a:off x="8706168" y="4620260"/>
            <a:ext cx="1076325" cy="1268413"/>
            <a:chOff x="0" y="0"/>
            <a:chExt cx="678" cy="799"/>
          </a:xfrm>
        </p:grpSpPr>
        <p:sp>
          <p:nvSpPr>
            <p:cNvPr id="9256" name="Line 86"/>
            <p:cNvSpPr/>
            <p:nvPr/>
          </p:nvSpPr>
          <p:spPr>
            <a:xfrm flipH="1">
              <a:off x="187" y="292"/>
              <a:ext cx="157" cy="219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57" name="Line 87"/>
            <p:cNvSpPr/>
            <p:nvPr/>
          </p:nvSpPr>
          <p:spPr>
            <a:xfrm>
              <a:off x="344" y="292"/>
              <a:ext cx="181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58" name="Rectangle 88"/>
            <p:cNvSpPr/>
            <p:nvPr/>
          </p:nvSpPr>
          <p:spPr>
            <a:xfrm>
              <a:off x="0" y="569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59" name="Rectangle 89"/>
            <p:cNvSpPr/>
            <p:nvPr/>
          </p:nvSpPr>
          <p:spPr>
            <a:xfrm>
              <a:off x="451" y="572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0" name="Rectangle 90"/>
            <p:cNvSpPr/>
            <p:nvPr/>
          </p:nvSpPr>
          <p:spPr>
            <a:xfrm>
              <a:off x="241" y="0"/>
              <a:ext cx="24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>
                  <a:solidFill>
                    <a:srgbClr val="006600"/>
                  </a:solidFill>
                  <a:ea typeface="宋体" panose="02010600030101010101" pitchFamily="2" charset="-122"/>
                </a:rPr>
                <a:t>7</a:t>
              </a:r>
              <a:endParaRPr lang="en-US" altLang="zh-CN">
                <a:solidFill>
                  <a:srgbClr val="0066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66" name="Text Box 84"/>
          <p:cNvSpPr txBox="1"/>
          <p:nvPr/>
        </p:nvSpPr>
        <p:spPr>
          <a:xfrm>
            <a:off x="8679180" y="5336540"/>
            <a:ext cx="1428115" cy="694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4    </a:t>
            </a:r>
            <a:r>
              <a:rPr lang="en-US" altLang="zh-CN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456815" y="1678940"/>
            <a:ext cx="53174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看到每一组你还能想到什么？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18360" y="5948045"/>
            <a:ext cx="410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4960" y="5948045"/>
            <a:ext cx="5683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97755" y="5948045"/>
            <a:ext cx="410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13400" y="5948045"/>
            <a:ext cx="410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56955" y="5948045"/>
            <a:ext cx="410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5620" y="5948045"/>
            <a:ext cx="410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8" grpId="0"/>
      <p:bldP spid="10266" grpId="0"/>
      <p:bldP spid="48" grpId="0"/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774825" y="1130300"/>
            <a:ext cx="800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有什么好的办法来帮助我们记忆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呢？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00430" y="317627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0430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0430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0430" y="46393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0430" y="22009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00430" y="26885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497330" y="46393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Group 12"/>
          <p:cNvGrpSpPr/>
          <p:nvPr/>
        </p:nvGrpSpPr>
        <p:grpSpPr>
          <a:xfrm>
            <a:off x="2159953" y="4639310"/>
            <a:ext cx="1076325" cy="1254125"/>
            <a:chOff x="0" y="0"/>
            <a:chExt cx="678" cy="790"/>
          </a:xfrm>
        </p:grpSpPr>
        <p:sp>
          <p:nvSpPr>
            <p:cNvPr id="9266" name="Line 61"/>
            <p:cNvSpPr/>
            <p:nvPr/>
          </p:nvSpPr>
          <p:spPr>
            <a:xfrm flipH="1">
              <a:off x="187" y="283"/>
              <a:ext cx="157" cy="219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7" name="Line 62"/>
            <p:cNvSpPr/>
            <p:nvPr/>
          </p:nvSpPr>
          <p:spPr>
            <a:xfrm>
              <a:off x="344" y="283"/>
              <a:ext cx="181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8" name="Rectangle 63"/>
            <p:cNvSpPr/>
            <p:nvPr/>
          </p:nvSpPr>
          <p:spPr>
            <a:xfrm>
              <a:off x="0" y="560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9" name="Rectangle 64"/>
            <p:cNvSpPr/>
            <p:nvPr/>
          </p:nvSpPr>
          <p:spPr>
            <a:xfrm>
              <a:off x="451" y="563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70" name="Rectangle 65"/>
            <p:cNvSpPr/>
            <p:nvPr/>
          </p:nvSpPr>
          <p:spPr>
            <a:xfrm>
              <a:off x="232" y="0"/>
              <a:ext cx="24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>
                  <a:solidFill>
                    <a:srgbClr val="006600"/>
                  </a:solidFill>
                  <a:ea typeface="宋体" panose="02010600030101010101" pitchFamily="2" charset="-122"/>
                </a:rPr>
                <a:t>7</a:t>
              </a:r>
              <a:endParaRPr lang="en-US" altLang="zh-CN">
                <a:solidFill>
                  <a:srgbClr val="0066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51" name="Text Box 59"/>
          <p:cNvSpPr txBox="1"/>
          <p:nvPr/>
        </p:nvSpPr>
        <p:spPr>
          <a:xfrm>
            <a:off x="2118360" y="5336540"/>
            <a:ext cx="1365885" cy="694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6    </a:t>
            </a:r>
            <a:r>
              <a:rPr lang="en-US" altLang="zh-CN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484245" y="46570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3484245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484245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484245" y="318516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484245" y="269748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4095750" y="465709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620635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Group 19"/>
          <p:cNvGrpSpPr/>
          <p:nvPr/>
        </p:nvGrpSpPr>
        <p:grpSpPr>
          <a:xfrm>
            <a:off x="4897438" y="4639310"/>
            <a:ext cx="1076325" cy="1254125"/>
            <a:chOff x="0" y="0"/>
            <a:chExt cx="678" cy="790"/>
          </a:xfrm>
        </p:grpSpPr>
        <p:sp>
          <p:nvSpPr>
            <p:cNvPr id="9261" name="Line 68"/>
            <p:cNvSpPr/>
            <p:nvPr/>
          </p:nvSpPr>
          <p:spPr>
            <a:xfrm flipH="1">
              <a:off x="187" y="283"/>
              <a:ext cx="157" cy="219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2" name="Line 69"/>
            <p:cNvSpPr/>
            <p:nvPr/>
          </p:nvSpPr>
          <p:spPr>
            <a:xfrm>
              <a:off x="344" y="283"/>
              <a:ext cx="181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3" name="Rectangle 70"/>
            <p:cNvSpPr/>
            <p:nvPr/>
          </p:nvSpPr>
          <p:spPr>
            <a:xfrm>
              <a:off x="0" y="560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4" name="Rectangle 71"/>
            <p:cNvSpPr/>
            <p:nvPr/>
          </p:nvSpPr>
          <p:spPr>
            <a:xfrm>
              <a:off x="451" y="563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5" name="Rectangle 72"/>
            <p:cNvSpPr/>
            <p:nvPr/>
          </p:nvSpPr>
          <p:spPr>
            <a:xfrm>
              <a:off x="241" y="0"/>
              <a:ext cx="24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>
                  <a:solidFill>
                    <a:srgbClr val="006600"/>
                  </a:solidFill>
                  <a:ea typeface="宋体" panose="02010600030101010101" pitchFamily="2" charset="-122"/>
                </a:rPr>
                <a:t>7</a:t>
              </a:r>
              <a:endParaRPr lang="en-US" altLang="zh-CN">
                <a:solidFill>
                  <a:srgbClr val="0066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58" name="Text Box 66"/>
          <p:cNvSpPr txBox="1"/>
          <p:nvPr/>
        </p:nvSpPr>
        <p:spPr>
          <a:xfrm>
            <a:off x="4897438" y="5336223"/>
            <a:ext cx="1223962" cy="694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    </a:t>
            </a:r>
            <a:r>
              <a:rPr lang="en-US" altLang="zh-CN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926580" y="463931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926580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926580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926580" y="318516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620635" y="4657725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095750" y="415163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620635" y="3663950"/>
            <a:ext cx="456565" cy="48768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Group 27"/>
          <p:cNvGrpSpPr/>
          <p:nvPr/>
        </p:nvGrpSpPr>
        <p:grpSpPr>
          <a:xfrm>
            <a:off x="8706168" y="4620260"/>
            <a:ext cx="1076325" cy="1268413"/>
            <a:chOff x="0" y="0"/>
            <a:chExt cx="678" cy="799"/>
          </a:xfrm>
        </p:grpSpPr>
        <p:sp>
          <p:nvSpPr>
            <p:cNvPr id="9256" name="Line 86"/>
            <p:cNvSpPr/>
            <p:nvPr/>
          </p:nvSpPr>
          <p:spPr>
            <a:xfrm flipH="1">
              <a:off x="187" y="292"/>
              <a:ext cx="157" cy="219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57" name="Line 87"/>
            <p:cNvSpPr/>
            <p:nvPr/>
          </p:nvSpPr>
          <p:spPr>
            <a:xfrm>
              <a:off x="344" y="292"/>
              <a:ext cx="181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58" name="Rectangle 88"/>
            <p:cNvSpPr/>
            <p:nvPr/>
          </p:nvSpPr>
          <p:spPr>
            <a:xfrm>
              <a:off x="0" y="569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59" name="Rectangle 89"/>
            <p:cNvSpPr/>
            <p:nvPr/>
          </p:nvSpPr>
          <p:spPr>
            <a:xfrm>
              <a:off x="451" y="572"/>
              <a:ext cx="227" cy="227"/>
            </a:xfrm>
            <a:prstGeom prst="rect">
              <a:avLst/>
            </a:prstGeom>
            <a:noFill/>
            <a:ln w="63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60" name="Rectangle 90"/>
            <p:cNvSpPr/>
            <p:nvPr/>
          </p:nvSpPr>
          <p:spPr>
            <a:xfrm>
              <a:off x="241" y="0"/>
              <a:ext cx="24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>
                  <a:solidFill>
                    <a:srgbClr val="006600"/>
                  </a:solidFill>
                  <a:ea typeface="宋体" panose="02010600030101010101" pitchFamily="2" charset="-122"/>
                </a:rPr>
                <a:t>7</a:t>
              </a:r>
              <a:endParaRPr lang="en-US" altLang="zh-CN">
                <a:solidFill>
                  <a:srgbClr val="0066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66" name="Text Box 84"/>
          <p:cNvSpPr txBox="1"/>
          <p:nvPr/>
        </p:nvSpPr>
        <p:spPr>
          <a:xfrm>
            <a:off x="8679180" y="5336540"/>
            <a:ext cx="1428115" cy="694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4    </a:t>
            </a:r>
            <a:r>
              <a:rPr lang="en-US" altLang="zh-CN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8" grpId="0"/>
      <p:bldP spid="10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2688" y="4184650"/>
            <a:ext cx="800100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45"/>
          <p:cNvSpPr txBox="1"/>
          <p:nvPr/>
        </p:nvSpPr>
        <p:spPr>
          <a:xfrm>
            <a:off x="500063" y="1484313"/>
            <a:ext cx="4287837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en-US" altLang="zh-CN" b="1">
                <a:solidFill>
                  <a:srgbClr val="33CC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填一填。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275" name="Picture 1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013" y="2184400"/>
            <a:ext cx="7237412" cy="1173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3" name="TextBox 45"/>
          <p:cNvSpPr txBox="1"/>
          <p:nvPr/>
        </p:nvSpPr>
        <p:spPr>
          <a:xfrm>
            <a:off x="500063" y="3357880"/>
            <a:ext cx="7600950" cy="9036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en-US" altLang="zh-CN" b="1">
                <a:solidFill>
                  <a:srgbClr val="33CC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再画几个</a:t>
            </a:r>
            <a:r>
              <a:rPr lang="zh-CN" altLang="en-US" sz="4400">
                <a:solidFill>
                  <a:srgbClr val="449FF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○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就是</a:t>
            </a: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个？请你接着画。</a:t>
            </a:r>
            <a:endParaRPr lang="en-US" altLang="zh-CN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266" name="Picture 15" descr="17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2988" y="4441825"/>
            <a:ext cx="7485062" cy="1141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2688" y="4184650"/>
            <a:ext cx="800100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45"/>
          <p:cNvSpPr txBox="1"/>
          <p:nvPr/>
        </p:nvSpPr>
        <p:spPr>
          <a:xfrm>
            <a:off x="563563" y="1342073"/>
            <a:ext cx="4287837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en-US" altLang="zh-CN" b="1">
                <a:solidFill>
                  <a:srgbClr val="33CC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在（）里填上适当的数。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9265" y="2299335"/>
            <a:ext cx="6889115" cy="366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6                     7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2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）  （    ）  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（     ）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/>
          </a:p>
          <a:p>
            <a:endParaRPr lang="en-US" altLang="zh-CN"/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256030" y="2784475"/>
            <a:ext cx="534670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790700" y="2784475"/>
            <a:ext cx="488315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463800" y="4184650"/>
            <a:ext cx="488315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952115" y="4184650"/>
            <a:ext cx="534670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646170" y="2784475"/>
            <a:ext cx="534670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181475" y="2784475"/>
            <a:ext cx="488315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243320" y="2414270"/>
            <a:ext cx="5553075" cy="393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 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）        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 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）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4                        3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（     ）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235190" y="2910205"/>
            <a:ext cx="488315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7723505" y="2910205"/>
            <a:ext cx="534670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863840" y="4168775"/>
            <a:ext cx="1006475" cy="8648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643745" y="4168775"/>
            <a:ext cx="815340" cy="8648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970770" y="2910205"/>
            <a:ext cx="488315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0557510" y="2910205"/>
            <a:ext cx="534670" cy="8020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2688" y="4184650"/>
            <a:ext cx="800100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45"/>
          <p:cNvSpPr txBox="1"/>
          <p:nvPr/>
        </p:nvSpPr>
        <p:spPr>
          <a:xfrm>
            <a:off x="500063" y="1484313"/>
            <a:ext cx="4287837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en-US" altLang="zh-CN" b="1">
                <a:solidFill>
                  <a:srgbClr val="33CC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每片扇叶上能填几？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H="1">
            <a:off x="2453005" y="3916680"/>
            <a:ext cx="0" cy="135318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饼形 3"/>
          <p:cNvSpPr/>
          <p:nvPr/>
        </p:nvSpPr>
        <p:spPr>
          <a:xfrm rot="10800000">
            <a:off x="2065020" y="2385060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2153920" y="3333750"/>
            <a:ext cx="644525" cy="5829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饼形 5"/>
          <p:cNvSpPr/>
          <p:nvPr/>
        </p:nvSpPr>
        <p:spPr>
          <a:xfrm rot="17460000">
            <a:off x="2848610" y="3446145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饼形 6"/>
          <p:cNvSpPr/>
          <p:nvPr/>
        </p:nvSpPr>
        <p:spPr>
          <a:xfrm rot="4140000">
            <a:off x="1326515" y="3446145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6323965" y="3916680"/>
            <a:ext cx="0" cy="135318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9517380" y="3916680"/>
            <a:ext cx="0" cy="135318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6002020" y="3388360"/>
            <a:ext cx="644525" cy="5829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195435" y="3333750"/>
            <a:ext cx="644525" cy="5829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饼形 11"/>
          <p:cNvSpPr/>
          <p:nvPr/>
        </p:nvSpPr>
        <p:spPr>
          <a:xfrm rot="10800000">
            <a:off x="5871210" y="2385060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饼形 12"/>
          <p:cNvSpPr/>
          <p:nvPr/>
        </p:nvSpPr>
        <p:spPr>
          <a:xfrm rot="10800000">
            <a:off x="9064625" y="2385060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 rot="4140000">
            <a:off x="5182235" y="3446145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饼形 14"/>
          <p:cNvSpPr/>
          <p:nvPr/>
        </p:nvSpPr>
        <p:spPr>
          <a:xfrm rot="4140000">
            <a:off x="8422640" y="3446145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饼形 15"/>
          <p:cNvSpPr/>
          <p:nvPr/>
        </p:nvSpPr>
        <p:spPr>
          <a:xfrm rot="17460000">
            <a:off x="6719570" y="3446145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饼形 16"/>
          <p:cNvSpPr/>
          <p:nvPr/>
        </p:nvSpPr>
        <p:spPr>
          <a:xfrm rot="17460000">
            <a:off x="9897745" y="3391535"/>
            <a:ext cx="775335" cy="948690"/>
          </a:xfrm>
          <a:prstGeom prst="pie">
            <a:avLst>
              <a:gd name="adj1" fmla="val 5314442"/>
              <a:gd name="adj2" fmla="val 1620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86965" y="2598420"/>
            <a:ext cx="3467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75205" y="3388360"/>
            <a:ext cx="644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99540" y="3510280"/>
            <a:ext cx="6134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19730" y="3829685"/>
            <a:ext cx="5562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97270" y="3440430"/>
            <a:ext cx="802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52920" y="3844925"/>
            <a:ext cx="1179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338310" y="3418840"/>
            <a:ext cx="802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12175" y="3510280"/>
            <a:ext cx="1179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WPS 演示</Application>
  <PresentationFormat>自定义</PresentationFormat>
  <Paragraphs>136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华文新魏</vt:lpstr>
      <vt:lpstr>Arial Unicode MS</vt:lpstr>
      <vt:lpstr>微软雅黑</vt:lpstr>
      <vt:lpstr>黑体</vt:lpstr>
      <vt:lpstr>楷体_GB2312</vt:lpstr>
      <vt:lpstr>新宋体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《6、7的组成》6-10的认识和加减法PPT教学课件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2022-07-26T11:08:00Z</cp:lastPrinted>
  <dcterms:created xsi:type="dcterms:W3CDTF">2022-07-26T11:08:00Z</dcterms:created>
  <dcterms:modified xsi:type="dcterms:W3CDTF">2023-10-26T07:29:52Z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8E054CAE76124D62A21A6687C680D861_12</vt:lpwstr>
  </property>
  <property fmtid="{D5CDD505-2E9C-101B-9397-08002B2CF9AE}" pid="7" name="KSOProductBuildVer">
    <vt:lpwstr>2052-12.1.0.15712</vt:lpwstr>
  </property>
</Properties>
</file>