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371" r:id="rId3"/>
    <p:sldId id="300" r:id="rId4"/>
    <p:sldId id="356" r:id="rId5"/>
    <p:sldId id="337" r:id="rId6"/>
    <p:sldId id="370" r:id="rId7"/>
    <p:sldId id="347" r:id="rId8"/>
    <p:sldId id="348" r:id="rId9"/>
    <p:sldId id="339" r:id="rId10"/>
    <p:sldId id="358" r:id="rId11"/>
    <p:sldId id="294" r:id="rId12"/>
    <p:sldId id="320" r:id="rId13"/>
    <p:sldId id="359" r:id="rId14"/>
    <p:sldId id="319" r:id="rId15"/>
    <p:sldId id="333" r:id="rId16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7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-678" y="-90"/>
      </p:cViewPr>
      <p:guideLst>
        <p:guide orient="horz" pos="207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BBF06-C0F1-4EEA-9161-94E5AE50D86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358CC-A703-4029-B39F-0A33770C7D5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838C-BFF6-44EE-AD8D-5776E64BEE18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5F6B-40D9-4ED2-9306-49B62633A4C2}" type="datetime1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grpSp>
        <p:nvGrpSpPr>
          <p:cNvPr id="14" name="组合 13"/>
          <p:cNvGrpSpPr/>
          <p:nvPr userDrawn="1"/>
        </p:nvGrpSpPr>
        <p:grpSpPr>
          <a:xfrm rot="619297">
            <a:off x="2853655" y="202547"/>
            <a:ext cx="6484691" cy="6452906"/>
            <a:chOff x="6940262" y="3251983"/>
            <a:chExt cx="971550" cy="966788"/>
          </a:xfrm>
        </p:grpSpPr>
        <p:sp>
          <p:nvSpPr>
            <p:cNvPr id="15" name="Freeform 5"/>
            <p:cNvSpPr/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6"/>
            <p:cNvSpPr/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7"/>
            <p:cNvSpPr/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8"/>
            <p:cNvSpPr/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9"/>
            <p:cNvSpPr/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0"/>
            <p:cNvSpPr/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1"/>
            <p:cNvSpPr/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2"/>
            <p:cNvSpPr/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3"/>
            <p:cNvSpPr/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4"/>
            <p:cNvSpPr/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 userDrawn="1"/>
        </p:nvGrpSpPr>
        <p:grpSpPr>
          <a:xfrm rot="619297">
            <a:off x="-2209912" y="-1844306"/>
            <a:ext cx="6484691" cy="6452906"/>
            <a:chOff x="6940262" y="3251983"/>
            <a:chExt cx="971550" cy="966788"/>
          </a:xfrm>
        </p:grpSpPr>
        <p:sp>
          <p:nvSpPr>
            <p:cNvPr id="37" name="Freeform 5"/>
            <p:cNvSpPr/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6"/>
            <p:cNvSpPr/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7"/>
            <p:cNvSpPr/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8"/>
            <p:cNvSpPr/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9"/>
            <p:cNvSpPr/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0"/>
            <p:cNvSpPr/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1"/>
            <p:cNvSpPr/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2"/>
            <p:cNvSpPr/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3"/>
            <p:cNvSpPr/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4"/>
            <p:cNvSpPr/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4" name="组合 73"/>
          <p:cNvGrpSpPr/>
          <p:nvPr userDrawn="1"/>
        </p:nvGrpSpPr>
        <p:grpSpPr>
          <a:xfrm>
            <a:off x="9720110" y="5206815"/>
            <a:ext cx="2490176" cy="2478236"/>
            <a:chOff x="5588764" y="391169"/>
            <a:chExt cx="2614564" cy="2602028"/>
          </a:xfrm>
        </p:grpSpPr>
        <p:sp>
          <p:nvSpPr>
            <p:cNvPr id="75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EFE52-2D3F-4BD5-AFD2-08925509856C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DC7CF-6A18-4EBB-9944-CC735FF06DA2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9CA9-6F5A-421B-95A9-7871EC999B68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27A39-82AA-4E11-A7C9-5F620A269A31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 userDrawn="1"/>
        </p:nvGrpSpPr>
        <p:grpSpPr>
          <a:xfrm>
            <a:off x="1710959" y="166370"/>
            <a:ext cx="2504348" cy="506652"/>
            <a:chOff x="2422" y="193"/>
            <a:chExt cx="3944" cy="798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64"/>
              <a:ext cx="3944" cy="727"/>
              <a:chOff x="1372504" y="175048"/>
              <a:chExt cx="2504348" cy="461767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101090" cy="4605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环节一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76258"/>
                <a:ext cx="1407160" cy="4605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情景引入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16" name="直接连接符 15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矩形 1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1721754" y="166370"/>
            <a:ext cx="2504348" cy="505448"/>
            <a:chOff x="2422" y="193"/>
            <a:chExt cx="3944" cy="796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3944" cy="773"/>
              <a:chOff x="1372504" y="144568"/>
              <a:chExt cx="2504348" cy="491042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10109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环节二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40716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新知探究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3" name="直接连接符 2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1538239" y="198755"/>
            <a:ext cx="2504348" cy="507127"/>
            <a:chOff x="2422" y="193"/>
            <a:chExt cx="3944" cy="799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64"/>
              <a:ext cx="3944" cy="728"/>
              <a:chOff x="1372504" y="175048"/>
              <a:chExt cx="2504348" cy="462242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10109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环节三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76728"/>
                <a:ext cx="140716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开放延伸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3" name="直接连接符 2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 userDrawn="1"/>
        </p:nvGrpSpPr>
        <p:grpSpPr>
          <a:xfrm>
            <a:off x="941705" y="996315"/>
            <a:ext cx="10599420" cy="5669915"/>
            <a:chOff x="4920" y="1480"/>
            <a:chExt cx="16692" cy="8929"/>
          </a:xfrm>
        </p:grpSpPr>
        <p:cxnSp>
          <p:nvCxnSpPr>
            <p:cNvPr id="68" name="Straight Connector 67"/>
            <p:cNvCxnSpPr/>
            <p:nvPr/>
          </p:nvCxnSpPr>
          <p:spPr>
            <a:xfrm flipH="1">
              <a:off x="4920" y="7502"/>
              <a:ext cx="5688" cy="3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组合 4"/>
            <p:cNvGrpSpPr/>
            <p:nvPr/>
          </p:nvGrpSpPr>
          <p:grpSpPr>
            <a:xfrm>
              <a:off x="8764" y="1480"/>
              <a:ext cx="11027" cy="8929"/>
              <a:chOff x="8764" y="1480"/>
              <a:chExt cx="11027" cy="8929"/>
            </a:xfrm>
          </p:grpSpPr>
          <p:sp>
            <p:nvSpPr>
              <p:cNvPr id="6" name="Freeform 33"/>
              <p:cNvSpPr/>
              <p:nvPr/>
            </p:nvSpPr>
            <p:spPr bwMode="auto">
              <a:xfrm rot="20192702" flipH="1">
                <a:off x="12789" y="1480"/>
                <a:ext cx="1442" cy="1197"/>
              </a:xfrm>
              <a:custGeom>
                <a:avLst/>
                <a:gdLst>
                  <a:gd name="T0" fmla="*/ 167 w 196"/>
                  <a:gd name="T1" fmla="*/ 142 h 163"/>
                  <a:gd name="T2" fmla="*/ 170 w 196"/>
                  <a:gd name="T3" fmla="*/ 48 h 163"/>
                  <a:gd name="T4" fmla="*/ 167 w 196"/>
                  <a:gd name="T5" fmla="*/ 57 h 163"/>
                  <a:gd name="T6" fmla="*/ 75 w 196"/>
                  <a:gd name="T7" fmla="*/ 3 h 163"/>
                  <a:gd name="T8" fmla="*/ 0 w 196"/>
                  <a:gd name="T9" fmla="*/ 26 h 163"/>
                  <a:gd name="T10" fmla="*/ 20 w 196"/>
                  <a:gd name="T11" fmla="*/ 60 h 163"/>
                  <a:gd name="T12" fmla="*/ 77 w 196"/>
                  <a:gd name="T13" fmla="*/ 124 h 163"/>
                  <a:gd name="T14" fmla="*/ 119 w 196"/>
                  <a:gd name="T15" fmla="*/ 134 h 163"/>
                  <a:gd name="T16" fmla="*/ 102 w 196"/>
                  <a:gd name="T17" fmla="*/ 139 h 163"/>
                  <a:gd name="T18" fmla="*/ 161 w 196"/>
                  <a:gd name="T19" fmla="*/ 163 h 163"/>
                  <a:gd name="T20" fmla="*/ 81 w 196"/>
                  <a:gd name="T21" fmla="*/ 35 h 163"/>
                  <a:gd name="T22" fmla="*/ 167 w 196"/>
                  <a:gd name="T23" fmla="*/ 142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6" h="163">
                    <a:moveTo>
                      <a:pt x="167" y="142"/>
                    </a:moveTo>
                    <a:cubicBezTo>
                      <a:pt x="167" y="142"/>
                      <a:pt x="196" y="98"/>
                      <a:pt x="170" y="48"/>
                    </a:cubicBezTo>
                    <a:cubicBezTo>
                      <a:pt x="167" y="57"/>
                      <a:pt x="167" y="57"/>
                      <a:pt x="167" y="57"/>
                    </a:cubicBezTo>
                    <a:cubicBezTo>
                      <a:pt x="167" y="57"/>
                      <a:pt x="152" y="0"/>
                      <a:pt x="75" y="3"/>
                    </a:cubicBezTo>
                    <a:cubicBezTo>
                      <a:pt x="21" y="6"/>
                      <a:pt x="0" y="26"/>
                      <a:pt x="0" y="26"/>
                    </a:cubicBezTo>
                    <a:cubicBezTo>
                      <a:pt x="0" y="26"/>
                      <a:pt x="19" y="23"/>
                      <a:pt x="20" y="60"/>
                    </a:cubicBezTo>
                    <a:cubicBezTo>
                      <a:pt x="21" y="81"/>
                      <a:pt x="43" y="116"/>
                      <a:pt x="77" y="124"/>
                    </a:cubicBezTo>
                    <a:cubicBezTo>
                      <a:pt x="111" y="131"/>
                      <a:pt x="119" y="134"/>
                      <a:pt x="119" y="134"/>
                    </a:cubicBezTo>
                    <a:cubicBezTo>
                      <a:pt x="102" y="139"/>
                      <a:pt x="102" y="139"/>
                      <a:pt x="102" y="139"/>
                    </a:cubicBezTo>
                    <a:cubicBezTo>
                      <a:pt x="102" y="139"/>
                      <a:pt x="159" y="140"/>
                      <a:pt x="161" y="163"/>
                    </a:cubicBezTo>
                    <a:cubicBezTo>
                      <a:pt x="161" y="163"/>
                      <a:pt x="157" y="56"/>
                      <a:pt x="81" y="35"/>
                    </a:cubicBezTo>
                    <a:cubicBezTo>
                      <a:pt x="81" y="35"/>
                      <a:pt x="153" y="45"/>
                      <a:pt x="167" y="142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5" name="Freeform 36"/>
              <p:cNvSpPr/>
              <p:nvPr/>
            </p:nvSpPr>
            <p:spPr bwMode="auto">
              <a:xfrm rot="1695130">
                <a:off x="15270" y="2804"/>
                <a:ext cx="682" cy="875"/>
              </a:xfrm>
              <a:custGeom>
                <a:avLst/>
                <a:gdLst>
                  <a:gd name="T0" fmla="*/ 4 w 79"/>
                  <a:gd name="T1" fmla="*/ 55 h 101"/>
                  <a:gd name="T2" fmla="*/ 37 w 79"/>
                  <a:gd name="T3" fmla="*/ 10 h 101"/>
                  <a:gd name="T4" fmla="*/ 77 w 79"/>
                  <a:gd name="T5" fmla="*/ 5 h 101"/>
                  <a:gd name="T6" fmla="*/ 75 w 79"/>
                  <a:gd name="T7" fmla="*/ 25 h 101"/>
                  <a:gd name="T8" fmla="*/ 61 w 79"/>
                  <a:gd name="T9" fmla="*/ 67 h 101"/>
                  <a:gd name="T10" fmla="*/ 43 w 79"/>
                  <a:gd name="T11" fmla="*/ 81 h 101"/>
                  <a:gd name="T12" fmla="*/ 52 w 79"/>
                  <a:gd name="T13" fmla="*/ 80 h 101"/>
                  <a:gd name="T14" fmla="*/ 30 w 79"/>
                  <a:gd name="T15" fmla="*/ 101 h 101"/>
                  <a:gd name="T16" fmla="*/ 27 w 79"/>
                  <a:gd name="T17" fmla="*/ 87 h 101"/>
                  <a:gd name="T18" fmla="*/ 48 w 79"/>
                  <a:gd name="T19" fmla="*/ 20 h 101"/>
                  <a:gd name="T20" fmla="*/ 18 w 79"/>
                  <a:gd name="T21" fmla="*/ 91 h 101"/>
                  <a:gd name="T22" fmla="*/ 1 w 79"/>
                  <a:gd name="T23" fmla="*/ 51 h 101"/>
                  <a:gd name="T24" fmla="*/ 4 w 79"/>
                  <a:gd name="T25" fmla="*/ 55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" h="100">
                    <a:moveTo>
                      <a:pt x="4" y="55"/>
                    </a:moveTo>
                    <a:cubicBezTo>
                      <a:pt x="4" y="55"/>
                      <a:pt x="0" y="25"/>
                      <a:pt x="37" y="10"/>
                    </a:cubicBezTo>
                    <a:cubicBezTo>
                      <a:pt x="63" y="0"/>
                      <a:pt x="77" y="5"/>
                      <a:pt x="77" y="5"/>
                    </a:cubicBezTo>
                    <a:cubicBezTo>
                      <a:pt x="77" y="5"/>
                      <a:pt x="67" y="7"/>
                      <a:pt x="75" y="25"/>
                    </a:cubicBezTo>
                    <a:cubicBezTo>
                      <a:pt x="79" y="35"/>
                      <a:pt x="76" y="57"/>
                      <a:pt x="61" y="67"/>
                    </a:cubicBezTo>
                    <a:cubicBezTo>
                      <a:pt x="47" y="78"/>
                      <a:pt x="43" y="81"/>
                      <a:pt x="43" y="81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80"/>
                      <a:pt x="29" y="91"/>
                      <a:pt x="30" y="101"/>
                    </a:cubicBezTo>
                    <a:cubicBezTo>
                      <a:pt x="28" y="97"/>
                      <a:pt x="28" y="92"/>
                      <a:pt x="27" y="87"/>
                    </a:cubicBezTo>
                    <a:cubicBezTo>
                      <a:pt x="24" y="59"/>
                      <a:pt x="33" y="34"/>
                      <a:pt x="48" y="20"/>
                    </a:cubicBezTo>
                    <a:cubicBezTo>
                      <a:pt x="30" y="31"/>
                      <a:pt x="14" y="52"/>
                      <a:pt x="18" y="91"/>
                    </a:cubicBezTo>
                    <a:cubicBezTo>
                      <a:pt x="11" y="85"/>
                      <a:pt x="0" y="71"/>
                      <a:pt x="1" y="51"/>
                    </a:cubicBezTo>
                    <a:lnTo>
                      <a:pt x="4" y="5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6" name="Freeform 30"/>
              <p:cNvSpPr/>
              <p:nvPr/>
            </p:nvSpPr>
            <p:spPr bwMode="auto">
              <a:xfrm rot="19798984">
                <a:off x="12958" y="1824"/>
                <a:ext cx="2492" cy="1873"/>
              </a:xfrm>
              <a:custGeom>
                <a:avLst/>
                <a:gdLst>
                  <a:gd name="T0" fmla="*/ 9 w 246"/>
                  <a:gd name="T1" fmla="*/ 121 h 185"/>
                  <a:gd name="T2" fmla="*/ 73 w 246"/>
                  <a:gd name="T3" fmla="*/ 31 h 185"/>
                  <a:gd name="T4" fmla="*/ 69 w 246"/>
                  <a:gd name="T5" fmla="*/ 42 h 185"/>
                  <a:gd name="T6" fmla="*/ 192 w 246"/>
                  <a:gd name="T7" fmla="*/ 58 h 185"/>
                  <a:gd name="T8" fmla="*/ 246 w 246"/>
                  <a:gd name="T9" fmla="*/ 133 h 185"/>
                  <a:gd name="T10" fmla="*/ 203 w 246"/>
                  <a:gd name="T11" fmla="*/ 150 h 185"/>
                  <a:gd name="T12" fmla="*/ 105 w 246"/>
                  <a:gd name="T13" fmla="*/ 168 h 185"/>
                  <a:gd name="T14" fmla="*/ 59 w 246"/>
                  <a:gd name="T15" fmla="*/ 147 h 185"/>
                  <a:gd name="T16" fmla="*/ 71 w 246"/>
                  <a:gd name="T17" fmla="*/ 164 h 185"/>
                  <a:gd name="T18" fmla="*/ 0 w 246"/>
                  <a:gd name="T19" fmla="*/ 145 h 185"/>
                  <a:gd name="T20" fmla="*/ 165 w 246"/>
                  <a:gd name="T21" fmla="*/ 83 h 185"/>
                  <a:gd name="T22" fmla="*/ 9 w 246"/>
                  <a:gd name="T23" fmla="*/ 121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6" h="185">
                    <a:moveTo>
                      <a:pt x="9" y="121"/>
                    </a:moveTo>
                    <a:cubicBezTo>
                      <a:pt x="9" y="121"/>
                      <a:pt x="14" y="59"/>
                      <a:pt x="73" y="31"/>
                    </a:cubicBezTo>
                    <a:cubicBezTo>
                      <a:pt x="69" y="42"/>
                      <a:pt x="69" y="42"/>
                      <a:pt x="69" y="42"/>
                    </a:cubicBezTo>
                    <a:cubicBezTo>
                      <a:pt x="69" y="42"/>
                      <a:pt x="124" y="0"/>
                      <a:pt x="192" y="58"/>
                    </a:cubicBezTo>
                    <a:cubicBezTo>
                      <a:pt x="241" y="99"/>
                      <a:pt x="246" y="133"/>
                      <a:pt x="246" y="133"/>
                    </a:cubicBezTo>
                    <a:cubicBezTo>
                      <a:pt x="246" y="133"/>
                      <a:pt x="230" y="116"/>
                      <a:pt x="203" y="150"/>
                    </a:cubicBezTo>
                    <a:cubicBezTo>
                      <a:pt x="187" y="169"/>
                      <a:pt x="142" y="185"/>
                      <a:pt x="105" y="168"/>
                    </a:cubicBezTo>
                    <a:cubicBezTo>
                      <a:pt x="68" y="151"/>
                      <a:pt x="59" y="147"/>
                      <a:pt x="59" y="147"/>
                    </a:cubicBezTo>
                    <a:cubicBezTo>
                      <a:pt x="71" y="164"/>
                      <a:pt x="71" y="164"/>
                      <a:pt x="71" y="164"/>
                    </a:cubicBezTo>
                    <a:cubicBezTo>
                      <a:pt x="71" y="164"/>
                      <a:pt x="17" y="124"/>
                      <a:pt x="0" y="145"/>
                    </a:cubicBezTo>
                    <a:cubicBezTo>
                      <a:pt x="0" y="145"/>
                      <a:pt x="79" y="49"/>
                      <a:pt x="165" y="83"/>
                    </a:cubicBezTo>
                    <a:cubicBezTo>
                      <a:pt x="165" y="83"/>
                      <a:pt x="91" y="41"/>
                      <a:pt x="9" y="12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7" name="Freeform 36"/>
              <p:cNvSpPr/>
              <p:nvPr/>
            </p:nvSpPr>
            <p:spPr bwMode="auto">
              <a:xfrm rot="20742510">
                <a:off x="12353" y="2799"/>
                <a:ext cx="682" cy="875"/>
              </a:xfrm>
              <a:custGeom>
                <a:avLst/>
                <a:gdLst>
                  <a:gd name="T0" fmla="*/ 4 w 79"/>
                  <a:gd name="T1" fmla="*/ 55 h 101"/>
                  <a:gd name="T2" fmla="*/ 37 w 79"/>
                  <a:gd name="T3" fmla="*/ 10 h 101"/>
                  <a:gd name="T4" fmla="*/ 77 w 79"/>
                  <a:gd name="T5" fmla="*/ 5 h 101"/>
                  <a:gd name="T6" fmla="*/ 75 w 79"/>
                  <a:gd name="T7" fmla="*/ 25 h 101"/>
                  <a:gd name="T8" fmla="*/ 61 w 79"/>
                  <a:gd name="T9" fmla="*/ 67 h 101"/>
                  <a:gd name="T10" fmla="*/ 43 w 79"/>
                  <a:gd name="T11" fmla="*/ 81 h 101"/>
                  <a:gd name="T12" fmla="*/ 52 w 79"/>
                  <a:gd name="T13" fmla="*/ 80 h 101"/>
                  <a:gd name="T14" fmla="*/ 30 w 79"/>
                  <a:gd name="T15" fmla="*/ 101 h 101"/>
                  <a:gd name="T16" fmla="*/ 27 w 79"/>
                  <a:gd name="T17" fmla="*/ 87 h 101"/>
                  <a:gd name="T18" fmla="*/ 48 w 79"/>
                  <a:gd name="T19" fmla="*/ 20 h 101"/>
                  <a:gd name="T20" fmla="*/ 18 w 79"/>
                  <a:gd name="T21" fmla="*/ 91 h 101"/>
                  <a:gd name="T22" fmla="*/ 1 w 79"/>
                  <a:gd name="T23" fmla="*/ 51 h 101"/>
                  <a:gd name="T24" fmla="*/ 4 w 79"/>
                  <a:gd name="T25" fmla="*/ 55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" h="100">
                    <a:moveTo>
                      <a:pt x="4" y="55"/>
                    </a:moveTo>
                    <a:cubicBezTo>
                      <a:pt x="4" y="55"/>
                      <a:pt x="0" y="25"/>
                      <a:pt x="37" y="10"/>
                    </a:cubicBezTo>
                    <a:cubicBezTo>
                      <a:pt x="63" y="0"/>
                      <a:pt x="77" y="5"/>
                      <a:pt x="77" y="5"/>
                    </a:cubicBezTo>
                    <a:cubicBezTo>
                      <a:pt x="77" y="5"/>
                      <a:pt x="67" y="7"/>
                      <a:pt x="75" y="25"/>
                    </a:cubicBezTo>
                    <a:cubicBezTo>
                      <a:pt x="79" y="35"/>
                      <a:pt x="76" y="57"/>
                      <a:pt x="61" y="67"/>
                    </a:cubicBezTo>
                    <a:cubicBezTo>
                      <a:pt x="47" y="78"/>
                      <a:pt x="43" y="81"/>
                      <a:pt x="43" y="81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80"/>
                      <a:pt x="29" y="91"/>
                      <a:pt x="30" y="101"/>
                    </a:cubicBezTo>
                    <a:cubicBezTo>
                      <a:pt x="28" y="97"/>
                      <a:pt x="28" y="92"/>
                      <a:pt x="27" y="87"/>
                    </a:cubicBezTo>
                    <a:cubicBezTo>
                      <a:pt x="24" y="59"/>
                      <a:pt x="33" y="34"/>
                      <a:pt x="48" y="20"/>
                    </a:cubicBezTo>
                    <a:cubicBezTo>
                      <a:pt x="30" y="31"/>
                      <a:pt x="14" y="52"/>
                      <a:pt x="18" y="91"/>
                    </a:cubicBezTo>
                    <a:cubicBezTo>
                      <a:pt x="11" y="85"/>
                      <a:pt x="0" y="71"/>
                      <a:pt x="1" y="51"/>
                    </a:cubicBezTo>
                    <a:lnTo>
                      <a:pt x="4" y="5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8" name="Freeform 30"/>
              <p:cNvSpPr/>
              <p:nvPr/>
            </p:nvSpPr>
            <p:spPr bwMode="auto">
              <a:xfrm rot="1801016" flipH="1">
                <a:off x="11763" y="5525"/>
                <a:ext cx="1621" cy="1219"/>
              </a:xfrm>
              <a:custGeom>
                <a:avLst/>
                <a:gdLst>
                  <a:gd name="T0" fmla="*/ 9 w 246"/>
                  <a:gd name="T1" fmla="*/ 121 h 185"/>
                  <a:gd name="T2" fmla="*/ 73 w 246"/>
                  <a:gd name="T3" fmla="*/ 31 h 185"/>
                  <a:gd name="T4" fmla="*/ 69 w 246"/>
                  <a:gd name="T5" fmla="*/ 42 h 185"/>
                  <a:gd name="T6" fmla="*/ 192 w 246"/>
                  <a:gd name="T7" fmla="*/ 58 h 185"/>
                  <a:gd name="T8" fmla="*/ 246 w 246"/>
                  <a:gd name="T9" fmla="*/ 133 h 185"/>
                  <a:gd name="T10" fmla="*/ 203 w 246"/>
                  <a:gd name="T11" fmla="*/ 150 h 185"/>
                  <a:gd name="T12" fmla="*/ 105 w 246"/>
                  <a:gd name="T13" fmla="*/ 168 h 185"/>
                  <a:gd name="T14" fmla="*/ 59 w 246"/>
                  <a:gd name="T15" fmla="*/ 147 h 185"/>
                  <a:gd name="T16" fmla="*/ 71 w 246"/>
                  <a:gd name="T17" fmla="*/ 164 h 185"/>
                  <a:gd name="T18" fmla="*/ 0 w 246"/>
                  <a:gd name="T19" fmla="*/ 145 h 185"/>
                  <a:gd name="T20" fmla="*/ 165 w 246"/>
                  <a:gd name="T21" fmla="*/ 83 h 185"/>
                  <a:gd name="T22" fmla="*/ 9 w 246"/>
                  <a:gd name="T23" fmla="*/ 121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6" h="185">
                    <a:moveTo>
                      <a:pt x="9" y="121"/>
                    </a:moveTo>
                    <a:cubicBezTo>
                      <a:pt x="9" y="121"/>
                      <a:pt x="14" y="59"/>
                      <a:pt x="73" y="31"/>
                    </a:cubicBezTo>
                    <a:cubicBezTo>
                      <a:pt x="69" y="42"/>
                      <a:pt x="69" y="42"/>
                      <a:pt x="69" y="42"/>
                    </a:cubicBezTo>
                    <a:cubicBezTo>
                      <a:pt x="69" y="42"/>
                      <a:pt x="124" y="0"/>
                      <a:pt x="192" y="58"/>
                    </a:cubicBezTo>
                    <a:cubicBezTo>
                      <a:pt x="241" y="99"/>
                      <a:pt x="246" y="133"/>
                      <a:pt x="246" y="133"/>
                    </a:cubicBezTo>
                    <a:cubicBezTo>
                      <a:pt x="246" y="133"/>
                      <a:pt x="230" y="116"/>
                      <a:pt x="203" y="150"/>
                    </a:cubicBezTo>
                    <a:cubicBezTo>
                      <a:pt x="187" y="169"/>
                      <a:pt x="142" y="185"/>
                      <a:pt x="105" y="168"/>
                    </a:cubicBezTo>
                    <a:cubicBezTo>
                      <a:pt x="68" y="151"/>
                      <a:pt x="59" y="147"/>
                      <a:pt x="59" y="147"/>
                    </a:cubicBezTo>
                    <a:cubicBezTo>
                      <a:pt x="71" y="164"/>
                      <a:pt x="71" y="164"/>
                      <a:pt x="71" y="164"/>
                    </a:cubicBezTo>
                    <a:cubicBezTo>
                      <a:pt x="71" y="164"/>
                      <a:pt x="17" y="124"/>
                      <a:pt x="0" y="145"/>
                    </a:cubicBezTo>
                    <a:cubicBezTo>
                      <a:pt x="0" y="145"/>
                      <a:pt x="79" y="49"/>
                      <a:pt x="165" y="83"/>
                    </a:cubicBezTo>
                    <a:cubicBezTo>
                      <a:pt x="165" y="83"/>
                      <a:pt x="91" y="41"/>
                      <a:pt x="9" y="12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19" name="Freeform 29"/>
              <p:cNvSpPr/>
              <p:nvPr/>
            </p:nvSpPr>
            <p:spPr bwMode="auto">
              <a:xfrm>
                <a:off x="13170" y="4272"/>
                <a:ext cx="2556" cy="1740"/>
              </a:xfrm>
              <a:custGeom>
                <a:avLst/>
                <a:gdLst>
                  <a:gd name="T0" fmla="*/ 129 w 226"/>
                  <a:gd name="T1" fmla="*/ 12 h 154"/>
                  <a:gd name="T2" fmla="*/ 7 w 226"/>
                  <a:gd name="T3" fmla="*/ 154 h 154"/>
                  <a:gd name="T4" fmla="*/ 0 w 226"/>
                  <a:gd name="T5" fmla="*/ 142 h 154"/>
                  <a:gd name="T6" fmla="*/ 120 w 226"/>
                  <a:gd name="T7" fmla="*/ 8 h 154"/>
                  <a:gd name="T8" fmla="*/ 226 w 226"/>
                  <a:gd name="T9" fmla="*/ 19 h 154"/>
                  <a:gd name="T10" fmla="*/ 129 w 226"/>
                  <a:gd name="T11" fmla="*/ 1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6" h="154">
                    <a:moveTo>
                      <a:pt x="129" y="12"/>
                    </a:moveTo>
                    <a:cubicBezTo>
                      <a:pt x="55" y="28"/>
                      <a:pt x="4" y="90"/>
                      <a:pt x="7" y="154"/>
                    </a:cubicBezTo>
                    <a:cubicBezTo>
                      <a:pt x="4" y="151"/>
                      <a:pt x="3" y="145"/>
                      <a:pt x="0" y="142"/>
                    </a:cubicBezTo>
                    <a:cubicBezTo>
                      <a:pt x="0" y="80"/>
                      <a:pt x="48" y="24"/>
                      <a:pt x="120" y="8"/>
                    </a:cubicBezTo>
                    <a:cubicBezTo>
                      <a:pt x="157" y="0"/>
                      <a:pt x="195" y="5"/>
                      <a:pt x="226" y="19"/>
                    </a:cubicBezTo>
                    <a:cubicBezTo>
                      <a:pt x="197" y="8"/>
                      <a:pt x="163" y="5"/>
                      <a:pt x="129" y="12"/>
                    </a:cubicBezTo>
                    <a:close/>
                  </a:path>
                </a:pathLst>
              </a:custGeom>
              <a:solidFill>
                <a:srgbClr val="59595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0" name="Freeform 31"/>
              <p:cNvSpPr/>
              <p:nvPr/>
            </p:nvSpPr>
            <p:spPr bwMode="auto">
              <a:xfrm>
                <a:off x="11854" y="2631"/>
                <a:ext cx="238" cy="916"/>
              </a:xfrm>
              <a:custGeom>
                <a:avLst/>
                <a:gdLst>
                  <a:gd name="T0" fmla="*/ 12 w 21"/>
                  <a:gd name="T1" fmla="*/ 80 h 81"/>
                  <a:gd name="T2" fmla="*/ 3 w 21"/>
                  <a:gd name="T3" fmla="*/ 81 h 81"/>
                  <a:gd name="T4" fmla="*/ 3 w 21"/>
                  <a:gd name="T5" fmla="*/ 32 h 81"/>
                  <a:gd name="T6" fmla="*/ 5 w 21"/>
                  <a:gd name="T7" fmla="*/ 0 h 81"/>
                  <a:gd name="T8" fmla="*/ 14 w 21"/>
                  <a:gd name="T9" fmla="*/ 28 h 81"/>
                  <a:gd name="T10" fmla="*/ 12 w 21"/>
                  <a:gd name="T11" fmla="*/ 8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" h="81">
                    <a:moveTo>
                      <a:pt x="12" y="80"/>
                    </a:moveTo>
                    <a:cubicBezTo>
                      <a:pt x="9" y="81"/>
                      <a:pt x="6" y="81"/>
                      <a:pt x="3" y="81"/>
                    </a:cubicBezTo>
                    <a:cubicBezTo>
                      <a:pt x="3" y="55"/>
                      <a:pt x="3" y="36"/>
                      <a:pt x="3" y="32"/>
                    </a:cubicBezTo>
                    <a:cubicBezTo>
                      <a:pt x="0" y="8"/>
                      <a:pt x="1" y="0"/>
                      <a:pt x="5" y="0"/>
                    </a:cubicBezTo>
                    <a:cubicBezTo>
                      <a:pt x="9" y="0"/>
                      <a:pt x="21" y="3"/>
                      <a:pt x="14" y="28"/>
                    </a:cubicBezTo>
                    <a:cubicBezTo>
                      <a:pt x="13" y="33"/>
                      <a:pt x="12" y="52"/>
                      <a:pt x="12" y="8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1" name="Freeform 24"/>
              <p:cNvSpPr/>
              <p:nvPr/>
            </p:nvSpPr>
            <p:spPr bwMode="auto">
              <a:xfrm>
                <a:off x="11129" y="5550"/>
                <a:ext cx="339" cy="3357"/>
              </a:xfrm>
              <a:custGeom>
                <a:avLst/>
                <a:gdLst>
                  <a:gd name="T0" fmla="*/ 21 w 30"/>
                  <a:gd name="T1" fmla="*/ 297 h 297"/>
                  <a:gd name="T2" fmla="*/ 29 w 30"/>
                  <a:gd name="T3" fmla="*/ 290 h 297"/>
                  <a:gd name="T4" fmla="*/ 29 w 30"/>
                  <a:gd name="T5" fmla="*/ 13 h 297"/>
                  <a:gd name="T6" fmla="*/ 21 w 30"/>
                  <a:gd name="T7" fmla="*/ 2 h 297"/>
                  <a:gd name="T8" fmla="*/ 22 w 30"/>
                  <a:gd name="T9" fmla="*/ 7 h 297"/>
                  <a:gd name="T10" fmla="*/ 14 w 30"/>
                  <a:gd name="T11" fmla="*/ 290 h 297"/>
                  <a:gd name="T12" fmla="*/ 21 w 30"/>
                  <a:gd name="T13" fmla="*/ 297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297">
                    <a:moveTo>
                      <a:pt x="21" y="297"/>
                    </a:moveTo>
                    <a:cubicBezTo>
                      <a:pt x="25" y="297"/>
                      <a:pt x="29" y="294"/>
                      <a:pt x="29" y="290"/>
                    </a:cubicBezTo>
                    <a:cubicBezTo>
                      <a:pt x="29" y="13"/>
                      <a:pt x="29" y="13"/>
                      <a:pt x="29" y="13"/>
                    </a:cubicBezTo>
                    <a:cubicBezTo>
                      <a:pt x="29" y="9"/>
                      <a:pt x="25" y="2"/>
                      <a:pt x="21" y="2"/>
                    </a:cubicBezTo>
                    <a:cubicBezTo>
                      <a:pt x="17" y="2"/>
                      <a:pt x="0" y="0"/>
                      <a:pt x="22" y="7"/>
                    </a:cubicBezTo>
                    <a:cubicBezTo>
                      <a:pt x="30" y="9"/>
                      <a:pt x="14" y="290"/>
                      <a:pt x="14" y="290"/>
                    </a:cubicBezTo>
                    <a:cubicBezTo>
                      <a:pt x="14" y="294"/>
                      <a:pt x="17" y="297"/>
                      <a:pt x="21" y="297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2" name="Freeform 25"/>
              <p:cNvSpPr/>
              <p:nvPr/>
            </p:nvSpPr>
            <p:spPr bwMode="auto">
              <a:xfrm>
                <a:off x="13656" y="6193"/>
                <a:ext cx="291" cy="2713"/>
              </a:xfrm>
              <a:custGeom>
                <a:avLst/>
                <a:gdLst>
                  <a:gd name="T0" fmla="*/ 8 w 26"/>
                  <a:gd name="T1" fmla="*/ 240 h 240"/>
                  <a:gd name="T2" fmla="*/ 16 w 26"/>
                  <a:gd name="T3" fmla="*/ 233 h 240"/>
                  <a:gd name="T4" fmla="*/ 17 w 26"/>
                  <a:gd name="T5" fmla="*/ 34 h 240"/>
                  <a:gd name="T6" fmla="*/ 12 w 26"/>
                  <a:gd name="T7" fmla="*/ 33 h 240"/>
                  <a:gd name="T8" fmla="*/ 1 w 26"/>
                  <a:gd name="T9" fmla="*/ 233 h 240"/>
                  <a:gd name="T10" fmla="*/ 8 w 26"/>
                  <a:gd name="T11" fmla="*/ 24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" h="240">
                    <a:moveTo>
                      <a:pt x="8" y="240"/>
                    </a:moveTo>
                    <a:cubicBezTo>
                      <a:pt x="12" y="240"/>
                      <a:pt x="16" y="237"/>
                      <a:pt x="16" y="233"/>
                    </a:cubicBezTo>
                    <a:cubicBezTo>
                      <a:pt x="16" y="233"/>
                      <a:pt x="8" y="68"/>
                      <a:pt x="17" y="34"/>
                    </a:cubicBezTo>
                    <a:cubicBezTo>
                      <a:pt x="26" y="0"/>
                      <a:pt x="15" y="30"/>
                      <a:pt x="12" y="33"/>
                    </a:cubicBezTo>
                    <a:cubicBezTo>
                      <a:pt x="0" y="53"/>
                      <a:pt x="1" y="233"/>
                      <a:pt x="1" y="233"/>
                    </a:cubicBezTo>
                    <a:cubicBezTo>
                      <a:pt x="1" y="237"/>
                      <a:pt x="4" y="240"/>
                      <a:pt x="8" y="240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3" name="Freeform 26"/>
              <p:cNvSpPr/>
              <p:nvPr/>
            </p:nvSpPr>
            <p:spPr bwMode="auto">
              <a:xfrm>
                <a:off x="13098" y="5435"/>
                <a:ext cx="229" cy="2971"/>
              </a:xfrm>
              <a:custGeom>
                <a:avLst/>
                <a:gdLst>
                  <a:gd name="T0" fmla="*/ 9 w 20"/>
                  <a:gd name="T1" fmla="*/ 263 h 263"/>
                  <a:gd name="T2" fmla="*/ 17 w 20"/>
                  <a:gd name="T3" fmla="*/ 256 h 263"/>
                  <a:gd name="T4" fmla="*/ 17 w 20"/>
                  <a:gd name="T5" fmla="*/ 19 h 263"/>
                  <a:gd name="T6" fmla="*/ 9 w 20"/>
                  <a:gd name="T7" fmla="*/ 12 h 263"/>
                  <a:gd name="T8" fmla="*/ 2 w 20"/>
                  <a:gd name="T9" fmla="*/ 256 h 263"/>
                  <a:gd name="T10" fmla="*/ 9 w 20"/>
                  <a:gd name="T11" fmla="*/ 263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" h="263">
                    <a:moveTo>
                      <a:pt x="9" y="263"/>
                    </a:moveTo>
                    <a:cubicBezTo>
                      <a:pt x="13" y="263"/>
                      <a:pt x="17" y="260"/>
                      <a:pt x="17" y="256"/>
                    </a:cubicBezTo>
                    <a:cubicBezTo>
                      <a:pt x="17" y="256"/>
                      <a:pt x="8" y="67"/>
                      <a:pt x="17" y="19"/>
                    </a:cubicBezTo>
                    <a:cubicBezTo>
                      <a:pt x="20" y="0"/>
                      <a:pt x="12" y="9"/>
                      <a:pt x="9" y="12"/>
                    </a:cubicBezTo>
                    <a:cubicBezTo>
                      <a:pt x="0" y="22"/>
                      <a:pt x="2" y="256"/>
                      <a:pt x="2" y="256"/>
                    </a:cubicBezTo>
                    <a:cubicBezTo>
                      <a:pt x="2" y="260"/>
                      <a:pt x="5" y="263"/>
                      <a:pt x="9" y="263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4" name="Freeform 27"/>
              <p:cNvSpPr>
                <a:spLocks noEditPoints="1"/>
              </p:cNvSpPr>
              <p:nvPr/>
            </p:nvSpPr>
            <p:spPr bwMode="auto">
              <a:xfrm>
                <a:off x="11277" y="8206"/>
                <a:ext cx="2561" cy="2203"/>
              </a:xfrm>
              <a:custGeom>
                <a:avLst/>
                <a:gdLst>
                  <a:gd name="T0" fmla="*/ 2 w 226"/>
                  <a:gd name="T1" fmla="*/ 61 h 195"/>
                  <a:gd name="T2" fmla="*/ 56 w 226"/>
                  <a:gd name="T3" fmla="*/ 128 h 195"/>
                  <a:gd name="T4" fmla="*/ 56 w 226"/>
                  <a:gd name="T5" fmla="*/ 128 h 195"/>
                  <a:gd name="T6" fmla="*/ 108 w 226"/>
                  <a:gd name="T7" fmla="*/ 192 h 195"/>
                  <a:gd name="T8" fmla="*/ 113 w 226"/>
                  <a:gd name="T9" fmla="*/ 195 h 195"/>
                  <a:gd name="T10" fmla="*/ 119 w 226"/>
                  <a:gd name="T11" fmla="*/ 192 h 195"/>
                  <a:gd name="T12" fmla="*/ 171 w 226"/>
                  <a:gd name="T13" fmla="*/ 128 h 195"/>
                  <a:gd name="T14" fmla="*/ 171 w 226"/>
                  <a:gd name="T15" fmla="*/ 128 h 195"/>
                  <a:gd name="T16" fmla="*/ 224 w 226"/>
                  <a:gd name="T17" fmla="*/ 61 h 195"/>
                  <a:gd name="T18" fmla="*/ 225 w 226"/>
                  <a:gd name="T19" fmla="*/ 54 h 195"/>
                  <a:gd name="T20" fmla="*/ 219 w 226"/>
                  <a:gd name="T21" fmla="*/ 49 h 195"/>
                  <a:gd name="T22" fmla="*/ 178 w 226"/>
                  <a:gd name="T23" fmla="*/ 7 h 195"/>
                  <a:gd name="T24" fmla="*/ 177 w 226"/>
                  <a:gd name="T25" fmla="*/ 5 h 195"/>
                  <a:gd name="T26" fmla="*/ 169 w 226"/>
                  <a:gd name="T27" fmla="*/ 1 h 195"/>
                  <a:gd name="T28" fmla="*/ 166 w 226"/>
                  <a:gd name="T29" fmla="*/ 2 h 195"/>
                  <a:gd name="T30" fmla="*/ 163 w 226"/>
                  <a:gd name="T31" fmla="*/ 7 h 195"/>
                  <a:gd name="T32" fmla="*/ 113 w 226"/>
                  <a:gd name="T33" fmla="*/ 50 h 195"/>
                  <a:gd name="T34" fmla="*/ 64 w 226"/>
                  <a:gd name="T35" fmla="*/ 7 h 195"/>
                  <a:gd name="T36" fmla="*/ 56 w 226"/>
                  <a:gd name="T37" fmla="*/ 1 h 195"/>
                  <a:gd name="T38" fmla="*/ 56 w 226"/>
                  <a:gd name="T39" fmla="*/ 1 h 195"/>
                  <a:gd name="T40" fmla="*/ 53 w 226"/>
                  <a:gd name="T41" fmla="*/ 2 h 195"/>
                  <a:gd name="T42" fmla="*/ 50 w 226"/>
                  <a:gd name="T43" fmla="*/ 5 h 195"/>
                  <a:gd name="T44" fmla="*/ 49 w 226"/>
                  <a:gd name="T45" fmla="*/ 7 h 195"/>
                  <a:gd name="T46" fmla="*/ 7 w 226"/>
                  <a:gd name="T47" fmla="*/ 49 h 195"/>
                  <a:gd name="T48" fmla="*/ 1 w 226"/>
                  <a:gd name="T49" fmla="*/ 54 h 195"/>
                  <a:gd name="T50" fmla="*/ 2 w 226"/>
                  <a:gd name="T51" fmla="*/ 61 h 195"/>
                  <a:gd name="T52" fmla="*/ 75 w 226"/>
                  <a:gd name="T53" fmla="*/ 128 h 195"/>
                  <a:gd name="T54" fmla="*/ 152 w 226"/>
                  <a:gd name="T55" fmla="*/ 128 h 195"/>
                  <a:gd name="T56" fmla="*/ 113 w 226"/>
                  <a:gd name="T57" fmla="*/ 175 h 195"/>
                  <a:gd name="T58" fmla="*/ 75 w 226"/>
                  <a:gd name="T59" fmla="*/ 128 h 1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26" h="195">
                    <a:moveTo>
                      <a:pt x="2" y="61"/>
                    </a:moveTo>
                    <a:cubicBezTo>
                      <a:pt x="56" y="128"/>
                      <a:pt x="56" y="128"/>
                      <a:pt x="56" y="128"/>
                    </a:cubicBezTo>
                    <a:cubicBezTo>
                      <a:pt x="56" y="128"/>
                      <a:pt x="56" y="128"/>
                      <a:pt x="56" y="128"/>
                    </a:cubicBezTo>
                    <a:cubicBezTo>
                      <a:pt x="108" y="192"/>
                      <a:pt x="108" y="192"/>
                      <a:pt x="108" y="192"/>
                    </a:cubicBezTo>
                    <a:cubicBezTo>
                      <a:pt x="109" y="194"/>
                      <a:pt x="111" y="195"/>
                      <a:pt x="113" y="195"/>
                    </a:cubicBezTo>
                    <a:cubicBezTo>
                      <a:pt x="116" y="195"/>
                      <a:pt x="118" y="194"/>
                      <a:pt x="119" y="192"/>
                    </a:cubicBezTo>
                    <a:cubicBezTo>
                      <a:pt x="171" y="128"/>
                      <a:pt x="171" y="128"/>
                      <a:pt x="171" y="128"/>
                    </a:cubicBezTo>
                    <a:cubicBezTo>
                      <a:pt x="171" y="128"/>
                      <a:pt x="171" y="128"/>
                      <a:pt x="171" y="128"/>
                    </a:cubicBezTo>
                    <a:cubicBezTo>
                      <a:pt x="224" y="61"/>
                      <a:pt x="224" y="61"/>
                      <a:pt x="224" y="61"/>
                    </a:cubicBezTo>
                    <a:cubicBezTo>
                      <a:pt x="226" y="59"/>
                      <a:pt x="226" y="56"/>
                      <a:pt x="225" y="54"/>
                    </a:cubicBezTo>
                    <a:cubicBezTo>
                      <a:pt x="224" y="51"/>
                      <a:pt x="222" y="50"/>
                      <a:pt x="219" y="49"/>
                    </a:cubicBezTo>
                    <a:cubicBezTo>
                      <a:pt x="198" y="46"/>
                      <a:pt x="180" y="29"/>
                      <a:pt x="178" y="7"/>
                    </a:cubicBezTo>
                    <a:cubicBezTo>
                      <a:pt x="178" y="6"/>
                      <a:pt x="177" y="5"/>
                      <a:pt x="177" y="5"/>
                    </a:cubicBezTo>
                    <a:cubicBezTo>
                      <a:pt x="175" y="2"/>
                      <a:pt x="172" y="0"/>
                      <a:pt x="169" y="1"/>
                    </a:cubicBezTo>
                    <a:cubicBezTo>
                      <a:pt x="168" y="1"/>
                      <a:pt x="167" y="1"/>
                      <a:pt x="166" y="2"/>
                    </a:cubicBezTo>
                    <a:cubicBezTo>
                      <a:pt x="164" y="3"/>
                      <a:pt x="163" y="5"/>
                      <a:pt x="163" y="7"/>
                    </a:cubicBezTo>
                    <a:cubicBezTo>
                      <a:pt x="160" y="31"/>
                      <a:pt x="138" y="50"/>
                      <a:pt x="113" y="50"/>
                    </a:cubicBezTo>
                    <a:cubicBezTo>
                      <a:pt x="88" y="50"/>
                      <a:pt x="67" y="31"/>
                      <a:pt x="64" y="7"/>
                    </a:cubicBezTo>
                    <a:cubicBezTo>
                      <a:pt x="63" y="3"/>
                      <a:pt x="60" y="1"/>
                      <a:pt x="56" y="1"/>
                    </a:cubicBezTo>
                    <a:cubicBezTo>
                      <a:pt x="56" y="1"/>
                      <a:pt x="56" y="1"/>
                      <a:pt x="56" y="1"/>
                    </a:cubicBezTo>
                    <a:cubicBezTo>
                      <a:pt x="55" y="1"/>
                      <a:pt x="54" y="1"/>
                      <a:pt x="53" y="2"/>
                    </a:cubicBezTo>
                    <a:cubicBezTo>
                      <a:pt x="51" y="2"/>
                      <a:pt x="50" y="3"/>
                      <a:pt x="50" y="5"/>
                    </a:cubicBezTo>
                    <a:cubicBezTo>
                      <a:pt x="49" y="5"/>
                      <a:pt x="49" y="6"/>
                      <a:pt x="49" y="7"/>
                    </a:cubicBezTo>
                    <a:cubicBezTo>
                      <a:pt x="46" y="29"/>
                      <a:pt x="29" y="46"/>
                      <a:pt x="7" y="49"/>
                    </a:cubicBezTo>
                    <a:cubicBezTo>
                      <a:pt x="4" y="50"/>
                      <a:pt x="2" y="51"/>
                      <a:pt x="1" y="54"/>
                    </a:cubicBezTo>
                    <a:cubicBezTo>
                      <a:pt x="0" y="56"/>
                      <a:pt x="1" y="59"/>
                      <a:pt x="2" y="61"/>
                    </a:cubicBezTo>
                    <a:close/>
                    <a:moveTo>
                      <a:pt x="75" y="128"/>
                    </a:moveTo>
                    <a:cubicBezTo>
                      <a:pt x="101" y="123"/>
                      <a:pt x="126" y="123"/>
                      <a:pt x="152" y="128"/>
                    </a:cubicBezTo>
                    <a:cubicBezTo>
                      <a:pt x="113" y="175"/>
                      <a:pt x="113" y="175"/>
                      <a:pt x="113" y="175"/>
                    </a:cubicBezTo>
                    <a:lnTo>
                      <a:pt x="75" y="128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5" name="Freeform 28"/>
              <p:cNvSpPr/>
              <p:nvPr/>
            </p:nvSpPr>
            <p:spPr bwMode="auto">
              <a:xfrm>
                <a:off x="8764" y="3240"/>
                <a:ext cx="2851" cy="2624"/>
              </a:xfrm>
              <a:custGeom>
                <a:avLst/>
                <a:gdLst>
                  <a:gd name="T0" fmla="*/ 105 w 164"/>
                  <a:gd name="T1" fmla="*/ 85 h 151"/>
                  <a:gd name="T2" fmla="*/ 149 w 164"/>
                  <a:gd name="T3" fmla="*/ 140 h 151"/>
                  <a:gd name="T4" fmla="*/ 60 w 164"/>
                  <a:gd name="T5" fmla="*/ 126 h 151"/>
                  <a:gd name="T6" fmla="*/ 33 w 164"/>
                  <a:gd name="T7" fmla="*/ 0 h 151"/>
                  <a:gd name="T8" fmla="*/ 126 w 164"/>
                  <a:gd name="T9" fmla="*/ 54 h 151"/>
                  <a:gd name="T10" fmla="*/ 164 w 164"/>
                  <a:gd name="T11" fmla="*/ 127 h 151"/>
                  <a:gd name="T12" fmla="*/ 105 w 164"/>
                  <a:gd name="T13" fmla="*/ 8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" h="151">
                    <a:moveTo>
                      <a:pt x="105" y="85"/>
                    </a:moveTo>
                    <a:cubicBezTo>
                      <a:pt x="105" y="85"/>
                      <a:pt x="156" y="110"/>
                      <a:pt x="149" y="140"/>
                    </a:cubicBezTo>
                    <a:cubicBezTo>
                      <a:pt x="134" y="131"/>
                      <a:pt x="88" y="151"/>
                      <a:pt x="60" y="126"/>
                    </a:cubicBezTo>
                    <a:cubicBezTo>
                      <a:pt x="0" y="69"/>
                      <a:pt x="33" y="0"/>
                      <a:pt x="33" y="0"/>
                    </a:cubicBezTo>
                    <a:cubicBezTo>
                      <a:pt x="39" y="49"/>
                      <a:pt x="90" y="22"/>
                      <a:pt x="126" y="54"/>
                    </a:cubicBezTo>
                    <a:cubicBezTo>
                      <a:pt x="159" y="83"/>
                      <a:pt x="162" y="111"/>
                      <a:pt x="164" y="127"/>
                    </a:cubicBezTo>
                    <a:cubicBezTo>
                      <a:pt x="162" y="121"/>
                      <a:pt x="142" y="91"/>
                      <a:pt x="105" y="85"/>
                    </a:cubicBezTo>
                    <a:close/>
                  </a:path>
                </a:pathLst>
              </a:custGeom>
              <a:solidFill>
                <a:srgbClr val="358FC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6" name="Freeform 30"/>
              <p:cNvSpPr/>
              <p:nvPr/>
            </p:nvSpPr>
            <p:spPr bwMode="auto">
              <a:xfrm>
                <a:off x="13518" y="3308"/>
                <a:ext cx="2785" cy="2093"/>
              </a:xfrm>
              <a:custGeom>
                <a:avLst/>
                <a:gdLst>
                  <a:gd name="T0" fmla="*/ 9 w 246"/>
                  <a:gd name="T1" fmla="*/ 121 h 185"/>
                  <a:gd name="T2" fmla="*/ 73 w 246"/>
                  <a:gd name="T3" fmla="*/ 31 h 185"/>
                  <a:gd name="T4" fmla="*/ 69 w 246"/>
                  <a:gd name="T5" fmla="*/ 42 h 185"/>
                  <a:gd name="T6" fmla="*/ 192 w 246"/>
                  <a:gd name="T7" fmla="*/ 58 h 185"/>
                  <a:gd name="T8" fmla="*/ 246 w 246"/>
                  <a:gd name="T9" fmla="*/ 133 h 185"/>
                  <a:gd name="T10" fmla="*/ 203 w 246"/>
                  <a:gd name="T11" fmla="*/ 150 h 185"/>
                  <a:gd name="T12" fmla="*/ 105 w 246"/>
                  <a:gd name="T13" fmla="*/ 168 h 185"/>
                  <a:gd name="T14" fmla="*/ 59 w 246"/>
                  <a:gd name="T15" fmla="*/ 147 h 185"/>
                  <a:gd name="T16" fmla="*/ 71 w 246"/>
                  <a:gd name="T17" fmla="*/ 164 h 185"/>
                  <a:gd name="T18" fmla="*/ 0 w 246"/>
                  <a:gd name="T19" fmla="*/ 145 h 185"/>
                  <a:gd name="T20" fmla="*/ 165 w 246"/>
                  <a:gd name="T21" fmla="*/ 83 h 185"/>
                  <a:gd name="T22" fmla="*/ 9 w 246"/>
                  <a:gd name="T23" fmla="*/ 121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6" h="185">
                    <a:moveTo>
                      <a:pt x="9" y="121"/>
                    </a:moveTo>
                    <a:cubicBezTo>
                      <a:pt x="9" y="121"/>
                      <a:pt x="14" y="59"/>
                      <a:pt x="73" y="31"/>
                    </a:cubicBezTo>
                    <a:cubicBezTo>
                      <a:pt x="69" y="42"/>
                      <a:pt x="69" y="42"/>
                      <a:pt x="69" y="42"/>
                    </a:cubicBezTo>
                    <a:cubicBezTo>
                      <a:pt x="69" y="42"/>
                      <a:pt x="124" y="0"/>
                      <a:pt x="192" y="58"/>
                    </a:cubicBezTo>
                    <a:cubicBezTo>
                      <a:pt x="241" y="99"/>
                      <a:pt x="246" y="133"/>
                      <a:pt x="246" y="133"/>
                    </a:cubicBezTo>
                    <a:cubicBezTo>
                      <a:pt x="246" y="133"/>
                      <a:pt x="230" y="116"/>
                      <a:pt x="203" y="150"/>
                    </a:cubicBezTo>
                    <a:cubicBezTo>
                      <a:pt x="187" y="169"/>
                      <a:pt x="142" y="185"/>
                      <a:pt x="105" y="168"/>
                    </a:cubicBezTo>
                    <a:cubicBezTo>
                      <a:pt x="68" y="151"/>
                      <a:pt x="59" y="147"/>
                      <a:pt x="59" y="147"/>
                    </a:cubicBezTo>
                    <a:cubicBezTo>
                      <a:pt x="71" y="164"/>
                      <a:pt x="71" y="164"/>
                      <a:pt x="71" y="164"/>
                    </a:cubicBezTo>
                    <a:cubicBezTo>
                      <a:pt x="71" y="164"/>
                      <a:pt x="17" y="124"/>
                      <a:pt x="0" y="145"/>
                    </a:cubicBezTo>
                    <a:cubicBezTo>
                      <a:pt x="0" y="145"/>
                      <a:pt x="79" y="49"/>
                      <a:pt x="165" y="83"/>
                    </a:cubicBezTo>
                    <a:cubicBezTo>
                      <a:pt x="165" y="83"/>
                      <a:pt x="91" y="41"/>
                      <a:pt x="9" y="121"/>
                    </a:cubicBezTo>
                    <a:close/>
                  </a:path>
                </a:pathLst>
              </a:custGeom>
              <a:solidFill>
                <a:srgbClr val="358FC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7" name="Freeform 32"/>
              <p:cNvSpPr/>
              <p:nvPr/>
            </p:nvSpPr>
            <p:spPr bwMode="auto">
              <a:xfrm>
                <a:off x="11830" y="5015"/>
                <a:ext cx="172" cy="3390"/>
              </a:xfrm>
              <a:custGeom>
                <a:avLst/>
                <a:gdLst>
                  <a:gd name="T0" fmla="*/ 13 w 15"/>
                  <a:gd name="T1" fmla="*/ 4 h 300"/>
                  <a:gd name="T2" fmla="*/ 15 w 15"/>
                  <a:gd name="T3" fmla="*/ 293 h 300"/>
                  <a:gd name="T4" fmla="*/ 7 w 15"/>
                  <a:gd name="T5" fmla="*/ 300 h 300"/>
                  <a:gd name="T6" fmla="*/ 0 w 15"/>
                  <a:gd name="T7" fmla="*/ 293 h 300"/>
                  <a:gd name="T8" fmla="*/ 4 w 15"/>
                  <a:gd name="T9" fmla="*/ 0 h 300"/>
                  <a:gd name="T10" fmla="*/ 13 w 15"/>
                  <a:gd name="T11" fmla="*/ 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" h="300">
                    <a:moveTo>
                      <a:pt x="13" y="4"/>
                    </a:moveTo>
                    <a:cubicBezTo>
                      <a:pt x="13" y="137"/>
                      <a:pt x="15" y="293"/>
                      <a:pt x="15" y="293"/>
                    </a:cubicBezTo>
                    <a:cubicBezTo>
                      <a:pt x="15" y="297"/>
                      <a:pt x="11" y="300"/>
                      <a:pt x="7" y="300"/>
                    </a:cubicBezTo>
                    <a:cubicBezTo>
                      <a:pt x="3" y="300"/>
                      <a:pt x="0" y="297"/>
                      <a:pt x="0" y="293"/>
                    </a:cubicBezTo>
                    <a:cubicBezTo>
                      <a:pt x="0" y="293"/>
                      <a:pt x="3" y="134"/>
                      <a:pt x="4" y="0"/>
                    </a:cubicBezTo>
                    <a:cubicBezTo>
                      <a:pt x="7" y="2"/>
                      <a:pt x="10" y="3"/>
                      <a:pt x="13" y="4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8" name="Freeform 33"/>
              <p:cNvSpPr/>
              <p:nvPr/>
            </p:nvSpPr>
            <p:spPr bwMode="auto">
              <a:xfrm>
                <a:off x="11772" y="4023"/>
                <a:ext cx="1713" cy="1422"/>
              </a:xfrm>
              <a:custGeom>
                <a:avLst/>
                <a:gdLst>
                  <a:gd name="T0" fmla="*/ 167 w 196"/>
                  <a:gd name="T1" fmla="*/ 142 h 163"/>
                  <a:gd name="T2" fmla="*/ 170 w 196"/>
                  <a:gd name="T3" fmla="*/ 48 h 163"/>
                  <a:gd name="T4" fmla="*/ 167 w 196"/>
                  <a:gd name="T5" fmla="*/ 57 h 163"/>
                  <a:gd name="T6" fmla="*/ 75 w 196"/>
                  <a:gd name="T7" fmla="*/ 3 h 163"/>
                  <a:gd name="T8" fmla="*/ 0 w 196"/>
                  <a:gd name="T9" fmla="*/ 26 h 163"/>
                  <a:gd name="T10" fmla="*/ 20 w 196"/>
                  <a:gd name="T11" fmla="*/ 60 h 163"/>
                  <a:gd name="T12" fmla="*/ 77 w 196"/>
                  <a:gd name="T13" fmla="*/ 124 h 163"/>
                  <a:gd name="T14" fmla="*/ 119 w 196"/>
                  <a:gd name="T15" fmla="*/ 134 h 163"/>
                  <a:gd name="T16" fmla="*/ 102 w 196"/>
                  <a:gd name="T17" fmla="*/ 139 h 163"/>
                  <a:gd name="T18" fmla="*/ 161 w 196"/>
                  <a:gd name="T19" fmla="*/ 163 h 163"/>
                  <a:gd name="T20" fmla="*/ 81 w 196"/>
                  <a:gd name="T21" fmla="*/ 35 h 163"/>
                  <a:gd name="T22" fmla="*/ 167 w 196"/>
                  <a:gd name="T23" fmla="*/ 142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6" h="163">
                    <a:moveTo>
                      <a:pt x="167" y="142"/>
                    </a:moveTo>
                    <a:cubicBezTo>
                      <a:pt x="167" y="142"/>
                      <a:pt x="196" y="98"/>
                      <a:pt x="170" y="48"/>
                    </a:cubicBezTo>
                    <a:cubicBezTo>
                      <a:pt x="167" y="57"/>
                      <a:pt x="167" y="57"/>
                      <a:pt x="167" y="57"/>
                    </a:cubicBezTo>
                    <a:cubicBezTo>
                      <a:pt x="167" y="57"/>
                      <a:pt x="152" y="0"/>
                      <a:pt x="75" y="3"/>
                    </a:cubicBezTo>
                    <a:cubicBezTo>
                      <a:pt x="21" y="6"/>
                      <a:pt x="0" y="26"/>
                      <a:pt x="0" y="26"/>
                    </a:cubicBezTo>
                    <a:cubicBezTo>
                      <a:pt x="0" y="26"/>
                      <a:pt x="19" y="23"/>
                      <a:pt x="20" y="60"/>
                    </a:cubicBezTo>
                    <a:cubicBezTo>
                      <a:pt x="21" y="81"/>
                      <a:pt x="43" y="116"/>
                      <a:pt x="77" y="124"/>
                    </a:cubicBezTo>
                    <a:cubicBezTo>
                      <a:pt x="111" y="131"/>
                      <a:pt x="119" y="134"/>
                      <a:pt x="119" y="134"/>
                    </a:cubicBezTo>
                    <a:cubicBezTo>
                      <a:pt x="102" y="139"/>
                      <a:pt x="102" y="139"/>
                      <a:pt x="102" y="139"/>
                    </a:cubicBezTo>
                    <a:cubicBezTo>
                      <a:pt x="102" y="139"/>
                      <a:pt x="159" y="140"/>
                      <a:pt x="161" y="163"/>
                    </a:cubicBezTo>
                    <a:cubicBezTo>
                      <a:pt x="161" y="163"/>
                      <a:pt x="157" y="56"/>
                      <a:pt x="81" y="35"/>
                    </a:cubicBezTo>
                    <a:cubicBezTo>
                      <a:pt x="81" y="35"/>
                      <a:pt x="153" y="45"/>
                      <a:pt x="167" y="142"/>
                    </a:cubicBezTo>
                    <a:close/>
                  </a:path>
                </a:pathLst>
              </a:custGeom>
              <a:solidFill>
                <a:srgbClr val="358FC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29" name="Freeform 34"/>
              <p:cNvSpPr/>
              <p:nvPr/>
            </p:nvSpPr>
            <p:spPr bwMode="auto">
              <a:xfrm>
                <a:off x="10507" y="2770"/>
                <a:ext cx="882" cy="1178"/>
              </a:xfrm>
              <a:custGeom>
                <a:avLst/>
                <a:gdLst>
                  <a:gd name="T0" fmla="*/ 23 w 78"/>
                  <a:gd name="T1" fmla="*/ 85 h 104"/>
                  <a:gd name="T2" fmla="*/ 18 w 78"/>
                  <a:gd name="T3" fmla="*/ 31 h 104"/>
                  <a:gd name="T4" fmla="*/ 45 w 78"/>
                  <a:gd name="T5" fmla="*/ 0 h 104"/>
                  <a:gd name="T6" fmla="*/ 57 w 78"/>
                  <a:gd name="T7" fmla="*/ 17 h 104"/>
                  <a:gd name="T8" fmla="*/ 75 w 78"/>
                  <a:gd name="T9" fmla="*/ 57 h 104"/>
                  <a:gd name="T10" fmla="*/ 70 w 78"/>
                  <a:gd name="T11" fmla="*/ 79 h 104"/>
                  <a:gd name="T12" fmla="*/ 76 w 78"/>
                  <a:gd name="T13" fmla="*/ 72 h 104"/>
                  <a:gd name="T14" fmla="*/ 73 w 78"/>
                  <a:gd name="T15" fmla="*/ 104 h 104"/>
                  <a:gd name="T16" fmla="*/ 62 w 78"/>
                  <a:gd name="T17" fmla="*/ 95 h 104"/>
                  <a:gd name="T18" fmla="*/ 33 w 78"/>
                  <a:gd name="T19" fmla="*/ 30 h 104"/>
                  <a:gd name="T20" fmla="*/ 57 w 78"/>
                  <a:gd name="T21" fmla="*/ 104 h 104"/>
                  <a:gd name="T22" fmla="*/ 19 w 78"/>
                  <a:gd name="T23" fmla="*/ 85 h 104"/>
                  <a:gd name="T24" fmla="*/ 23 w 78"/>
                  <a:gd name="T25" fmla="*/ 85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" h="104">
                    <a:moveTo>
                      <a:pt x="23" y="85"/>
                    </a:moveTo>
                    <a:cubicBezTo>
                      <a:pt x="23" y="85"/>
                      <a:pt x="0" y="66"/>
                      <a:pt x="18" y="31"/>
                    </a:cubicBezTo>
                    <a:cubicBezTo>
                      <a:pt x="31" y="5"/>
                      <a:pt x="45" y="0"/>
                      <a:pt x="45" y="0"/>
                    </a:cubicBezTo>
                    <a:cubicBezTo>
                      <a:pt x="45" y="0"/>
                      <a:pt x="40" y="8"/>
                      <a:pt x="57" y="17"/>
                    </a:cubicBezTo>
                    <a:cubicBezTo>
                      <a:pt x="67" y="22"/>
                      <a:pt x="78" y="40"/>
                      <a:pt x="75" y="57"/>
                    </a:cubicBezTo>
                    <a:cubicBezTo>
                      <a:pt x="71" y="75"/>
                      <a:pt x="70" y="79"/>
                      <a:pt x="70" y="79"/>
                    </a:cubicBezTo>
                    <a:cubicBezTo>
                      <a:pt x="76" y="72"/>
                      <a:pt x="76" y="72"/>
                      <a:pt x="76" y="72"/>
                    </a:cubicBezTo>
                    <a:cubicBezTo>
                      <a:pt x="76" y="72"/>
                      <a:pt x="66" y="96"/>
                      <a:pt x="73" y="104"/>
                    </a:cubicBezTo>
                    <a:cubicBezTo>
                      <a:pt x="69" y="101"/>
                      <a:pt x="66" y="98"/>
                      <a:pt x="62" y="95"/>
                    </a:cubicBezTo>
                    <a:cubicBezTo>
                      <a:pt x="41" y="76"/>
                      <a:pt x="31" y="51"/>
                      <a:pt x="33" y="30"/>
                    </a:cubicBezTo>
                    <a:cubicBezTo>
                      <a:pt x="27" y="50"/>
                      <a:pt x="29" y="77"/>
                      <a:pt x="57" y="104"/>
                    </a:cubicBezTo>
                    <a:cubicBezTo>
                      <a:pt x="48" y="104"/>
                      <a:pt x="31" y="101"/>
                      <a:pt x="19" y="85"/>
                    </a:cubicBezTo>
                    <a:lnTo>
                      <a:pt x="23" y="85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0" name="Freeform 35"/>
              <p:cNvSpPr/>
              <p:nvPr/>
            </p:nvSpPr>
            <p:spPr bwMode="auto">
              <a:xfrm>
                <a:off x="13690" y="5831"/>
                <a:ext cx="1054" cy="1006"/>
              </a:xfrm>
              <a:custGeom>
                <a:avLst/>
                <a:gdLst>
                  <a:gd name="T0" fmla="*/ 9 w 93"/>
                  <a:gd name="T1" fmla="*/ 37 h 89"/>
                  <a:gd name="T2" fmla="*/ 52 w 93"/>
                  <a:gd name="T3" fmla="*/ 3 h 89"/>
                  <a:gd name="T4" fmla="*/ 93 w 93"/>
                  <a:gd name="T5" fmla="*/ 9 h 89"/>
                  <a:gd name="T6" fmla="*/ 85 w 93"/>
                  <a:gd name="T7" fmla="*/ 28 h 89"/>
                  <a:gd name="T8" fmla="*/ 60 w 93"/>
                  <a:gd name="T9" fmla="*/ 65 h 89"/>
                  <a:gd name="T10" fmla="*/ 40 w 93"/>
                  <a:gd name="T11" fmla="*/ 73 h 89"/>
                  <a:gd name="T12" fmla="*/ 49 w 93"/>
                  <a:gd name="T13" fmla="*/ 74 h 89"/>
                  <a:gd name="T14" fmla="*/ 21 w 93"/>
                  <a:gd name="T15" fmla="*/ 89 h 89"/>
                  <a:gd name="T16" fmla="*/ 22 w 93"/>
                  <a:gd name="T17" fmla="*/ 74 h 89"/>
                  <a:gd name="T18" fmla="*/ 60 w 93"/>
                  <a:gd name="T19" fmla="*/ 15 h 89"/>
                  <a:gd name="T20" fmla="*/ 12 w 93"/>
                  <a:gd name="T21" fmla="*/ 76 h 89"/>
                  <a:gd name="T22" fmla="*/ 7 w 93"/>
                  <a:gd name="T23" fmla="*/ 33 h 89"/>
                  <a:gd name="T24" fmla="*/ 9 w 93"/>
                  <a:gd name="T25" fmla="*/ 37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" h="89">
                    <a:moveTo>
                      <a:pt x="9" y="37"/>
                    </a:moveTo>
                    <a:cubicBezTo>
                      <a:pt x="9" y="37"/>
                      <a:pt x="13" y="7"/>
                      <a:pt x="52" y="3"/>
                    </a:cubicBezTo>
                    <a:cubicBezTo>
                      <a:pt x="80" y="0"/>
                      <a:pt x="93" y="9"/>
                      <a:pt x="93" y="9"/>
                    </a:cubicBezTo>
                    <a:cubicBezTo>
                      <a:pt x="93" y="9"/>
                      <a:pt x="83" y="9"/>
                      <a:pt x="85" y="28"/>
                    </a:cubicBezTo>
                    <a:cubicBezTo>
                      <a:pt x="86" y="39"/>
                      <a:pt x="77" y="58"/>
                      <a:pt x="60" y="65"/>
                    </a:cubicBezTo>
                    <a:cubicBezTo>
                      <a:pt x="44" y="71"/>
                      <a:pt x="40" y="73"/>
                      <a:pt x="40" y="73"/>
                    </a:cubicBezTo>
                    <a:cubicBezTo>
                      <a:pt x="49" y="74"/>
                      <a:pt x="49" y="74"/>
                      <a:pt x="49" y="74"/>
                    </a:cubicBezTo>
                    <a:cubicBezTo>
                      <a:pt x="49" y="74"/>
                      <a:pt x="23" y="78"/>
                      <a:pt x="21" y="89"/>
                    </a:cubicBezTo>
                    <a:cubicBezTo>
                      <a:pt x="21" y="84"/>
                      <a:pt x="21" y="79"/>
                      <a:pt x="22" y="74"/>
                    </a:cubicBezTo>
                    <a:cubicBezTo>
                      <a:pt x="27" y="47"/>
                      <a:pt x="42" y="25"/>
                      <a:pt x="60" y="15"/>
                    </a:cubicBezTo>
                    <a:cubicBezTo>
                      <a:pt x="41" y="21"/>
                      <a:pt x="19" y="37"/>
                      <a:pt x="12" y="76"/>
                    </a:cubicBezTo>
                    <a:cubicBezTo>
                      <a:pt x="7" y="68"/>
                      <a:pt x="0" y="52"/>
                      <a:pt x="7" y="33"/>
                    </a:cubicBezTo>
                    <a:lnTo>
                      <a:pt x="9" y="37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1" name="Freeform 36"/>
              <p:cNvSpPr/>
              <p:nvPr/>
            </p:nvSpPr>
            <p:spPr bwMode="auto">
              <a:xfrm>
                <a:off x="13113" y="2879"/>
                <a:ext cx="892" cy="1144"/>
              </a:xfrm>
              <a:custGeom>
                <a:avLst/>
                <a:gdLst>
                  <a:gd name="T0" fmla="*/ 4 w 79"/>
                  <a:gd name="T1" fmla="*/ 55 h 101"/>
                  <a:gd name="T2" fmla="*/ 37 w 79"/>
                  <a:gd name="T3" fmla="*/ 10 h 101"/>
                  <a:gd name="T4" fmla="*/ 77 w 79"/>
                  <a:gd name="T5" fmla="*/ 5 h 101"/>
                  <a:gd name="T6" fmla="*/ 75 w 79"/>
                  <a:gd name="T7" fmla="*/ 25 h 101"/>
                  <a:gd name="T8" fmla="*/ 61 w 79"/>
                  <a:gd name="T9" fmla="*/ 67 h 101"/>
                  <a:gd name="T10" fmla="*/ 43 w 79"/>
                  <a:gd name="T11" fmla="*/ 81 h 101"/>
                  <a:gd name="T12" fmla="*/ 52 w 79"/>
                  <a:gd name="T13" fmla="*/ 80 h 101"/>
                  <a:gd name="T14" fmla="*/ 30 w 79"/>
                  <a:gd name="T15" fmla="*/ 101 h 101"/>
                  <a:gd name="T16" fmla="*/ 27 w 79"/>
                  <a:gd name="T17" fmla="*/ 87 h 101"/>
                  <a:gd name="T18" fmla="*/ 48 w 79"/>
                  <a:gd name="T19" fmla="*/ 20 h 101"/>
                  <a:gd name="T20" fmla="*/ 18 w 79"/>
                  <a:gd name="T21" fmla="*/ 91 h 101"/>
                  <a:gd name="T22" fmla="*/ 1 w 79"/>
                  <a:gd name="T23" fmla="*/ 51 h 101"/>
                  <a:gd name="T24" fmla="*/ 4 w 79"/>
                  <a:gd name="T25" fmla="*/ 55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" h="100">
                    <a:moveTo>
                      <a:pt x="4" y="55"/>
                    </a:moveTo>
                    <a:cubicBezTo>
                      <a:pt x="4" y="55"/>
                      <a:pt x="0" y="25"/>
                      <a:pt x="37" y="10"/>
                    </a:cubicBezTo>
                    <a:cubicBezTo>
                      <a:pt x="63" y="0"/>
                      <a:pt x="77" y="5"/>
                      <a:pt x="77" y="5"/>
                    </a:cubicBezTo>
                    <a:cubicBezTo>
                      <a:pt x="77" y="5"/>
                      <a:pt x="67" y="7"/>
                      <a:pt x="75" y="25"/>
                    </a:cubicBezTo>
                    <a:cubicBezTo>
                      <a:pt x="79" y="35"/>
                      <a:pt x="76" y="57"/>
                      <a:pt x="61" y="67"/>
                    </a:cubicBezTo>
                    <a:cubicBezTo>
                      <a:pt x="47" y="78"/>
                      <a:pt x="43" y="81"/>
                      <a:pt x="43" y="81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80"/>
                      <a:pt x="29" y="91"/>
                      <a:pt x="30" y="101"/>
                    </a:cubicBezTo>
                    <a:cubicBezTo>
                      <a:pt x="28" y="97"/>
                      <a:pt x="28" y="92"/>
                      <a:pt x="27" y="87"/>
                    </a:cubicBezTo>
                    <a:cubicBezTo>
                      <a:pt x="24" y="59"/>
                      <a:pt x="33" y="34"/>
                      <a:pt x="48" y="20"/>
                    </a:cubicBezTo>
                    <a:cubicBezTo>
                      <a:pt x="30" y="31"/>
                      <a:pt x="14" y="52"/>
                      <a:pt x="18" y="91"/>
                    </a:cubicBezTo>
                    <a:cubicBezTo>
                      <a:pt x="11" y="85"/>
                      <a:pt x="0" y="71"/>
                      <a:pt x="1" y="51"/>
                    </a:cubicBezTo>
                    <a:lnTo>
                      <a:pt x="4" y="55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2" name="Freeform 37"/>
              <p:cNvSpPr/>
              <p:nvPr/>
            </p:nvSpPr>
            <p:spPr bwMode="auto">
              <a:xfrm>
                <a:off x="11301" y="1601"/>
                <a:ext cx="1254" cy="1640"/>
              </a:xfrm>
              <a:custGeom>
                <a:avLst/>
                <a:gdLst>
                  <a:gd name="T0" fmla="*/ 15 w 111"/>
                  <a:gd name="T1" fmla="*/ 90 h 145"/>
                  <a:gd name="T2" fmla="*/ 45 w 111"/>
                  <a:gd name="T3" fmla="*/ 21 h 145"/>
                  <a:gd name="T4" fmla="*/ 98 w 111"/>
                  <a:gd name="T5" fmla="*/ 2 h 145"/>
                  <a:gd name="T6" fmla="*/ 101 w 111"/>
                  <a:gd name="T7" fmla="*/ 31 h 145"/>
                  <a:gd name="T8" fmla="*/ 94 w 111"/>
                  <a:gd name="T9" fmla="*/ 91 h 145"/>
                  <a:gd name="T10" fmla="*/ 74 w 111"/>
                  <a:gd name="T11" fmla="*/ 114 h 145"/>
                  <a:gd name="T12" fmla="*/ 86 w 111"/>
                  <a:gd name="T13" fmla="*/ 110 h 145"/>
                  <a:gd name="T14" fmla="*/ 61 w 111"/>
                  <a:gd name="T15" fmla="*/ 145 h 145"/>
                  <a:gd name="T16" fmla="*/ 54 w 111"/>
                  <a:gd name="T17" fmla="*/ 126 h 145"/>
                  <a:gd name="T18" fmla="*/ 63 w 111"/>
                  <a:gd name="T19" fmla="*/ 30 h 145"/>
                  <a:gd name="T20" fmla="*/ 42 w 111"/>
                  <a:gd name="T21" fmla="*/ 134 h 145"/>
                  <a:gd name="T22" fmla="*/ 9 w 111"/>
                  <a:gd name="T23" fmla="*/ 86 h 145"/>
                  <a:gd name="T24" fmla="*/ 15 w 111"/>
                  <a:gd name="T25" fmla="*/ 9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0" h="145">
                    <a:moveTo>
                      <a:pt x="15" y="90"/>
                    </a:moveTo>
                    <a:cubicBezTo>
                      <a:pt x="15" y="90"/>
                      <a:pt x="0" y="50"/>
                      <a:pt x="45" y="21"/>
                    </a:cubicBezTo>
                    <a:cubicBezTo>
                      <a:pt x="78" y="0"/>
                      <a:pt x="98" y="2"/>
                      <a:pt x="98" y="2"/>
                    </a:cubicBezTo>
                    <a:cubicBezTo>
                      <a:pt x="98" y="2"/>
                      <a:pt x="86" y="9"/>
                      <a:pt x="101" y="31"/>
                    </a:cubicBezTo>
                    <a:cubicBezTo>
                      <a:pt x="109" y="43"/>
                      <a:pt x="111" y="72"/>
                      <a:pt x="94" y="91"/>
                    </a:cubicBezTo>
                    <a:cubicBezTo>
                      <a:pt x="78" y="109"/>
                      <a:pt x="74" y="114"/>
                      <a:pt x="74" y="114"/>
                    </a:cubicBezTo>
                    <a:cubicBezTo>
                      <a:pt x="86" y="110"/>
                      <a:pt x="86" y="110"/>
                      <a:pt x="86" y="110"/>
                    </a:cubicBezTo>
                    <a:cubicBezTo>
                      <a:pt x="86" y="110"/>
                      <a:pt x="58" y="131"/>
                      <a:pt x="61" y="145"/>
                    </a:cubicBezTo>
                    <a:cubicBezTo>
                      <a:pt x="59" y="139"/>
                      <a:pt x="56" y="133"/>
                      <a:pt x="54" y="126"/>
                    </a:cubicBezTo>
                    <a:cubicBezTo>
                      <a:pt x="42" y="90"/>
                      <a:pt x="47" y="53"/>
                      <a:pt x="63" y="30"/>
                    </a:cubicBezTo>
                    <a:cubicBezTo>
                      <a:pt x="43" y="50"/>
                      <a:pt x="27" y="84"/>
                      <a:pt x="42" y="134"/>
                    </a:cubicBezTo>
                    <a:cubicBezTo>
                      <a:pt x="32" y="128"/>
                      <a:pt x="14" y="113"/>
                      <a:pt x="9" y="86"/>
                    </a:cubicBezTo>
                    <a:lnTo>
                      <a:pt x="15" y="90"/>
                    </a:lnTo>
                    <a:close/>
                  </a:path>
                </a:pathLst>
              </a:custGeom>
              <a:solidFill>
                <a:srgbClr val="358FCB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3" name="Freeform 33"/>
              <p:cNvSpPr/>
              <p:nvPr/>
            </p:nvSpPr>
            <p:spPr bwMode="auto">
              <a:xfrm>
                <a:off x="9171" y="2536"/>
                <a:ext cx="1262" cy="1048"/>
              </a:xfrm>
              <a:custGeom>
                <a:avLst/>
                <a:gdLst>
                  <a:gd name="T0" fmla="*/ 167 w 196"/>
                  <a:gd name="T1" fmla="*/ 142 h 163"/>
                  <a:gd name="T2" fmla="*/ 170 w 196"/>
                  <a:gd name="T3" fmla="*/ 48 h 163"/>
                  <a:gd name="T4" fmla="*/ 167 w 196"/>
                  <a:gd name="T5" fmla="*/ 57 h 163"/>
                  <a:gd name="T6" fmla="*/ 75 w 196"/>
                  <a:gd name="T7" fmla="*/ 3 h 163"/>
                  <a:gd name="T8" fmla="*/ 0 w 196"/>
                  <a:gd name="T9" fmla="*/ 26 h 163"/>
                  <a:gd name="T10" fmla="*/ 20 w 196"/>
                  <a:gd name="T11" fmla="*/ 60 h 163"/>
                  <a:gd name="T12" fmla="*/ 77 w 196"/>
                  <a:gd name="T13" fmla="*/ 124 h 163"/>
                  <a:gd name="T14" fmla="*/ 119 w 196"/>
                  <a:gd name="T15" fmla="*/ 134 h 163"/>
                  <a:gd name="T16" fmla="*/ 102 w 196"/>
                  <a:gd name="T17" fmla="*/ 139 h 163"/>
                  <a:gd name="T18" fmla="*/ 161 w 196"/>
                  <a:gd name="T19" fmla="*/ 163 h 163"/>
                  <a:gd name="T20" fmla="*/ 81 w 196"/>
                  <a:gd name="T21" fmla="*/ 35 h 163"/>
                  <a:gd name="T22" fmla="*/ 167 w 196"/>
                  <a:gd name="T23" fmla="*/ 142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6" h="163">
                    <a:moveTo>
                      <a:pt x="167" y="142"/>
                    </a:moveTo>
                    <a:cubicBezTo>
                      <a:pt x="167" y="142"/>
                      <a:pt x="196" y="98"/>
                      <a:pt x="170" y="48"/>
                    </a:cubicBezTo>
                    <a:cubicBezTo>
                      <a:pt x="167" y="57"/>
                      <a:pt x="167" y="57"/>
                      <a:pt x="167" y="57"/>
                    </a:cubicBezTo>
                    <a:cubicBezTo>
                      <a:pt x="167" y="57"/>
                      <a:pt x="152" y="0"/>
                      <a:pt x="75" y="3"/>
                    </a:cubicBezTo>
                    <a:cubicBezTo>
                      <a:pt x="21" y="6"/>
                      <a:pt x="0" y="26"/>
                      <a:pt x="0" y="26"/>
                    </a:cubicBezTo>
                    <a:cubicBezTo>
                      <a:pt x="0" y="26"/>
                      <a:pt x="19" y="23"/>
                      <a:pt x="20" y="60"/>
                    </a:cubicBezTo>
                    <a:cubicBezTo>
                      <a:pt x="21" y="81"/>
                      <a:pt x="43" y="116"/>
                      <a:pt x="77" y="124"/>
                    </a:cubicBezTo>
                    <a:cubicBezTo>
                      <a:pt x="111" y="131"/>
                      <a:pt x="119" y="134"/>
                      <a:pt x="119" y="134"/>
                    </a:cubicBezTo>
                    <a:cubicBezTo>
                      <a:pt x="102" y="139"/>
                      <a:pt x="102" y="139"/>
                      <a:pt x="102" y="139"/>
                    </a:cubicBezTo>
                    <a:cubicBezTo>
                      <a:pt x="102" y="139"/>
                      <a:pt x="159" y="140"/>
                      <a:pt x="161" y="163"/>
                    </a:cubicBezTo>
                    <a:cubicBezTo>
                      <a:pt x="161" y="163"/>
                      <a:pt x="157" y="56"/>
                      <a:pt x="81" y="35"/>
                    </a:cubicBezTo>
                    <a:cubicBezTo>
                      <a:pt x="81" y="35"/>
                      <a:pt x="153" y="45"/>
                      <a:pt x="167" y="142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id-ID"/>
              </a:p>
            </p:txBody>
          </p:sp>
          <p:sp>
            <p:nvSpPr>
              <p:cNvPr id="34" name="TextBox 63"/>
              <p:cNvSpPr txBox="1"/>
              <p:nvPr/>
            </p:nvSpPr>
            <p:spPr>
              <a:xfrm>
                <a:off x="11784" y="8690"/>
                <a:ext cx="1797" cy="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zh-CN" sz="1600" b="1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35" name="Straight Connector 66"/>
              <p:cNvCxnSpPr/>
              <p:nvPr/>
            </p:nvCxnSpPr>
            <p:spPr>
              <a:xfrm>
                <a:off x="13327" y="9522"/>
                <a:ext cx="6464" cy="60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sysDot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70"/>
              <p:cNvCxnSpPr/>
              <p:nvPr/>
            </p:nvCxnSpPr>
            <p:spPr>
              <a:xfrm flipH="1" flipV="1">
                <a:off x="10608" y="5667"/>
                <a:ext cx="0" cy="1831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  <a:prstDash val="sysDot"/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4" name="Straight Connector 73"/>
            <p:cNvCxnSpPr/>
            <p:nvPr/>
          </p:nvCxnSpPr>
          <p:spPr>
            <a:xfrm flipV="1">
              <a:off x="15438" y="5317"/>
              <a:ext cx="6174" cy="11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8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 userDrawn="1"/>
        </p:nvGrpSpPr>
        <p:grpSpPr>
          <a:xfrm>
            <a:off x="1538239" y="198755"/>
            <a:ext cx="2504348" cy="505448"/>
            <a:chOff x="2422" y="193"/>
            <a:chExt cx="3944" cy="796"/>
          </a:xfrm>
        </p:grpSpPr>
        <p:grpSp>
          <p:nvGrpSpPr>
            <p:cNvPr id="38" name="组合 37"/>
            <p:cNvGrpSpPr/>
            <p:nvPr/>
          </p:nvGrpSpPr>
          <p:grpSpPr>
            <a:xfrm>
              <a:off x="2422" y="216"/>
              <a:ext cx="3944" cy="773"/>
              <a:chOff x="1372504" y="144568"/>
              <a:chExt cx="2504348" cy="491042"/>
            </a:xfrm>
          </p:grpSpPr>
          <p:sp>
            <p:nvSpPr>
              <p:cNvPr id="40" name="文本框 39"/>
              <p:cNvSpPr txBox="1"/>
              <p:nvPr/>
            </p:nvSpPr>
            <p:spPr>
              <a:xfrm>
                <a:off x="1372504" y="175048"/>
                <a:ext cx="110109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rgbClr val="3563A8"/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环节三</a:t>
                </a:r>
                <a:endParaRPr lang="zh-CN" sz="2400" b="1">
                  <a:solidFill>
                    <a:srgbClr val="3563A8"/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2469692" y="144568"/>
                <a:ext cx="1407160" cy="4605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sz="2400" b="1">
                    <a:solidFill>
                      <a:schemeClr val="bg1">
                        <a:lumMod val="50000"/>
                      </a:schemeClr>
                    </a:solidFill>
                    <a:latin typeface="华文新魏" panose="02010800040101010101" charset="-122"/>
                    <a:ea typeface="华文新魏" panose="02010800040101010101" charset="-122"/>
                    <a:cs typeface="Arial Unicode MS" panose="020B0604020202020204" pitchFamily="34" charset="-122"/>
                  </a:rPr>
                  <a:t>开放延伸</a:t>
                </a:r>
                <a:endParaRPr lang="zh-CN" sz="2400" b="1">
                  <a:solidFill>
                    <a:schemeClr val="bg1">
                      <a:lumMod val="50000"/>
                    </a:schemeClr>
                  </a:solidFill>
                  <a:latin typeface="华文新魏" panose="02010800040101010101" charset="-122"/>
                  <a:ea typeface="华文新魏" panose="02010800040101010101" charset="-122"/>
                  <a:cs typeface="Arial Unicode MS" panose="020B0604020202020204" pitchFamily="34" charset="-122"/>
                </a:endParaRPr>
              </a:p>
            </p:txBody>
          </p:sp>
        </p:grpSp>
        <p:cxnSp>
          <p:nvCxnSpPr>
            <p:cNvPr id="3" name="直接连接符 2"/>
            <p:cNvCxnSpPr/>
            <p:nvPr/>
          </p:nvCxnSpPr>
          <p:spPr>
            <a:xfrm flipH="1">
              <a:off x="4148" y="193"/>
              <a:ext cx="0" cy="68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879A-9CBE-4B28-AD8B-12F5DF23C6A9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grpSp>
        <p:nvGrpSpPr>
          <p:cNvPr id="9" name="组合 8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10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" name="矩形 15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A92DD-C6AF-4BE5-B518-78EF51980AF8}" type="datetime1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grpSp>
        <p:nvGrpSpPr>
          <p:cNvPr id="9" name="组合 8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10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6" name="矩形 15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006E-3573-49D4-BEA0-7B5B64C8EDFE}" type="datetime1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grpSp>
        <p:nvGrpSpPr>
          <p:cNvPr id="11" name="组合 10"/>
          <p:cNvGrpSpPr/>
          <p:nvPr userDrawn="1"/>
        </p:nvGrpSpPr>
        <p:grpSpPr>
          <a:xfrm>
            <a:off x="-2541270" y="-3404235"/>
            <a:ext cx="4542155" cy="4967605"/>
            <a:chOff x="5588764" y="391169"/>
            <a:chExt cx="2614564" cy="2602028"/>
          </a:xfrm>
        </p:grpSpPr>
        <p:sp>
          <p:nvSpPr>
            <p:cNvPr id="12" name="Freeform 5"/>
            <p:cNvSpPr/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6"/>
            <p:cNvSpPr/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7"/>
            <p:cNvSpPr/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6" h="251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8"/>
            <p:cNvSpPr/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9"/>
            <p:cNvSpPr/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0"/>
            <p:cNvSpPr/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"/>
            <p:cNvSpPr/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6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2"/>
            <p:cNvSpPr/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3"/>
            <p:cNvSpPr/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4"/>
            <p:cNvSpPr/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" name="矩形 16"/>
          <p:cNvSpPr/>
          <p:nvPr userDrawn="1"/>
        </p:nvSpPr>
        <p:spPr>
          <a:xfrm>
            <a:off x="4514850" y="374015"/>
            <a:ext cx="6350635" cy="3600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矩形 97"/>
          <p:cNvSpPr/>
          <p:nvPr userDrawn="1"/>
        </p:nvSpPr>
        <p:spPr>
          <a:xfrm>
            <a:off x="0" y="6678930"/>
            <a:ext cx="12191365" cy="179070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file:///D:\qq&#25991;&#20214;\712321467\Image\C2C\Image2\%7b75232B38-A165-1FB7-499C-2E1C792CACB5%7d.png" TargetMode="External"/><Relationship Id="rId16" Type="http://schemas.openxmlformats.org/officeDocument/2006/relationships/image" Target="../media/image1.png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FC4C6-D029-4A02-8D8A-374C012F707B}" type="datetime1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EA764-9A3F-4F6A-B636-243E8D961E5B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6" r:link="rId1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/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5" Type="http://schemas.openxmlformats.org/officeDocument/2006/relationships/slideLayout" Target="../slideLayouts/slideLayout2.xml"/><Relationship Id="rId24" Type="http://schemas.openxmlformats.org/officeDocument/2006/relationships/image" Target="../media/image4.png"/><Relationship Id="rId23" Type="http://schemas.openxmlformats.org/officeDocument/2006/relationships/image" Target="../media/image2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414914" y="4007724"/>
            <a:ext cx="6466114" cy="166257"/>
            <a:chOff x="2233239" y="4536372"/>
            <a:chExt cx="6466114" cy="19298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2233239" y="4536372"/>
              <a:ext cx="6466114" cy="0"/>
            </a:xfrm>
            <a:prstGeom prst="line">
              <a:avLst/>
            </a:prstGeom>
            <a:ln w="6350"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>
              <a:off x="3212953" y="4729358"/>
              <a:ext cx="5486400" cy="0"/>
            </a:xfrm>
            <a:prstGeom prst="line">
              <a:avLst/>
            </a:prstGeom>
            <a:ln w="6350"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文本框 1"/>
          <p:cNvSpPr txBox="1"/>
          <p:nvPr/>
        </p:nvSpPr>
        <p:spPr>
          <a:xfrm>
            <a:off x="3906958" y="2537152"/>
            <a:ext cx="76257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6600" dirty="0" smtClean="0">
                <a:solidFill>
                  <a:srgbClr val="3563A8"/>
                </a:solidFill>
                <a:latin typeface="微软雅黑" panose="020B0503020204020204" charset="-122"/>
                <a:ea typeface="微软雅黑" panose="020B0503020204020204" charset="-122"/>
              </a:rPr>
              <a:t>《</a:t>
            </a:r>
            <a:r>
              <a:rPr lang="en-US" altLang="zh-CN" sz="6600" b="1" dirty="0" smtClean="0">
                <a:solidFill>
                  <a:srgbClr val="3563A8"/>
                </a:solidFill>
                <a:latin typeface="微软雅黑" panose="020B0503020204020204" charset="-122"/>
                <a:ea typeface="微软雅黑" panose="020B0503020204020204" charset="-122"/>
              </a:rPr>
              <a:t>6</a:t>
            </a:r>
            <a:r>
              <a:rPr lang="zh-CN" altLang="en-US" sz="6600" b="1" dirty="0" smtClean="0">
                <a:solidFill>
                  <a:srgbClr val="3563A8"/>
                </a:solidFill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6600" b="1" dirty="0" smtClean="0">
                <a:solidFill>
                  <a:srgbClr val="3563A8"/>
                </a:solidFill>
                <a:latin typeface="微软雅黑" panose="020B0503020204020204" charset="-122"/>
                <a:ea typeface="微软雅黑" panose="020B0503020204020204" charset="-122"/>
              </a:rPr>
              <a:t>7</a:t>
            </a:r>
            <a:r>
              <a:rPr lang="zh-CN" altLang="en-US" sz="6600" b="1" dirty="0">
                <a:solidFill>
                  <a:srgbClr val="3563A8"/>
                </a:solidFill>
                <a:latin typeface="微软雅黑" panose="020B0503020204020204" charset="-122"/>
                <a:ea typeface="微软雅黑" panose="020B0503020204020204" charset="-122"/>
              </a:rPr>
              <a:t>的加减法</a:t>
            </a:r>
            <a:r>
              <a:rPr lang="zh-CN" altLang="en-US" sz="6600" b="1" dirty="0" smtClean="0">
                <a:solidFill>
                  <a:srgbClr val="3563A8"/>
                </a:solidFill>
                <a:latin typeface="微软雅黑" panose="020B0503020204020204" charset="-122"/>
                <a:ea typeface="微软雅黑" panose="020B0503020204020204" charset="-122"/>
              </a:rPr>
              <a:t>》</a:t>
            </a:r>
            <a:r>
              <a:rPr lang="zh-CN" altLang="en-US" sz="2000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                      </a:t>
            </a:r>
            <a:endParaRPr lang="zh-CN" altLang="en-US" sz="2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1181735" y="881380"/>
            <a:ext cx="3082925" cy="678815"/>
            <a:chOff x="1510" y="1641"/>
            <a:chExt cx="4855" cy="1069"/>
          </a:xfrm>
        </p:grpSpPr>
        <p:sp>
          <p:nvSpPr>
            <p:cNvPr id="14" name="圆角矩形 13"/>
            <p:cNvSpPr/>
            <p:nvPr/>
          </p:nvSpPr>
          <p:spPr>
            <a:xfrm>
              <a:off x="1510" y="1641"/>
              <a:ext cx="4855" cy="1069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834" y="1759"/>
              <a:ext cx="4197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/>
              <a:r>
                <a:rPr lang="en-US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1.</a:t>
              </a:r>
              <a:r>
                <a:rPr lang="zh-CN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书第</a:t>
              </a:r>
              <a:r>
                <a:rPr lang="en-US" altLang="zh-CN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44</a:t>
              </a:r>
              <a:r>
                <a:rPr lang="zh-CN" altLang="en-US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页</a:t>
              </a:r>
              <a:r>
                <a:rPr lang="en-US" altLang="zh-CN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5</a:t>
              </a:r>
              <a:r>
                <a:rPr lang="zh-CN" altLang="en-US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题。</a:t>
              </a:r>
              <a:endPara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12775" y="1771015"/>
            <a:ext cx="9631680" cy="3092450"/>
            <a:chOff x="965" y="2789"/>
            <a:chExt cx="15168" cy="4870"/>
          </a:xfrm>
        </p:grpSpPr>
        <p:pic>
          <p:nvPicPr>
            <p:cNvPr id="7171" name="图片 1"/>
            <p:cNvPicPr>
              <a:picLocks noChangeAspect="1"/>
            </p:cNvPicPr>
            <p:nvPr/>
          </p:nvPicPr>
          <p:blipFill>
            <a:blip r:embed="rId1" cstate="email">
              <a:lum contrast="6000"/>
            </a:blip>
            <a:srcRect/>
            <a:stretch>
              <a:fillRect/>
            </a:stretch>
          </p:blipFill>
          <p:spPr>
            <a:xfrm>
              <a:off x="965" y="3943"/>
              <a:ext cx="15169" cy="371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文本框 2"/>
            <p:cNvSpPr txBox="1"/>
            <p:nvPr/>
          </p:nvSpPr>
          <p:spPr>
            <a:xfrm>
              <a:off x="1650" y="2789"/>
              <a:ext cx="11967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/>
              <a:r>
                <a:rPr lang="zh-CN" altLang="en-US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哪两张卡片上点子的数相加得</a:t>
              </a:r>
              <a:r>
                <a:rPr lang="en-US" altLang="zh-CN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6</a:t>
              </a:r>
              <a:r>
                <a:rPr lang="zh-CN" altLang="en-US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？</a:t>
              </a:r>
              <a:endPara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927100" y="5027930"/>
            <a:ext cx="759904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哪两张卡片上点子的数相加得</a:t>
            </a:r>
            <a:r>
              <a:rPr lang="en-US" alt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7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？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1130935" y="850900"/>
            <a:ext cx="3082925" cy="678815"/>
            <a:chOff x="1510" y="1641"/>
            <a:chExt cx="4855" cy="1069"/>
          </a:xfrm>
        </p:grpSpPr>
        <p:sp>
          <p:nvSpPr>
            <p:cNvPr id="14" name="圆角矩形 13"/>
            <p:cNvSpPr/>
            <p:nvPr/>
          </p:nvSpPr>
          <p:spPr>
            <a:xfrm>
              <a:off x="1510" y="1641"/>
              <a:ext cx="4855" cy="1069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834" y="1759"/>
              <a:ext cx="4197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/>
              <a:r>
                <a:rPr lang="en-US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2.</a:t>
              </a:r>
              <a:r>
                <a:rPr lang="zh-CN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书第</a:t>
              </a:r>
              <a:r>
                <a:rPr lang="en-US" altLang="zh-CN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44</a:t>
              </a:r>
              <a:r>
                <a:rPr lang="zh-CN" altLang="en-US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页</a:t>
              </a:r>
              <a:r>
                <a:rPr lang="en-US" altLang="zh-CN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6</a:t>
              </a:r>
              <a:r>
                <a:rPr lang="zh-CN" altLang="en-US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题。</a:t>
              </a:r>
              <a:endPara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pic>
        <p:nvPicPr>
          <p:cNvPr id="21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24660" y="1819910"/>
            <a:ext cx="8372475" cy="30708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" name="文本框 32"/>
          <p:cNvSpPr txBox="1"/>
          <p:nvPr/>
        </p:nvSpPr>
        <p:spPr>
          <a:xfrm>
            <a:off x="3950970" y="2413635"/>
            <a:ext cx="673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6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118610" y="3292475"/>
            <a:ext cx="673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514090" y="4069715"/>
            <a:ext cx="673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645410" y="4156075"/>
            <a:ext cx="673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0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931035" y="3251835"/>
            <a:ext cx="673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100580" y="2338705"/>
            <a:ext cx="673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025775" y="1891665"/>
            <a:ext cx="673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200515" y="2635885"/>
            <a:ext cx="673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0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200515" y="3441700"/>
            <a:ext cx="673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7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526780" y="4156075"/>
            <a:ext cx="6737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698740" y="4130675"/>
            <a:ext cx="68453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023100" y="3462020"/>
            <a:ext cx="68453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016115" y="2635885"/>
            <a:ext cx="68453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6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720330" y="1998980"/>
            <a:ext cx="68453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526780" y="1998980"/>
            <a:ext cx="68453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4" grpId="0"/>
      <p:bldP spid="35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151255" y="1073150"/>
            <a:ext cx="2870835" cy="678815"/>
            <a:chOff x="1510" y="1641"/>
            <a:chExt cx="4521" cy="1069"/>
          </a:xfrm>
        </p:grpSpPr>
        <p:sp>
          <p:nvSpPr>
            <p:cNvPr id="9" name="圆角矩形 8"/>
            <p:cNvSpPr/>
            <p:nvPr/>
          </p:nvSpPr>
          <p:spPr>
            <a:xfrm>
              <a:off x="1510" y="1641"/>
              <a:ext cx="4209" cy="1069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834" y="1759"/>
              <a:ext cx="4197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/>
              <a:r>
                <a:rPr lang="en-US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3.</a:t>
              </a:r>
              <a:r>
                <a:rPr lang="zh-CN" altLang="en-US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书</a:t>
              </a:r>
              <a:r>
                <a:rPr lang="en-US" altLang="zh-CN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44</a:t>
              </a:r>
              <a:r>
                <a:rPr lang="zh-CN" altLang="en-US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页</a:t>
              </a:r>
              <a:r>
                <a:rPr lang="en-US" altLang="zh-CN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9</a:t>
              </a:r>
              <a:r>
                <a:rPr lang="zh-CN" altLang="en-US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题。</a:t>
              </a:r>
              <a:endPara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pic>
        <p:nvPicPr>
          <p:cNvPr id="11268" name="图片 1"/>
          <p:cNvPicPr>
            <a:picLocks noChangeAspect="1"/>
          </p:cNvPicPr>
          <p:nvPr/>
        </p:nvPicPr>
        <p:blipFill>
          <a:blip r:embed="rId1" cstate="email">
            <a:lum contrast="6000"/>
          </a:blip>
          <a:srcRect r="-364"/>
          <a:stretch>
            <a:fillRect/>
          </a:stretch>
        </p:blipFill>
        <p:spPr>
          <a:xfrm>
            <a:off x="1151255" y="2979420"/>
            <a:ext cx="8463915" cy="31222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1356995" y="2205990"/>
            <a:ext cx="759904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拿出两张数字卡片，用大的数减小的数。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167130" y="1073150"/>
            <a:ext cx="3444209" cy="678815"/>
            <a:chOff x="1535" y="1641"/>
            <a:chExt cx="5706" cy="1069"/>
          </a:xfrm>
        </p:grpSpPr>
        <p:sp>
          <p:nvSpPr>
            <p:cNvPr id="9" name="圆角矩形 8"/>
            <p:cNvSpPr/>
            <p:nvPr/>
          </p:nvSpPr>
          <p:spPr>
            <a:xfrm>
              <a:off x="1535" y="1641"/>
              <a:ext cx="5706" cy="1069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884" y="1764"/>
              <a:ext cx="5167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/>
              <a:r>
                <a:rPr lang="en-US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4.</a:t>
              </a:r>
              <a:r>
                <a:rPr lang="zh-CN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想一想，填一填</a:t>
              </a:r>
              <a:r>
                <a:rPr lang="zh-CN" altLang="en-US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。</a:t>
              </a:r>
              <a:endPara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pic>
        <p:nvPicPr>
          <p:cNvPr id="1073743551" name="图片 4"/>
          <p:cNvPicPr>
            <a:picLocks noChangeAspect="1"/>
          </p:cNvPicPr>
          <p:nvPr/>
        </p:nvPicPr>
        <p:blipFill>
          <a:blip r:embed="rId1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7070" y="3110230"/>
            <a:ext cx="3161030" cy="29235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0" name="文本框 99"/>
          <p:cNvSpPr txBox="1"/>
          <p:nvPr/>
        </p:nvSpPr>
        <p:spPr>
          <a:xfrm>
            <a:off x="135890" y="2178050"/>
            <a:ext cx="1193101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8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28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sz="28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）把1、2、3、4这四个数分别填入方格中，使横行、竖行相加都得7 。</a:t>
            </a:r>
            <a:endParaRPr lang="zh-CN" altLang="en-US" sz="2800" b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859780" y="3491230"/>
            <a:ext cx="68453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785485" y="5094605"/>
            <a:ext cx="68453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928235" y="4311015"/>
            <a:ext cx="68453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690360" y="4311015"/>
            <a:ext cx="68453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" grpId="0"/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203325" y="1873885"/>
            <a:ext cx="8016240" cy="4378325"/>
            <a:chOff x="1895" y="2951"/>
            <a:chExt cx="12624" cy="6895"/>
          </a:xfrm>
        </p:grpSpPr>
        <p:pic>
          <p:nvPicPr>
            <p:cNvPr id="5" name="图片 4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4025" y="3390"/>
              <a:ext cx="10495" cy="645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1" name="文本框 100"/>
            <p:cNvSpPr txBox="1"/>
            <p:nvPr/>
          </p:nvSpPr>
          <p:spPr>
            <a:xfrm>
              <a:off x="1895" y="2951"/>
              <a:ext cx="10775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/>
              <a:r>
                <a:rPr lang="zh-CN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（</a:t>
              </a:r>
              <a:r>
                <a:rPr lang="en-US" altLang="zh-CN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2</a:t>
              </a:r>
              <a:r>
                <a:rPr lang="zh-CN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）填数，使每条线上的三个数的和是7。</a:t>
              </a:r>
              <a:endPara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9" name="圆角矩形 8"/>
          <p:cNvSpPr/>
          <p:nvPr/>
        </p:nvSpPr>
        <p:spPr>
          <a:xfrm>
            <a:off x="1203325" y="1073150"/>
            <a:ext cx="3309620" cy="678815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610735" y="4015105"/>
            <a:ext cx="68453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56000" y="2517140"/>
            <a:ext cx="5080000" cy="252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0"/>
            <a:r>
              <a:rPr lang="en-US" sz="1050" b="0">
                <a:latin typeface="Calibri" panose="020F0502020204030204"/>
                <a:ea typeface="宋体" panose="02010600030101010101" pitchFamily="2" charset="-122"/>
              </a:rPr>
              <a:t>1. 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393666" y="1151255"/>
            <a:ext cx="3118862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4.</a:t>
            </a:r>
            <a:r>
              <a:rPr 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想一想，填一填</a:t>
            </a:r>
            <a:r>
              <a: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lang="zh-CN" altLang="en-US" sz="2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753735" y="5459730"/>
            <a:ext cx="68453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976110" y="4015105"/>
            <a:ext cx="68453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5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10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591800" y="121539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6121400" y="4511675"/>
            <a:ext cx="2090420" cy="4749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6026785" y="2903220"/>
            <a:ext cx="2090420" cy="4749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1355725" y="1042035"/>
            <a:ext cx="3776732" cy="678815"/>
            <a:chOff x="1510" y="1641"/>
            <a:chExt cx="3177" cy="1069"/>
          </a:xfrm>
        </p:grpSpPr>
        <p:sp>
          <p:nvSpPr>
            <p:cNvPr id="19" name="圆角矩形 18"/>
            <p:cNvSpPr/>
            <p:nvPr/>
          </p:nvSpPr>
          <p:spPr>
            <a:xfrm>
              <a:off x="1510" y="1641"/>
              <a:ext cx="3017" cy="1069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1803" y="1764"/>
              <a:ext cx="2884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/>
              <a:r>
                <a:rPr lang="zh-CN" altLang="en-US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看谁算得又对又快。</a:t>
              </a:r>
              <a:endPara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3088640" y="1884680"/>
            <a:ext cx="1418590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200000"/>
              </a:lnSpc>
            </a:pPr>
            <a:r>
              <a:rPr lang="en-US" sz="28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3 + 1=    </a:t>
            </a:r>
            <a:endParaRPr lang="en-US" altLang="en-US" sz="2800" b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341" name="Text Box 5"/>
          <p:cNvSpPr txBox="1"/>
          <p:nvPr/>
        </p:nvSpPr>
        <p:spPr>
          <a:xfrm>
            <a:off x="4333875" y="2266315"/>
            <a:ext cx="40195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114040" y="2600960"/>
            <a:ext cx="1418590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200000"/>
              </a:lnSpc>
            </a:pPr>
            <a:r>
              <a:rPr lang="en-US" sz="28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5 - 2=    </a:t>
            </a:r>
            <a:endParaRPr lang="en-US" altLang="en-US" sz="28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Text Box 5"/>
          <p:cNvSpPr txBox="1"/>
          <p:nvPr/>
        </p:nvSpPr>
        <p:spPr>
          <a:xfrm>
            <a:off x="4318635" y="2962275"/>
            <a:ext cx="40195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108960" y="3378200"/>
            <a:ext cx="1418590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200000"/>
              </a:lnSpc>
            </a:pPr>
            <a:r>
              <a:rPr lang="en-US" sz="28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4 - 1=    </a:t>
            </a:r>
            <a:endParaRPr lang="en-US" altLang="en-US" sz="2800" b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Text Box 5"/>
          <p:cNvSpPr txBox="1"/>
          <p:nvPr/>
        </p:nvSpPr>
        <p:spPr>
          <a:xfrm>
            <a:off x="4313555" y="3739515"/>
            <a:ext cx="40195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134360" y="4221480"/>
            <a:ext cx="1418590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200000"/>
              </a:lnSpc>
            </a:pPr>
            <a:r>
              <a:rPr lang="en-US" sz="28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1 + 4=    </a:t>
            </a:r>
            <a:endParaRPr lang="en-US" altLang="en-US" sz="2800" b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Text Box 5"/>
          <p:cNvSpPr txBox="1"/>
          <p:nvPr/>
        </p:nvSpPr>
        <p:spPr>
          <a:xfrm>
            <a:off x="4338955" y="4582795"/>
            <a:ext cx="40195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311265" y="1835150"/>
            <a:ext cx="1418590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200000"/>
              </a:lnSpc>
            </a:pPr>
            <a:r>
              <a:rPr lang="en-US" sz="28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2 + 1=    </a:t>
            </a:r>
            <a:endParaRPr lang="en-US" altLang="en-US" sz="2800" b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Text Box 5"/>
          <p:cNvSpPr txBox="1"/>
          <p:nvPr/>
        </p:nvSpPr>
        <p:spPr>
          <a:xfrm>
            <a:off x="7515860" y="2196465"/>
            <a:ext cx="40195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329680" y="2514600"/>
            <a:ext cx="1418590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200000"/>
              </a:lnSpc>
            </a:pPr>
            <a:r>
              <a:rPr lang="en-US" sz="28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2 + 3=    </a:t>
            </a:r>
            <a:endParaRPr lang="en-US" altLang="en-US" sz="2800" b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Text Box 5"/>
          <p:cNvSpPr txBox="1"/>
          <p:nvPr/>
        </p:nvSpPr>
        <p:spPr>
          <a:xfrm>
            <a:off x="7534275" y="2875915"/>
            <a:ext cx="40195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350000" y="3337560"/>
            <a:ext cx="1418590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200000"/>
              </a:lnSpc>
            </a:pPr>
            <a:r>
              <a:rPr lang="en-US" sz="28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5 - 3=    </a:t>
            </a:r>
            <a:endParaRPr lang="en-US" altLang="en-US" sz="2800" b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Text Box 5"/>
          <p:cNvSpPr txBox="1"/>
          <p:nvPr/>
        </p:nvSpPr>
        <p:spPr>
          <a:xfrm>
            <a:off x="7554595" y="3698875"/>
            <a:ext cx="40195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319520" y="4150360"/>
            <a:ext cx="1418590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200000"/>
              </a:lnSpc>
            </a:pPr>
            <a:r>
              <a:rPr lang="en-US" sz="28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4 - 2=    </a:t>
            </a:r>
            <a:endParaRPr lang="en-US" altLang="en-US" sz="2800" b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Text Box 5"/>
          <p:cNvSpPr txBox="1"/>
          <p:nvPr/>
        </p:nvSpPr>
        <p:spPr>
          <a:xfrm>
            <a:off x="7524115" y="4511675"/>
            <a:ext cx="40195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8936355" y="2222500"/>
            <a:ext cx="2932430" cy="2620645"/>
            <a:chOff x="14073" y="3500"/>
            <a:chExt cx="4618" cy="4127"/>
          </a:xfrm>
        </p:grpSpPr>
        <p:sp>
          <p:nvSpPr>
            <p:cNvPr id="40" name="文本框 39"/>
            <p:cNvSpPr txBox="1"/>
            <p:nvPr/>
          </p:nvSpPr>
          <p:spPr>
            <a:xfrm>
              <a:off x="14731" y="3839"/>
              <a:ext cx="3302" cy="150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l"/>
              <a:r>
                <a:rPr lang="zh-CN" altLang="en-US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你是怎样算这两道题的？</a:t>
              </a:r>
              <a:endParaRPr 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sp>
          <p:nvSpPr>
            <p:cNvPr id="41" name="椭圆形标注 40"/>
            <p:cNvSpPr/>
            <p:nvPr/>
          </p:nvSpPr>
          <p:spPr>
            <a:xfrm>
              <a:off x="14073" y="3500"/>
              <a:ext cx="4618" cy="2179"/>
            </a:xfrm>
            <a:prstGeom prst="wedgeEllipseCallout">
              <a:avLst>
                <a:gd name="adj1" fmla="val -9579"/>
                <a:gd name="adj2" fmla="val 60601"/>
              </a:avLst>
            </a:prstGeom>
            <a:noFill/>
            <a:ln>
              <a:solidFill>
                <a:srgbClr val="00B0F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2" name="图片 41" descr="两小豆形象之聪聪PPT用（反边）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6626" y="5791"/>
              <a:ext cx="2065" cy="1836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0" grpId="0" animBg="1"/>
      <p:bldP spid="12" grpId="0"/>
      <p:bldP spid="14341" grpId="0"/>
      <p:bldP spid="13" grpId="0"/>
      <p:bldP spid="14" grpId="0"/>
      <p:bldP spid="15" grpId="0"/>
      <p:bldP spid="16" grpId="0"/>
      <p:bldP spid="17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1549672" y="1042035"/>
            <a:ext cx="1759384" cy="678815"/>
            <a:chOff x="1663" y="1641"/>
            <a:chExt cx="1480" cy="1069"/>
          </a:xfrm>
        </p:grpSpPr>
        <p:sp>
          <p:nvSpPr>
            <p:cNvPr id="19" name="圆角矩形 18"/>
            <p:cNvSpPr/>
            <p:nvPr/>
          </p:nvSpPr>
          <p:spPr>
            <a:xfrm>
              <a:off x="1663" y="1641"/>
              <a:ext cx="1447" cy="1069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1803" y="1764"/>
              <a:ext cx="1340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/>
              <a:r>
                <a:rPr lang="zh-CN" altLang="en-US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填一填。</a:t>
              </a:r>
              <a:endPara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pic>
        <p:nvPicPr>
          <p:cNvPr id="1073743537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60475" y="2215515"/>
            <a:ext cx="9876155" cy="22993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1" name="Text Box 5"/>
          <p:cNvSpPr txBox="1"/>
          <p:nvPr/>
        </p:nvSpPr>
        <p:spPr>
          <a:xfrm>
            <a:off x="2312035" y="2510155"/>
            <a:ext cx="40195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6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Text Box 5"/>
          <p:cNvSpPr txBox="1"/>
          <p:nvPr/>
        </p:nvSpPr>
        <p:spPr>
          <a:xfrm>
            <a:off x="5161915" y="3673475"/>
            <a:ext cx="40195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Text Box 5"/>
          <p:cNvSpPr txBox="1"/>
          <p:nvPr/>
        </p:nvSpPr>
        <p:spPr>
          <a:xfrm>
            <a:off x="7158355" y="2632075"/>
            <a:ext cx="40195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7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Text Box 5"/>
          <p:cNvSpPr txBox="1"/>
          <p:nvPr/>
        </p:nvSpPr>
        <p:spPr>
          <a:xfrm>
            <a:off x="9093835" y="3561715"/>
            <a:ext cx="40195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6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矩形 25"/>
          <p:cNvSpPr/>
          <p:nvPr/>
        </p:nvSpPr>
        <p:spPr>
          <a:xfrm>
            <a:off x="923147" y="4830029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538239" y="243827"/>
            <a:ext cx="109918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sz="2400" b="1">
                <a:solidFill>
                  <a:srgbClr val="3563A8"/>
                </a:solidFill>
                <a:latin typeface="华文新魏" panose="02010800040101010101" charset="-122"/>
                <a:ea typeface="华文新魏" panose="02010800040101010101" charset="-122"/>
                <a:cs typeface="Arial Unicode MS" panose="020B0604020202020204" pitchFamily="34" charset="-122"/>
              </a:rPr>
              <a:t>环节二</a:t>
            </a:r>
            <a:endParaRPr lang="en-US" altLang="zh-CN" sz="2400" b="1">
              <a:solidFill>
                <a:srgbClr val="3563A8"/>
              </a:solidFill>
              <a:latin typeface="华文新魏" panose="02010800040101010101" charset="-122"/>
              <a:ea typeface="华文新魏" panose="02010800040101010101" charset="-122"/>
              <a:cs typeface="Arial Unicode MS" panose="020B0604020202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635427" y="213360"/>
            <a:ext cx="14046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sz="2400" b="1">
                <a:solidFill>
                  <a:schemeClr val="bg1">
                    <a:lumMod val="50000"/>
                  </a:schemeClr>
                </a:solidFill>
                <a:latin typeface="华文新魏" panose="02010800040101010101" charset="-122"/>
                <a:ea typeface="华文新魏" panose="02010800040101010101" charset="-122"/>
                <a:cs typeface="Arial Unicode MS" panose="020B0604020202020204" pitchFamily="34" charset="-122"/>
              </a:rPr>
              <a:t>新知探究</a:t>
            </a:r>
            <a:endParaRPr lang="zh-CN" sz="2400" b="1">
              <a:solidFill>
                <a:schemeClr val="bg1">
                  <a:lumMod val="50000"/>
                </a:schemeClr>
              </a:solidFill>
              <a:latin typeface="华文新魏" panose="02010800040101010101" charset="-122"/>
              <a:ea typeface="华文新魏" panose="02010800040101010101" charset="-122"/>
              <a:cs typeface="Arial Unicode MS" panose="020B0604020202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974205" y="734695"/>
            <a:ext cx="4697730" cy="1829435"/>
            <a:chOff x="11477" y="2996"/>
            <a:chExt cx="7398" cy="2881"/>
          </a:xfrm>
        </p:grpSpPr>
        <p:sp>
          <p:nvSpPr>
            <p:cNvPr id="27" name="文本框 26"/>
            <p:cNvSpPr txBox="1"/>
            <p:nvPr/>
          </p:nvSpPr>
          <p:spPr>
            <a:xfrm>
              <a:off x="11804" y="3514"/>
              <a:ext cx="4238" cy="82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l"/>
              <a:r>
                <a:rPr lang="zh-CN" altLang="en-US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能用算式表示吗？</a:t>
              </a:r>
              <a:endParaRPr lang="zh-CN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sp>
          <p:nvSpPr>
            <p:cNvPr id="28" name="椭圆形标注 27"/>
            <p:cNvSpPr/>
            <p:nvPr/>
          </p:nvSpPr>
          <p:spPr>
            <a:xfrm>
              <a:off x="11477" y="2996"/>
              <a:ext cx="5079" cy="1857"/>
            </a:xfrm>
            <a:prstGeom prst="wedgeEllipseCallout">
              <a:avLst>
                <a:gd name="adj1" fmla="val 53425"/>
                <a:gd name="adj2" fmla="val 35998"/>
              </a:avLst>
            </a:prstGeom>
            <a:noFill/>
            <a:ln>
              <a:solidFill>
                <a:srgbClr val="00B0F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9" name="图片 28" descr="两小豆形象之聪聪PPT用（反边）"/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16810" y="4041"/>
              <a:ext cx="2065" cy="183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椭圆 1"/>
          <p:cNvSpPr/>
          <p:nvPr/>
        </p:nvSpPr>
        <p:spPr>
          <a:xfrm>
            <a:off x="3565525" y="2152015"/>
            <a:ext cx="657860" cy="59436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124222" y="1052195"/>
            <a:ext cx="1759384" cy="678815"/>
            <a:chOff x="1663" y="1641"/>
            <a:chExt cx="1480" cy="1069"/>
          </a:xfrm>
        </p:grpSpPr>
        <p:sp>
          <p:nvSpPr>
            <p:cNvPr id="19" name="圆角矩形 18"/>
            <p:cNvSpPr/>
            <p:nvPr/>
          </p:nvSpPr>
          <p:spPr>
            <a:xfrm>
              <a:off x="1663" y="1641"/>
              <a:ext cx="1447" cy="1069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803" y="1764"/>
              <a:ext cx="1340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/>
              <a:r>
                <a:rPr lang="zh-CN" altLang="en-US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摆一摆</a:t>
              </a:r>
              <a:endPara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406390" y="2152015"/>
            <a:ext cx="3641725" cy="594360"/>
            <a:chOff x="4187" y="3484"/>
            <a:chExt cx="5735" cy="936"/>
          </a:xfrm>
          <a:solidFill>
            <a:schemeClr val="accent1"/>
          </a:solidFill>
        </p:grpSpPr>
        <p:sp>
          <p:nvSpPr>
            <p:cNvPr id="6" name="椭圆 5"/>
            <p:cNvSpPr/>
            <p:nvPr/>
          </p:nvSpPr>
          <p:spPr>
            <a:xfrm>
              <a:off x="4187" y="3484"/>
              <a:ext cx="1036" cy="93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8886" y="3484"/>
              <a:ext cx="1036" cy="93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7661" y="3484"/>
              <a:ext cx="1036" cy="93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6475" y="3484"/>
              <a:ext cx="1036" cy="93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5326" y="3484"/>
              <a:ext cx="1036" cy="93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341" name="Text Box 5"/>
          <p:cNvSpPr txBox="1"/>
          <p:nvPr/>
        </p:nvSpPr>
        <p:spPr>
          <a:xfrm>
            <a:off x="5193030" y="3263900"/>
            <a:ext cx="180530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 + 5 = 6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Text Box 5"/>
          <p:cNvSpPr txBox="1"/>
          <p:nvPr/>
        </p:nvSpPr>
        <p:spPr>
          <a:xfrm>
            <a:off x="5266690" y="4053205"/>
            <a:ext cx="180530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5 + 1 = 6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02285" y="4254500"/>
            <a:ext cx="8630285" cy="1878330"/>
            <a:chOff x="791" y="6700"/>
            <a:chExt cx="13591" cy="2958"/>
          </a:xfrm>
        </p:grpSpPr>
        <p:grpSp>
          <p:nvGrpSpPr>
            <p:cNvPr id="20" name="组合 19"/>
            <p:cNvGrpSpPr/>
            <p:nvPr/>
          </p:nvGrpSpPr>
          <p:grpSpPr>
            <a:xfrm>
              <a:off x="3962" y="7831"/>
              <a:ext cx="10420" cy="1190"/>
              <a:chOff x="5128" y="7798"/>
              <a:chExt cx="10420" cy="1190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5438" y="7949"/>
                <a:ext cx="9800" cy="82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2800" b="1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同一幅图，怎么写出了两道加法算式？</a:t>
                </a:r>
                <a:endParaRPr lang="zh-CN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endParaRPr>
              </a:p>
            </p:txBody>
          </p:sp>
          <p:sp>
            <p:nvSpPr>
              <p:cNvPr id="12" name="圆角矩形标注 11"/>
              <p:cNvSpPr/>
              <p:nvPr/>
            </p:nvSpPr>
            <p:spPr>
              <a:xfrm>
                <a:off x="5128" y="7798"/>
                <a:ext cx="10420" cy="1190"/>
              </a:xfrm>
              <a:prstGeom prst="wedgeRoundRectCallout">
                <a:avLst>
                  <a:gd name="adj1" fmla="val -55758"/>
                  <a:gd name="adj2" fmla="val -36974"/>
                  <a:gd name="adj3" fmla="val 16667"/>
                </a:avLst>
              </a:prstGeom>
              <a:noFill/>
              <a:ln>
                <a:solidFill>
                  <a:srgbClr val="00B0F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8674" name="Picture 2"/>
            <p:cNvPicPr>
              <a:picLocks noChangeAspect="1"/>
            </p:cNvPicPr>
            <p:nvPr/>
          </p:nvPicPr>
          <p:blipFill>
            <a:blip r:embed="rId24" cstate="email"/>
            <a:stretch>
              <a:fillRect/>
            </a:stretch>
          </p:blipFill>
          <p:spPr>
            <a:xfrm>
              <a:off x="791" y="6700"/>
              <a:ext cx="2695" cy="2958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 animBg="1"/>
      <p:bldP spid="14341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文本框 39"/>
          <p:cNvSpPr txBox="1"/>
          <p:nvPr/>
        </p:nvSpPr>
        <p:spPr>
          <a:xfrm>
            <a:off x="1538239" y="243827"/>
            <a:ext cx="1099185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sz="2400" b="1">
                <a:solidFill>
                  <a:srgbClr val="3563A8"/>
                </a:solidFill>
                <a:latin typeface="华文新魏" panose="02010800040101010101" charset="-122"/>
                <a:ea typeface="华文新魏" panose="02010800040101010101" charset="-122"/>
                <a:cs typeface="Arial Unicode MS" panose="020B0604020202020204" pitchFamily="34" charset="-122"/>
              </a:rPr>
              <a:t>环节二</a:t>
            </a:r>
            <a:endParaRPr lang="en-US" altLang="zh-CN" sz="2400" b="1">
              <a:solidFill>
                <a:srgbClr val="3563A8"/>
              </a:solidFill>
              <a:latin typeface="华文新魏" panose="02010800040101010101" charset="-122"/>
              <a:ea typeface="华文新魏" panose="02010800040101010101" charset="-122"/>
              <a:cs typeface="Arial Unicode MS" panose="020B0604020202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635427" y="213360"/>
            <a:ext cx="140462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sz="2400" b="1">
                <a:solidFill>
                  <a:schemeClr val="bg1">
                    <a:lumMod val="50000"/>
                  </a:schemeClr>
                </a:solidFill>
                <a:latin typeface="华文新魏" panose="02010800040101010101" charset="-122"/>
                <a:ea typeface="华文新魏" panose="02010800040101010101" charset="-122"/>
                <a:cs typeface="Arial Unicode MS" panose="020B0604020202020204" pitchFamily="34" charset="-122"/>
              </a:rPr>
              <a:t>新知探究</a:t>
            </a:r>
            <a:endParaRPr lang="zh-CN" sz="2400" b="1">
              <a:solidFill>
                <a:schemeClr val="bg1">
                  <a:lumMod val="50000"/>
                </a:schemeClr>
              </a:solidFill>
              <a:latin typeface="华文新魏" panose="02010800040101010101" charset="-122"/>
              <a:ea typeface="华文新魏" panose="02010800040101010101" charset="-122"/>
              <a:cs typeface="Arial Unicode MS" panose="020B0604020202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974205" y="734695"/>
            <a:ext cx="4697730" cy="1829435"/>
            <a:chOff x="11477" y="2996"/>
            <a:chExt cx="7398" cy="2881"/>
          </a:xfrm>
        </p:grpSpPr>
        <p:sp>
          <p:nvSpPr>
            <p:cNvPr id="27" name="文本框 26"/>
            <p:cNvSpPr txBox="1"/>
            <p:nvPr/>
          </p:nvSpPr>
          <p:spPr>
            <a:xfrm>
              <a:off x="12074" y="3320"/>
              <a:ext cx="4238" cy="150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l"/>
              <a:r>
                <a:rPr lang="zh-CN" altLang="en-US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去掉其中一部分，怎样列式？</a:t>
              </a:r>
              <a:endPara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sp>
          <p:nvSpPr>
            <p:cNvPr id="28" name="椭圆形标注 27"/>
            <p:cNvSpPr/>
            <p:nvPr/>
          </p:nvSpPr>
          <p:spPr>
            <a:xfrm>
              <a:off x="11477" y="2996"/>
              <a:ext cx="5079" cy="2121"/>
            </a:xfrm>
            <a:prstGeom prst="wedgeEllipseCallout">
              <a:avLst>
                <a:gd name="adj1" fmla="val 53425"/>
                <a:gd name="adj2" fmla="val 35998"/>
              </a:avLst>
            </a:prstGeom>
            <a:noFill/>
            <a:ln>
              <a:solidFill>
                <a:srgbClr val="00B0F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9" name="图片 28" descr="两小豆形象之聪聪PPT用（反边）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6810" y="4041"/>
              <a:ext cx="2065" cy="1836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" name="椭圆 1"/>
          <p:cNvSpPr/>
          <p:nvPr/>
        </p:nvSpPr>
        <p:spPr>
          <a:xfrm>
            <a:off x="3565525" y="2152015"/>
            <a:ext cx="657860" cy="59436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124222" y="1052195"/>
            <a:ext cx="1759384" cy="678815"/>
            <a:chOff x="1663" y="1641"/>
            <a:chExt cx="1480" cy="1069"/>
          </a:xfrm>
        </p:grpSpPr>
        <p:sp>
          <p:nvSpPr>
            <p:cNvPr id="19" name="圆角矩形 18"/>
            <p:cNvSpPr/>
            <p:nvPr/>
          </p:nvSpPr>
          <p:spPr>
            <a:xfrm>
              <a:off x="1663" y="1641"/>
              <a:ext cx="1447" cy="1069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803" y="1764"/>
              <a:ext cx="1340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/>
              <a:r>
                <a:rPr lang="zh-CN" altLang="en-US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摆一摆</a:t>
              </a:r>
              <a:endPara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406390" y="2152015"/>
            <a:ext cx="3641725" cy="594360"/>
            <a:chOff x="4187" y="3484"/>
            <a:chExt cx="5735" cy="936"/>
          </a:xfrm>
          <a:solidFill>
            <a:schemeClr val="accent1"/>
          </a:solidFill>
        </p:grpSpPr>
        <p:sp>
          <p:nvSpPr>
            <p:cNvPr id="6" name="椭圆 5"/>
            <p:cNvSpPr/>
            <p:nvPr/>
          </p:nvSpPr>
          <p:spPr>
            <a:xfrm>
              <a:off x="4187" y="3484"/>
              <a:ext cx="1036" cy="93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8886" y="3484"/>
              <a:ext cx="1036" cy="93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7661" y="3484"/>
              <a:ext cx="1036" cy="93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6475" y="3484"/>
              <a:ext cx="1036" cy="93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5326" y="3484"/>
              <a:ext cx="1036" cy="93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341" name="Text Box 5"/>
          <p:cNvSpPr txBox="1"/>
          <p:nvPr/>
        </p:nvSpPr>
        <p:spPr>
          <a:xfrm>
            <a:off x="5193030" y="3263900"/>
            <a:ext cx="168973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6 - 1 = 5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Text Box 5"/>
          <p:cNvSpPr txBox="1"/>
          <p:nvPr/>
        </p:nvSpPr>
        <p:spPr>
          <a:xfrm>
            <a:off x="5255260" y="3990975"/>
            <a:ext cx="165798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6 - 5 =1</a:t>
            </a:r>
            <a:endParaRPr lang="en-US" altLang="zh-CN" sz="2800" b="1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766445" y="4512945"/>
            <a:ext cx="8914765" cy="1821180"/>
            <a:chOff x="1207" y="7107"/>
            <a:chExt cx="14039" cy="2868"/>
          </a:xfrm>
        </p:grpSpPr>
        <p:grpSp>
          <p:nvGrpSpPr>
            <p:cNvPr id="14" name="组合 13"/>
            <p:cNvGrpSpPr/>
            <p:nvPr/>
          </p:nvGrpSpPr>
          <p:grpSpPr>
            <a:xfrm>
              <a:off x="4826" y="7765"/>
              <a:ext cx="10420" cy="1190"/>
              <a:chOff x="5128" y="7798"/>
              <a:chExt cx="10420" cy="1190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5438" y="7949"/>
                <a:ext cx="9800" cy="82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2800" b="1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同一幅图，怎么写出了两道减法算式？</a:t>
                </a:r>
                <a:endParaRPr lang="zh-CN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endParaRPr>
              </a:p>
            </p:txBody>
          </p:sp>
          <p:sp>
            <p:nvSpPr>
              <p:cNvPr id="22" name="圆角矩形标注 21"/>
              <p:cNvSpPr/>
              <p:nvPr/>
            </p:nvSpPr>
            <p:spPr>
              <a:xfrm>
                <a:off x="5128" y="7798"/>
                <a:ext cx="10420" cy="1190"/>
              </a:xfrm>
              <a:prstGeom prst="wedgeRoundRectCallout">
                <a:avLst>
                  <a:gd name="adj1" fmla="val -58454"/>
                  <a:gd name="adj2" fmla="val 17226"/>
                  <a:gd name="adj3" fmla="val 16667"/>
                </a:avLst>
              </a:prstGeom>
              <a:noFill/>
              <a:ln>
                <a:solidFill>
                  <a:srgbClr val="00B0F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3" name="Picture 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1207" y="7107"/>
              <a:ext cx="2714" cy="2868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 animBg="1"/>
      <p:bldP spid="14341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3650615" y="1779270"/>
            <a:ext cx="657860" cy="59436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5325745" y="1779270"/>
            <a:ext cx="3641725" cy="594360"/>
            <a:chOff x="4187" y="3484"/>
            <a:chExt cx="5735" cy="936"/>
          </a:xfrm>
          <a:solidFill>
            <a:schemeClr val="accent1"/>
          </a:solidFill>
        </p:grpSpPr>
        <p:sp>
          <p:nvSpPr>
            <p:cNvPr id="6" name="椭圆 5"/>
            <p:cNvSpPr/>
            <p:nvPr/>
          </p:nvSpPr>
          <p:spPr>
            <a:xfrm>
              <a:off x="4187" y="3484"/>
              <a:ext cx="1036" cy="93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8886" y="3484"/>
              <a:ext cx="1036" cy="93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7661" y="3484"/>
              <a:ext cx="1036" cy="93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6475" y="3484"/>
              <a:ext cx="1036" cy="93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14"/>
            <p:cNvSpPr/>
            <p:nvPr/>
          </p:nvSpPr>
          <p:spPr>
            <a:xfrm>
              <a:off x="5326" y="3484"/>
              <a:ext cx="1036" cy="93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112385" y="2373630"/>
            <a:ext cx="2713990" cy="1682750"/>
            <a:chOff x="8051" y="3258"/>
            <a:chExt cx="4274" cy="2650"/>
          </a:xfrm>
        </p:grpSpPr>
        <p:sp>
          <p:nvSpPr>
            <p:cNvPr id="19" name="文本框 18"/>
            <p:cNvSpPr txBox="1"/>
            <p:nvPr/>
          </p:nvSpPr>
          <p:spPr>
            <a:xfrm>
              <a:off x="8147" y="4408"/>
              <a:ext cx="4179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>
                <a:lnSpc>
                  <a:spcPct val="200000"/>
                </a:lnSpc>
              </a:pPr>
              <a:r>
                <a:rPr lang="en-US" sz="2800" b="1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5 + 1 =6    </a:t>
              </a:r>
              <a:endParaRPr lang="en-US" altLang="en-US" sz="28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051" y="3258"/>
              <a:ext cx="3098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>
                <a:lnSpc>
                  <a:spcPct val="200000"/>
                </a:lnSpc>
              </a:pPr>
              <a:r>
                <a:rPr lang="en-US" sz="2800" b="1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1 + 5 =6    </a:t>
              </a:r>
              <a:endParaRPr lang="en-US" altLang="en-US" sz="28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182235" y="3868420"/>
            <a:ext cx="2658110" cy="1607820"/>
            <a:chOff x="8161" y="5612"/>
            <a:chExt cx="4186" cy="2532"/>
          </a:xfrm>
        </p:grpSpPr>
        <p:sp>
          <p:nvSpPr>
            <p:cNvPr id="16" name="文本框 15"/>
            <p:cNvSpPr txBox="1"/>
            <p:nvPr/>
          </p:nvSpPr>
          <p:spPr>
            <a:xfrm>
              <a:off x="8169" y="5612"/>
              <a:ext cx="4179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>
                <a:lnSpc>
                  <a:spcPct val="200000"/>
                </a:lnSpc>
              </a:pPr>
              <a:r>
                <a:rPr lang="en-US" sz="2800" b="1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6  - 1 =5   </a:t>
              </a:r>
              <a:endParaRPr lang="en-US" altLang="en-US" sz="28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161" y="6644"/>
              <a:ext cx="4179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>
                <a:lnSpc>
                  <a:spcPct val="200000"/>
                </a:lnSpc>
              </a:pPr>
              <a:r>
                <a:rPr lang="en-US" sz="2800" b="1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6  - 5 =1 </a:t>
              </a:r>
              <a:endParaRPr lang="en-US" altLang="en-US" sz="28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91770" y="2626995"/>
            <a:ext cx="3876675" cy="2346325"/>
            <a:chOff x="302" y="4137"/>
            <a:chExt cx="6105" cy="3695"/>
          </a:xfrm>
        </p:grpSpPr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1" cstate="email">
              <a:lum bright="24000" contrast="18000"/>
            </a:blip>
            <a:srcRect/>
            <a:stretch>
              <a:fillRect/>
            </a:stretch>
          </p:blipFill>
          <p:spPr>
            <a:xfrm rot="16200000" flipV="1">
              <a:off x="256" y="5898"/>
              <a:ext cx="1980" cy="1888"/>
            </a:xfrm>
            <a:prstGeom prst="rect">
              <a:avLst/>
            </a:prstGeom>
          </p:spPr>
        </p:pic>
        <p:grpSp>
          <p:nvGrpSpPr>
            <p:cNvPr id="22" name="组合 21"/>
            <p:cNvGrpSpPr/>
            <p:nvPr/>
          </p:nvGrpSpPr>
          <p:grpSpPr>
            <a:xfrm>
              <a:off x="1095" y="4137"/>
              <a:ext cx="5313" cy="2192"/>
              <a:chOff x="11384" y="2997"/>
              <a:chExt cx="5079" cy="1857"/>
            </a:xfrm>
          </p:grpSpPr>
          <p:sp>
            <p:nvSpPr>
              <p:cNvPr id="27" name="文本框 26"/>
              <p:cNvSpPr txBox="1"/>
              <p:nvPr/>
            </p:nvSpPr>
            <p:spPr>
              <a:xfrm>
                <a:off x="11997" y="3382"/>
                <a:ext cx="4238" cy="127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2800" b="1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根据一幅图，可以写出</a:t>
                </a:r>
                <a:r>
                  <a:rPr lang="en-US" altLang="zh-CN" sz="2800" b="1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4</a:t>
                </a:r>
                <a:r>
                  <a:rPr lang="zh-CN" altLang="en-US" sz="2800" b="1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个算式。</a:t>
                </a:r>
                <a:endParaRPr lang="zh-CN" altLang="en-US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endParaRPr>
              </a:p>
            </p:txBody>
          </p:sp>
          <p:sp>
            <p:nvSpPr>
              <p:cNvPr id="28" name="椭圆形标注 27"/>
              <p:cNvSpPr/>
              <p:nvPr/>
            </p:nvSpPr>
            <p:spPr>
              <a:xfrm>
                <a:off x="11384" y="2997"/>
                <a:ext cx="5079" cy="1857"/>
              </a:xfrm>
              <a:prstGeom prst="wedgeEllipseCallout">
                <a:avLst>
                  <a:gd name="adj1" fmla="val -34091"/>
                  <a:gd name="adj2" fmla="val 53123"/>
                </a:avLst>
              </a:prstGeom>
              <a:noFill/>
              <a:ln>
                <a:solidFill>
                  <a:srgbClr val="00B0F0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tx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142865" y="2373630"/>
            <a:ext cx="2653665" cy="1683385"/>
            <a:chOff x="8147" y="3258"/>
            <a:chExt cx="4179" cy="2651"/>
          </a:xfrm>
        </p:grpSpPr>
        <p:sp>
          <p:nvSpPr>
            <p:cNvPr id="7" name="文本框 6"/>
            <p:cNvSpPr txBox="1"/>
            <p:nvPr/>
          </p:nvSpPr>
          <p:spPr>
            <a:xfrm>
              <a:off x="8147" y="4408"/>
              <a:ext cx="4179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>
                <a:lnSpc>
                  <a:spcPct val="200000"/>
                </a:lnSpc>
              </a:pPr>
              <a:r>
                <a:rPr lang="en-US" sz="2800" b="1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 + 5 =7    </a:t>
              </a:r>
              <a:endParaRPr lang="en-US" altLang="en-US" sz="28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8227" y="3258"/>
              <a:ext cx="3098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>
                <a:lnSpc>
                  <a:spcPct val="200000"/>
                </a:lnSpc>
              </a:pPr>
              <a:r>
                <a:rPr lang="en-US" sz="2800" b="1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5 + 2=7    </a:t>
              </a:r>
              <a:endParaRPr lang="en-US" altLang="en-US" sz="28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132705" y="3868420"/>
            <a:ext cx="2708275" cy="1587500"/>
            <a:chOff x="8083" y="5612"/>
            <a:chExt cx="4265" cy="2500"/>
          </a:xfrm>
        </p:grpSpPr>
        <p:sp>
          <p:nvSpPr>
            <p:cNvPr id="8" name="文本框 7"/>
            <p:cNvSpPr txBox="1"/>
            <p:nvPr/>
          </p:nvSpPr>
          <p:spPr>
            <a:xfrm>
              <a:off x="8169" y="5612"/>
              <a:ext cx="4179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>
                <a:lnSpc>
                  <a:spcPct val="200000"/>
                </a:lnSpc>
              </a:pPr>
              <a:r>
                <a:rPr lang="en-US" sz="2800" b="1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7  - 5 =2   </a:t>
              </a:r>
              <a:endParaRPr lang="en-US" altLang="en-US" sz="28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8083" y="6611"/>
              <a:ext cx="4179" cy="15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>
                <a:lnSpc>
                  <a:spcPct val="200000"/>
                </a:lnSpc>
              </a:pPr>
              <a:r>
                <a:rPr lang="en-US" sz="2800" b="1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7  - 2 =5</a:t>
              </a:r>
              <a:endParaRPr lang="en-US" altLang="en-US" sz="28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715895" y="1627505"/>
            <a:ext cx="6323965" cy="477520"/>
            <a:chOff x="2565" y="1813"/>
            <a:chExt cx="9959" cy="752"/>
          </a:xfrm>
        </p:grpSpPr>
        <p:grpSp>
          <p:nvGrpSpPr>
            <p:cNvPr id="26" name="组合 25"/>
            <p:cNvGrpSpPr/>
            <p:nvPr/>
          </p:nvGrpSpPr>
          <p:grpSpPr>
            <a:xfrm>
              <a:off x="2565" y="1813"/>
              <a:ext cx="5581" cy="752"/>
              <a:chOff x="2565" y="1813"/>
              <a:chExt cx="5581" cy="752"/>
            </a:xfrm>
          </p:grpSpPr>
          <p:sp>
            <p:nvSpPr>
              <p:cNvPr id="11" name="等腰三角形 10"/>
              <p:cNvSpPr/>
              <p:nvPr/>
            </p:nvSpPr>
            <p:spPr>
              <a:xfrm>
                <a:off x="2565" y="1813"/>
                <a:ext cx="1103" cy="752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等腰三角形 12"/>
              <p:cNvSpPr/>
              <p:nvPr/>
            </p:nvSpPr>
            <p:spPr>
              <a:xfrm>
                <a:off x="3668" y="1813"/>
                <a:ext cx="1103" cy="752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等腰三角形 22"/>
              <p:cNvSpPr/>
              <p:nvPr/>
            </p:nvSpPr>
            <p:spPr>
              <a:xfrm>
                <a:off x="4771" y="1813"/>
                <a:ext cx="1103" cy="752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等腰三角形 23"/>
              <p:cNvSpPr/>
              <p:nvPr/>
            </p:nvSpPr>
            <p:spPr>
              <a:xfrm>
                <a:off x="5874" y="1813"/>
                <a:ext cx="1103" cy="752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等腰三角形 24"/>
              <p:cNvSpPr/>
              <p:nvPr/>
            </p:nvSpPr>
            <p:spPr>
              <a:xfrm>
                <a:off x="7044" y="1813"/>
                <a:ext cx="1103" cy="752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10318" y="1813"/>
              <a:ext cx="2206" cy="752"/>
              <a:chOff x="2565" y="1813"/>
              <a:chExt cx="2206" cy="752"/>
            </a:xfrm>
          </p:grpSpPr>
          <p:sp>
            <p:nvSpPr>
              <p:cNvPr id="31" name="等腰三角形 30"/>
              <p:cNvSpPr/>
              <p:nvPr/>
            </p:nvSpPr>
            <p:spPr>
              <a:xfrm>
                <a:off x="2565" y="1813"/>
                <a:ext cx="1103" cy="752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等腰三角形 31"/>
              <p:cNvSpPr/>
              <p:nvPr/>
            </p:nvSpPr>
            <p:spPr>
              <a:xfrm>
                <a:off x="3668" y="1813"/>
                <a:ext cx="1103" cy="752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1" name="组合 40"/>
          <p:cNvGrpSpPr/>
          <p:nvPr/>
        </p:nvGrpSpPr>
        <p:grpSpPr>
          <a:xfrm>
            <a:off x="1396365" y="744855"/>
            <a:ext cx="3776732" cy="678815"/>
            <a:chOff x="1510" y="1641"/>
            <a:chExt cx="3177" cy="1069"/>
          </a:xfrm>
        </p:grpSpPr>
        <p:sp>
          <p:nvSpPr>
            <p:cNvPr id="42" name="圆角矩形 41"/>
            <p:cNvSpPr/>
            <p:nvPr/>
          </p:nvSpPr>
          <p:spPr>
            <a:xfrm>
              <a:off x="1510" y="1641"/>
              <a:ext cx="3017" cy="1069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803" y="1764"/>
              <a:ext cx="2884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/>
              <a:r>
                <a:rPr lang="zh-CN" altLang="en-US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摆一摆，写一写。</a:t>
              </a:r>
              <a:endPara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96365" y="765175"/>
            <a:ext cx="3776732" cy="678815"/>
            <a:chOff x="1510" y="1641"/>
            <a:chExt cx="3177" cy="1069"/>
          </a:xfrm>
        </p:grpSpPr>
        <p:sp>
          <p:nvSpPr>
            <p:cNvPr id="3" name="圆角矩形 2"/>
            <p:cNvSpPr/>
            <p:nvPr/>
          </p:nvSpPr>
          <p:spPr>
            <a:xfrm>
              <a:off x="1510" y="1641"/>
              <a:ext cx="3017" cy="1069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1803" y="1764"/>
              <a:ext cx="2884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0"/>
              <a:r>
                <a:rPr lang="zh-CN" altLang="en-US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</a:rPr>
                <a:t>摆一摆，写一写。</a:t>
              </a:r>
              <a:endParaRPr lang="zh-CN" altLang="en-US"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170555" y="1755775"/>
            <a:ext cx="2327910" cy="594360"/>
            <a:chOff x="4324" y="2765"/>
            <a:chExt cx="3666" cy="936"/>
          </a:xfrm>
        </p:grpSpPr>
        <p:sp>
          <p:nvSpPr>
            <p:cNvPr id="5" name="矩形 4"/>
            <p:cNvSpPr/>
            <p:nvPr/>
          </p:nvSpPr>
          <p:spPr>
            <a:xfrm>
              <a:off x="4324" y="2765"/>
              <a:ext cx="1120" cy="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5587" y="2765"/>
              <a:ext cx="1120" cy="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6870" y="2765"/>
              <a:ext cx="1120" cy="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724650" y="1755775"/>
            <a:ext cx="2327910" cy="594360"/>
            <a:chOff x="4324" y="2765"/>
            <a:chExt cx="3666" cy="936"/>
          </a:xfrm>
        </p:grpSpPr>
        <p:sp>
          <p:nvSpPr>
            <p:cNvPr id="15" name="矩形 14"/>
            <p:cNvSpPr/>
            <p:nvPr/>
          </p:nvSpPr>
          <p:spPr>
            <a:xfrm>
              <a:off x="4324" y="2765"/>
              <a:ext cx="1120" cy="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5587" y="2765"/>
              <a:ext cx="1120" cy="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6870" y="2765"/>
              <a:ext cx="1120" cy="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5399405" y="2444750"/>
            <a:ext cx="265366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200000"/>
              </a:lnSpc>
            </a:pPr>
            <a:r>
              <a:rPr lang="en-US" sz="28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3 + 3 =6    </a:t>
            </a:r>
            <a:endParaRPr lang="en-US" altLang="en-US" sz="2800" b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399405" y="3166745"/>
            <a:ext cx="265366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>
              <a:lnSpc>
                <a:spcPct val="200000"/>
              </a:lnSpc>
            </a:pPr>
            <a:r>
              <a:rPr lang="en-US" sz="2800" b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6  - 3 =3</a:t>
            </a:r>
            <a:endParaRPr lang="en-US" altLang="en-US" sz="2800" b="1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514975" y="4585970"/>
            <a:ext cx="6030595" cy="1166495"/>
            <a:chOff x="9085" y="7798"/>
            <a:chExt cx="9497" cy="1837"/>
          </a:xfrm>
        </p:grpSpPr>
        <p:grpSp>
          <p:nvGrpSpPr>
            <p:cNvPr id="25" name="组合 24"/>
            <p:cNvGrpSpPr/>
            <p:nvPr/>
          </p:nvGrpSpPr>
          <p:grpSpPr>
            <a:xfrm>
              <a:off x="9710" y="7799"/>
              <a:ext cx="8872" cy="1836"/>
              <a:chOff x="10003" y="4041"/>
              <a:chExt cx="8872" cy="1836"/>
            </a:xfrm>
          </p:grpSpPr>
          <p:sp>
            <p:nvSpPr>
              <p:cNvPr id="26" name="文本框 25"/>
              <p:cNvSpPr txBox="1"/>
              <p:nvPr/>
            </p:nvSpPr>
            <p:spPr>
              <a:xfrm>
                <a:off x="10003" y="4209"/>
                <a:ext cx="6024" cy="1501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2800" b="1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为什么只写了一道加法算式和一道减法算式？</a:t>
                </a:r>
                <a:endParaRPr lang="en-US" altLang="zh-CN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endParaRPr>
              </a:p>
            </p:txBody>
          </p:sp>
          <p:pic>
            <p:nvPicPr>
              <p:cNvPr id="27" name="图片 26" descr="两小豆形象之聪聪PPT用（反边）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16810" y="4041"/>
                <a:ext cx="2065" cy="1836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sp>
          <p:nvSpPr>
            <p:cNvPr id="28" name="圆角矩形标注 27"/>
            <p:cNvSpPr/>
            <p:nvPr/>
          </p:nvSpPr>
          <p:spPr>
            <a:xfrm>
              <a:off x="9085" y="7798"/>
              <a:ext cx="6463" cy="1836"/>
            </a:xfrm>
            <a:prstGeom prst="wedgeRoundRectCallout">
              <a:avLst>
                <a:gd name="adj1" fmla="val 57737"/>
                <a:gd name="adj2" fmla="val 7519"/>
                <a:gd name="adj3" fmla="val 16667"/>
              </a:avLst>
            </a:prstGeom>
            <a:noFill/>
            <a:ln>
              <a:solidFill>
                <a:srgbClr val="00B0F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386205" y="2317115"/>
            <a:ext cx="2671445" cy="3408680"/>
            <a:chOff x="2748" y="3063"/>
            <a:chExt cx="3862" cy="5568"/>
          </a:xfrm>
        </p:grpSpPr>
        <p:sp>
          <p:nvSpPr>
            <p:cNvPr id="9" name="圆角矩形 8"/>
            <p:cNvSpPr/>
            <p:nvPr/>
          </p:nvSpPr>
          <p:spPr>
            <a:xfrm>
              <a:off x="2748" y="3063"/>
              <a:ext cx="3862" cy="556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748" y="3449"/>
              <a:ext cx="3290" cy="4450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6526530" y="2266315"/>
            <a:ext cx="2778760" cy="3420745"/>
            <a:chOff x="10413" y="3138"/>
            <a:chExt cx="4022" cy="5418"/>
          </a:xfrm>
        </p:grpSpPr>
        <p:sp>
          <p:nvSpPr>
            <p:cNvPr id="13" name="圆角矩形 12"/>
            <p:cNvSpPr/>
            <p:nvPr/>
          </p:nvSpPr>
          <p:spPr>
            <a:xfrm>
              <a:off x="10413" y="3138"/>
              <a:ext cx="4023" cy="5419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909" y="3313"/>
              <a:ext cx="3030" cy="4720"/>
            </a:xfrm>
            <a:prstGeom prst="rect">
              <a:avLst/>
            </a:prstGeom>
          </p:spPr>
        </p:pic>
      </p:grpSp>
      <p:grpSp>
        <p:nvGrpSpPr>
          <p:cNvPr id="20" name="组合 19"/>
          <p:cNvGrpSpPr/>
          <p:nvPr/>
        </p:nvGrpSpPr>
        <p:grpSpPr>
          <a:xfrm>
            <a:off x="1459487" y="875665"/>
            <a:ext cx="6819722" cy="1257300"/>
            <a:chOff x="2298" y="1043"/>
            <a:chExt cx="10740" cy="1980"/>
          </a:xfrm>
        </p:grpSpPr>
        <p:grpSp>
          <p:nvGrpSpPr>
            <p:cNvPr id="30" name="组合 29"/>
            <p:cNvGrpSpPr/>
            <p:nvPr/>
          </p:nvGrpSpPr>
          <p:grpSpPr>
            <a:xfrm>
              <a:off x="2298" y="1043"/>
              <a:ext cx="10740" cy="1980"/>
              <a:chOff x="-3747" y="3677"/>
              <a:chExt cx="9970" cy="1980"/>
            </a:xfrm>
          </p:grpSpPr>
          <p:pic>
            <p:nvPicPr>
              <p:cNvPr id="43" name="图片 42"/>
              <p:cNvPicPr>
                <a:picLocks noChangeAspect="1"/>
              </p:cNvPicPr>
              <p:nvPr/>
            </p:nvPicPr>
            <p:blipFill>
              <a:blip r:embed="rId3" cstate="email">
                <a:lum bright="24000" contrast="18000"/>
              </a:blip>
              <a:srcRect/>
              <a:stretch>
                <a:fillRect/>
              </a:stretch>
            </p:blipFill>
            <p:spPr>
              <a:xfrm rot="16200000" flipV="1">
                <a:off x="-3923" y="3853"/>
                <a:ext cx="1980" cy="1627"/>
              </a:xfrm>
              <a:prstGeom prst="rect">
                <a:avLst/>
              </a:prstGeom>
            </p:spPr>
          </p:pic>
          <p:sp>
            <p:nvSpPr>
              <p:cNvPr id="21" name="文本框 20"/>
              <p:cNvSpPr txBox="1"/>
              <p:nvPr/>
            </p:nvSpPr>
            <p:spPr>
              <a:xfrm>
                <a:off x="-1199" y="4256"/>
                <a:ext cx="7422" cy="82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l"/>
                <a:r>
                  <a:rPr lang="zh-CN" altLang="en-US" sz="2800" b="1"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计算每组题时，可以怎么想？</a:t>
                </a:r>
                <a:endParaRPr lang="zh-CN" altLang="en-US" sz="2800" b="1"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23" name="圆角矩形标注 22"/>
            <p:cNvSpPr/>
            <p:nvPr/>
          </p:nvSpPr>
          <p:spPr>
            <a:xfrm>
              <a:off x="5043" y="1327"/>
              <a:ext cx="7402" cy="1306"/>
            </a:xfrm>
            <a:prstGeom prst="wedgeRoundRectCallout">
              <a:avLst>
                <a:gd name="adj1" fmla="val -60389"/>
                <a:gd name="adj2" fmla="val -31010"/>
                <a:gd name="adj3" fmla="val 16667"/>
              </a:avLst>
            </a:prstGeom>
            <a:noFill/>
            <a:ln>
              <a:solidFill>
                <a:srgbClr val="00B0F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236720" y="2553335"/>
            <a:ext cx="1834515" cy="2059940"/>
            <a:chOff x="6672" y="3685"/>
            <a:chExt cx="2889" cy="3244"/>
          </a:xfrm>
        </p:grpSpPr>
        <p:sp>
          <p:nvSpPr>
            <p:cNvPr id="31" name="文本框 30"/>
            <p:cNvSpPr txBox="1"/>
            <p:nvPr/>
          </p:nvSpPr>
          <p:spPr>
            <a:xfrm>
              <a:off x="6672" y="3685"/>
              <a:ext cx="1345" cy="82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l"/>
              <a:r>
                <a:rPr lang="zh-CN" altLang="en-US" sz="2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想：</a:t>
              </a:r>
              <a:endPara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6843" y="4423"/>
              <a:ext cx="2719" cy="2507"/>
              <a:chOff x="7411" y="4507"/>
              <a:chExt cx="2719" cy="2507"/>
            </a:xfrm>
          </p:grpSpPr>
          <p:sp>
            <p:nvSpPr>
              <p:cNvPr id="33" name="文本框 32"/>
              <p:cNvSpPr txBox="1"/>
              <p:nvPr/>
            </p:nvSpPr>
            <p:spPr>
              <a:xfrm>
                <a:off x="8214" y="4507"/>
                <a:ext cx="1061" cy="82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altLang="zh-CN" sz="2800" b="1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6</a:t>
                </a:r>
                <a:endParaRPr lang="en-US" altLang="zh-CN" sz="2800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endParaRPr>
              </a:p>
            </p:txBody>
          </p:sp>
          <p:cxnSp>
            <p:nvCxnSpPr>
              <p:cNvPr id="34" name="直接连接符 33"/>
              <p:cNvCxnSpPr>
                <a:stCxn id="33" idx="2"/>
              </p:cNvCxnSpPr>
              <p:nvPr/>
            </p:nvCxnSpPr>
            <p:spPr>
              <a:xfrm flipH="1">
                <a:off x="8017" y="5329"/>
                <a:ext cx="728" cy="86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flipH="1" flipV="1">
                <a:off x="8745" y="5329"/>
                <a:ext cx="776" cy="83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文本框 35"/>
              <p:cNvSpPr txBox="1"/>
              <p:nvPr/>
            </p:nvSpPr>
            <p:spPr>
              <a:xfrm>
                <a:off x="7411" y="6192"/>
                <a:ext cx="1061" cy="82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altLang="zh-CN" sz="2800" b="1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1</a:t>
                </a:r>
                <a:endParaRPr lang="en-US" altLang="zh-CN" sz="2800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9070" y="6192"/>
                <a:ext cx="1061" cy="82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altLang="zh-CN" sz="2800" b="1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5</a:t>
                </a:r>
                <a:endParaRPr lang="en-US" altLang="zh-CN" sz="2800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endParaRP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9616440" y="2606675"/>
            <a:ext cx="1835785" cy="2060575"/>
            <a:chOff x="6672" y="3685"/>
            <a:chExt cx="2891" cy="3245"/>
          </a:xfrm>
        </p:grpSpPr>
        <p:sp>
          <p:nvSpPr>
            <p:cNvPr id="39" name="文本框 38"/>
            <p:cNvSpPr txBox="1"/>
            <p:nvPr/>
          </p:nvSpPr>
          <p:spPr>
            <a:xfrm>
              <a:off x="6672" y="3685"/>
              <a:ext cx="1345" cy="82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l"/>
              <a:r>
                <a:rPr lang="zh-CN" altLang="en-US" sz="2800" b="1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想：</a:t>
              </a:r>
              <a:endParaRPr lang="zh-CN" altLang="en-US" sz="28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6843" y="4423"/>
              <a:ext cx="2720" cy="2507"/>
              <a:chOff x="7411" y="4507"/>
              <a:chExt cx="2720" cy="2507"/>
            </a:xfrm>
          </p:grpSpPr>
          <p:sp>
            <p:nvSpPr>
              <p:cNvPr id="41" name="文本框 40"/>
              <p:cNvSpPr txBox="1"/>
              <p:nvPr/>
            </p:nvSpPr>
            <p:spPr>
              <a:xfrm>
                <a:off x="8214" y="4507"/>
                <a:ext cx="1061" cy="82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altLang="zh-CN" sz="2800" b="1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7</a:t>
                </a:r>
                <a:endParaRPr lang="en-US" altLang="zh-CN" sz="2800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endParaRPr>
              </a:p>
            </p:txBody>
          </p:sp>
          <p:cxnSp>
            <p:nvCxnSpPr>
              <p:cNvPr id="42" name="直接连接符 41"/>
              <p:cNvCxnSpPr>
                <a:stCxn id="41" idx="2"/>
              </p:cNvCxnSpPr>
              <p:nvPr/>
            </p:nvCxnSpPr>
            <p:spPr>
              <a:xfrm flipH="1">
                <a:off x="8017" y="5329"/>
                <a:ext cx="728" cy="863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连接符 43"/>
              <p:cNvCxnSpPr/>
              <p:nvPr/>
            </p:nvCxnSpPr>
            <p:spPr>
              <a:xfrm flipH="1" flipV="1">
                <a:off x="8745" y="5329"/>
                <a:ext cx="776" cy="83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文本框 44"/>
              <p:cNvSpPr txBox="1"/>
              <p:nvPr/>
            </p:nvSpPr>
            <p:spPr>
              <a:xfrm>
                <a:off x="7411" y="6192"/>
                <a:ext cx="1061" cy="82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altLang="zh-CN" sz="2800" b="1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5</a:t>
                </a:r>
                <a:endParaRPr lang="en-US" altLang="zh-CN" sz="2800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endParaRPr>
              </a:p>
            </p:txBody>
          </p:sp>
          <p:sp>
            <p:nvSpPr>
              <p:cNvPr id="46" name="文本框 45"/>
              <p:cNvSpPr txBox="1"/>
              <p:nvPr/>
            </p:nvSpPr>
            <p:spPr>
              <a:xfrm>
                <a:off x="9070" y="6192"/>
                <a:ext cx="1061" cy="822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algn="ctr"/>
                <a:r>
                  <a:rPr lang="en-US" altLang="zh-CN" sz="2800" b="1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微软雅黑" panose="020B0503020204020204" charset="-122"/>
                    <a:sym typeface="+mn-ea"/>
                  </a:rPr>
                  <a:t>2</a:t>
                </a:r>
                <a:endParaRPr lang="en-US" altLang="zh-CN" sz="2800" b="1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800080"/>
      </a:folHlink>
    </a:clrScheme>
    <a:fontScheme name="自定义 22">
      <a:majorFont>
        <a:latin typeface="Arial"/>
        <a:ea typeface="宋体"/>
        <a:cs typeface="Arial"/>
      </a:majorFont>
      <a:minorFont>
        <a:latin typeface="Arial Unicode MS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1466</Words>
  <Application>WPS 演示</Application>
  <PresentationFormat>自定义</PresentationFormat>
  <Paragraphs>201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4" baseType="lpstr">
      <vt:lpstr>Arial</vt:lpstr>
      <vt:lpstr>宋体</vt:lpstr>
      <vt:lpstr>Wingdings</vt:lpstr>
      <vt:lpstr>华文新魏</vt:lpstr>
      <vt:lpstr>Arial Unicode MS</vt:lpstr>
      <vt:lpstr>微软雅黑</vt:lpstr>
      <vt:lpstr>Calibri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2022-07-26T11:08:00Z</cp:lastPrinted>
  <dcterms:created xsi:type="dcterms:W3CDTF">2022-07-26T11:08:00Z</dcterms:created>
  <dcterms:modified xsi:type="dcterms:W3CDTF">2023-10-26T07:30:54Z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F0F7A0030AD24EF0A55507741E4ACC56_12</vt:lpwstr>
  </property>
  <property fmtid="{D5CDD505-2E9C-101B-9397-08002B2CF9AE}" pid="7" name="KSOProductBuildVer">
    <vt:lpwstr>2052-12.1.0.15712</vt:lpwstr>
  </property>
</Properties>
</file>