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3"/>
  </p:handoutMasterIdLst>
  <p:sldIdLst>
    <p:sldId id="256" r:id="rId3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微软雅黑" panose="020B0503020204020204" charset="-122"/>
      <p:regular r:id="rId17"/>
    </p:embeddedFont>
    <p:embeddedFont>
      <p:font typeface="方正少儿简体" panose="03000509000000000000" charset="-122"/>
      <p:regular r:id="rId18"/>
    </p:embeddedFont>
    <p:embeddedFont>
      <p:font typeface="Calibri" panose="020F0502020204030204"/>
      <p:regular r:id="rId19"/>
      <p:bold r:id="rId20"/>
      <p:italic r:id="rId21"/>
      <p:boldItalic r:id="rId22"/>
    </p:embeddedFont>
  </p:embeddedFontLst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38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1062" y="-432"/>
      </p:cViewPr>
      <p:guideLst>
        <p:guide orient="horz" pos="2161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71.xml"/><Relationship Id="rId22" Type="http://schemas.openxmlformats.org/officeDocument/2006/relationships/font" Target="fonts/font6.fntdata"/><Relationship Id="rId21" Type="http://schemas.openxmlformats.org/officeDocument/2006/relationships/font" Target="fonts/font5.fntdata"/><Relationship Id="rId20" Type="http://schemas.openxmlformats.org/officeDocument/2006/relationships/font" Target="fonts/font4.fntdata"/><Relationship Id="rId2" Type="http://schemas.openxmlformats.org/officeDocument/2006/relationships/theme" Target="theme/theme1.xml"/><Relationship Id="rId19" Type="http://schemas.openxmlformats.org/officeDocument/2006/relationships/font" Target="fonts/font3.fntdata"/><Relationship Id="rId18" Type="http://schemas.openxmlformats.org/officeDocument/2006/relationships/font" Target="fonts/font2.fntdata"/><Relationship Id="rId17" Type="http://schemas.openxmlformats.org/officeDocument/2006/relationships/font" Target="fonts/font1.fntdata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image" Target="file:///D:\qq&#25991;&#20214;\712321467\Image\C2C\Image2\%7b75232B38-A165-1FB7-499C-2E1C792CACB5%7d.png" TargetMode="External"/><Relationship Id="rId18" Type="http://schemas.openxmlformats.org/officeDocument/2006/relationships/image" Target="../media/image1.png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18" r:link="rId1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3.xml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9" Type="http://schemas.openxmlformats.org/officeDocument/2006/relationships/slideLayout" Target="../slideLayouts/slideLayout2.xml"/><Relationship Id="rId28" Type="http://schemas.openxmlformats.org/officeDocument/2006/relationships/tags" Target="../tags/tag64.xml"/><Relationship Id="rId27" Type="http://schemas.openxmlformats.org/officeDocument/2006/relationships/image" Target="../media/image7.png"/><Relationship Id="rId26" Type="http://schemas.openxmlformats.org/officeDocument/2006/relationships/image" Target="../media/image5.png"/><Relationship Id="rId25" Type="http://schemas.openxmlformats.org/officeDocument/2006/relationships/image" Target="../media/image4.png"/><Relationship Id="rId24" Type="http://schemas.openxmlformats.org/officeDocument/2006/relationships/image" Target="../media/image3.png"/><Relationship Id="rId23" Type="http://schemas.openxmlformats.org/officeDocument/2006/relationships/image" Target="../media/image2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5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6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7.xml"/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9.xml"/><Relationship Id="rId2" Type="http://schemas.openxmlformats.org/officeDocument/2006/relationships/image" Target="../media/image10.pn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0.xml"/><Relationship Id="rId2" Type="http://schemas.openxmlformats.org/officeDocument/2006/relationships/image" Target="../media/image11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幻灯片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-3175"/>
            <a:ext cx="12192000" cy="6861175"/>
          </a:xfrm>
          <a:prstGeom prst="rect">
            <a:avLst/>
          </a:prstGeom>
        </p:spPr>
      </p:pic>
      <p:pic>
        <p:nvPicPr>
          <p:cNvPr id="8" name="图片 7" descr="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300000">
            <a:off x="2855595" y="4940300"/>
            <a:ext cx="2352040" cy="1920875"/>
          </a:xfrm>
          <a:prstGeom prst="rect">
            <a:avLst/>
          </a:prstGeom>
        </p:spPr>
      </p:pic>
      <p:pic>
        <p:nvPicPr>
          <p:cNvPr id="9" name="图片 8" descr="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207000" y="5022850"/>
            <a:ext cx="2352040" cy="1838325"/>
          </a:xfrm>
          <a:prstGeom prst="rect">
            <a:avLst/>
          </a:prstGeom>
        </p:spPr>
      </p:pic>
      <p:pic>
        <p:nvPicPr>
          <p:cNvPr id="10" name="图片 9" descr="8"/>
          <p:cNvPicPr>
            <a:picLocks noChangeAspect="1"/>
          </p:cNvPicPr>
          <p:nvPr/>
        </p:nvPicPr>
        <p:blipFill>
          <a:blip r:embed="rId4" cstate="email"/>
          <a:srcRect b="-1169"/>
          <a:stretch>
            <a:fillRect/>
          </a:stretch>
        </p:blipFill>
        <p:spPr>
          <a:xfrm>
            <a:off x="7284720" y="4940300"/>
            <a:ext cx="2352040" cy="17246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0" y="2261235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/>
              <a:t>10</a:t>
            </a:r>
            <a:r>
              <a:rPr lang="zh-CN" altLang="en-US" sz="6600" dirty="0"/>
              <a:t>的加减法</a:t>
            </a:r>
            <a:endParaRPr lang="zh-CN" altLang="en-US" sz="6600" dirty="0"/>
          </a:p>
        </p:txBody>
      </p:sp>
      <p:sp>
        <p:nvSpPr>
          <p:cNvPr id="7" name="文本框 6"/>
          <p:cNvSpPr txBox="1"/>
          <p:nvPr/>
        </p:nvSpPr>
        <p:spPr>
          <a:xfrm>
            <a:off x="0" y="1151889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/>
              <a:t>6</a:t>
            </a:r>
            <a:r>
              <a:rPr lang="zh-CN" altLang="en-US" sz="2800" dirty="0"/>
              <a:t>到</a:t>
            </a:r>
            <a:r>
              <a:rPr lang="en-US" altLang="zh-CN" sz="2800" dirty="0"/>
              <a:t>10</a:t>
            </a:r>
            <a:r>
              <a:rPr lang="zh-CN" altLang="en-US" sz="2800" dirty="0"/>
              <a:t>的认识和加减</a:t>
            </a:r>
            <a:endParaRPr lang="zh-CN" altLang="en-US" sz="2800" dirty="0"/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幻灯片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5715" y="0"/>
            <a:ext cx="12198350" cy="6861175"/>
          </a:xfrm>
          <a:prstGeom prst="rect">
            <a:avLst/>
          </a:prstGeom>
        </p:spPr>
      </p:pic>
      <p:pic>
        <p:nvPicPr>
          <p:cNvPr id="7" name="图片 6" descr="图层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880000">
            <a:off x="66040" y="2707005"/>
            <a:ext cx="5818505" cy="413385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217103" y="1510030"/>
            <a:ext cx="24593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>
                <a:ln>
                  <a:noFill/>
                </a:ln>
                <a:solidFill>
                  <a:srgbClr val="E78B25"/>
                </a:solidFill>
                <a:effectLst/>
                <a:latin typeface="方正少儿简体" panose="03000509000000000000" charset="-122"/>
                <a:ea typeface="方正少儿简体" panose="03000509000000000000" charset="-122"/>
              </a:rPr>
              <a:t>目录</a:t>
            </a:r>
            <a:endParaRPr lang="zh-CN" altLang="en-US" sz="7200">
              <a:ln>
                <a:noFill/>
              </a:ln>
              <a:solidFill>
                <a:srgbClr val="E78B25"/>
              </a:solidFill>
              <a:effectLst/>
              <a:latin typeface="方正少儿简体" panose="03000509000000000000" charset="-122"/>
              <a:ea typeface="方正少儿简体" panose="03000509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57780" y="2558415"/>
            <a:ext cx="177800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00">
                <a:ln>
                  <a:noFill/>
                </a:ln>
                <a:solidFill>
                  <a:srgbClr val="E78B25"/>
                </a:solidFill>
                <a:effectLst/>
                <a:latin typeface="方正少儿简体" panose="03000509000000000000" charset="-122"/>
                <a:ea typeface="方正少儿简体" panose="03000509000000000000" charset="-122"/>
              </a:rPr>
              <a:t>CONTENTS</a:t>
            </a:r>
            <a:endParaRPr lang="en-US" altLang="zh-CN" sz="1000">
              <a:ln>
                <a:noFill/>
              </a:ln>
              <a:solidFill>
                <a:srgbClr val="E78B25"/>
              </a:solidFill>
              <a:effectLst/>
              <a:latin typeface="方正少儿简体" panose="03000509000000000000" charset="-122"/>
              <a:ea typeface="方正少儿简体" panose="0300050900000000000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845175" y="1565275"/>
            <a:ext cx="7410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algn="l" defTabSz="914400" rtl="0" eaLnBrk="1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800" noProof="0">
                <a:ln>
                  <a:noFill/>
                </a:ln>
                <a:solidFill>
                  <a:srgbClr val="463162"/>
                </a:solidFill>
                <a:uLnTx/>
                <a:uFillTx/>
                <a:latin typeface="+mn-ea"/>
                <a:sym typeface="+mn-ea"/>
              </a:rPr>
              <a:t>01</a:t>
            </a:r>
            <a:endParaRPr lang="en-US" altLang="zh-CN" sz="2800" noProof="0">
              <a:ln>
                <a:noFill/>
              </a:ln>
              <a:solidFill>
                <a:srgbClr val="463162"/>
              </a:solidFill>
              <a:uLnTx/>
              <a:uFillTx/>
              <a:latin typeface="+mn-ea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45175" y="2592070"/>
            <a:ext cx="7410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algn="l" defTabSz="914400" rtl="0" eaLnBrk="1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800" noProof="0">
                <a:ln>
                  <a:noFill/>
                </a:ln>
                <a:solidFill>
                  <a:srgbClr val="463162"/>
                </a:solidFill>
                <a:uLnTx/>
                <a:uFillTx/>
                <a:latin typeface="+mn-ea"/>
                <a:sym typeface="+mn-ea"/>
              </a:rPr>
              <a:t>02</a:t>
            </a:r>
            <a:endParaRPr lang="en-US" altLang="zh-CN" sz="2800" noProof="0">
              <a:ln>
                <a:noFill/>
              </a:ln>
              <a:solidFill>
                <a:srgbClr val="463162"/>
              </a:solidFill>
              <a:uLnTx/>
              <a:uFillTx/>
              <a:latin typeface="+mn-ea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45175" y="3576320"/>
            <a:ext cx="7410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algn="l" defTabSz="914400" rtl="0" eaLnBrk="1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800" noProof="0">
                <a:ln>
                  <a:noFill/>
                </a:ln>
                <a:solidFill>
                  <a:srgbClr val="463162"/>
                </a:solidFill>
                <a:uLnTx/>
                <a:uFillTx/>
                <a:latin typeface="+mn-ea"/>
                <a:sym typeface="+mn-ea"/>
              </a:rPr>
              <a:t>03</a:t>
            </a:r>
            <a:endParaRPr lang="en-US" altLang="zh-CN" sz="2800" noProof="0">
              <a:ln>
                <a:noFill/>
              </a:ln>
              <a:solidFill>
                <a:srgbClr val="463162"/>
              </a:solidFill>
              <a:uLnTx/>
              <a:uFillTx/>
              <a:latin typeface="+mn-ea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926580" y="1457960"/>
            <a:ext cx="24847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探索新知</a:t>
            </a:r>
            <a:endParaRPr lang="zh-CN" altLang="en-US" sz="3600"/>
          </a:p>
        </p:txBody>
      </p:sp>
      <p:sp>
        <p:nvSpPr>
          <p:cNvPr id="3" name="文本框 2"/>
          <p:cNvSpPr txBox="1"/>
          <p:nvPr/>
        </p:nvSpPr>
        <p:spPr>
          <a:xfrm>
            <a:off x="7007860" y="2543175"/>
            <a:ext cx="2393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巩固练习</a:t>
            </a:r>
            <a:endParaRPr lang="zh-CN" altLang="en-US" sz="3600"/>
          </a:p>
        </p:txBody>
      </p:sp>
      <p:sp>
        <p:nvSpPr>
          <p:cNvPr id="8" name="文本框 7"/>
          <p:cNvSpPr txBox="1"/>
          <p:nvPr/>
        </p:nvSpPr>
        <p:spPr>
          <a:xfrm>
            <a:off x="7088505" y="3618230"/>
            <a:ext cx="21812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本课小结</a:t>
            </a:r>
            <a:endParaRPr lang="zh-CN" altLang="en-US" sz="3600"/>
          </a:p>
        </p:txBody>
      </p:sp>
    </p:spTree>
    <p:custDataLst>
      <p:tags r:id="rId3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7820025" y="290491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" name="图片 5" descr="幻灯片1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-5715" y="0"/>
            <a:ext cx="12198350" cy="6861175"/>
          </a:xfrm>
          <a:prstGeom prst="rect">
            <a:avLst/>
          </a:prstGeom>
        </p:spPr>
      </p:pic>
      <p:pic>
        <p:nvPicPr>
          <p:cNvPr id="8" name="图片 7" descr="8"/>
          <p:cNvPicPr>
            <a:picLocks noChangeAspect="1"/>
          </p:cNvPicPr>
          <p:nvPr/>
        </p:nvPicPr>
        <p:blipFill>
          <a:blip r:embed="rId24" cstate="email"/>
          <a:srcRect/>
          <a:stretch>
            <a:fillRect/>
          </a:stretch>
        </p:blipFill>
        <p:spPr>
          <a:xfrm rot="300000">
            <a:off x="2764155" y="4925060"/>
            <a:ext cx="2352040" cy="1920875"/>
          </a:xfrm>
          <a:prstGeom prst="rect">
            <a:avLst/>
          </a:prstGeom>
        </p:spPr>
      </p:pic>
      <p:pic>
        <p:nvPicPr>
          <p:cNvPr id="9" name="图片 8" descr="8"/>
          <p:cNvPicPr>
            <a:picLocks noChangeAspect="1"/>
          </p:cNvPicPr>
          <p:nvPr/>
        </p:nvPicPr>
        <p:blipFill>
          <a:blip r:embed="rId25" cstate="email"/>
          <a:srcRect/>
          <a:stretch>
            <a:fillRect/>
          </a:stretch>
        </p:blipFill>
        <p:spPr>
          <a:xfrm>
            <a:off x="5195570" y="5022850"/>
            <a:ext cx="2352040" cy="1838325"/>
          </a:xfrm>
          <a:prstGeom prst="rect">
            <a:avLst/>
          </a:prstGeom>
        </p:spPr>
      </p:pic>
      <p:pic>
        <p:nvPicPr>
          <p:cNvPr id="10" name="图片 9" descr="8"/>
          <p:cNvPicPr>
            <a:picLocks noChangeAspect="1"/>
          </p:cNvPicPr>
          <p:nvPr/>
        </p:nvPicPr>
        <p:blipFill>
          <a:blip r:embed="rId26" cstate="email"/>
          <a:srcRect b="-1169"/>
          <a:stretch>
            <a:fillRect/>
          </a:stretch>
        </p:blipFill>
        <p:spPr>
          <a:xfrm>
            <a:off x="7273290" y="5022850"/>
            <a:ext cx="2352040" cy="172466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555240" y="1656080"/>
            <a:ext cx="526478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一九一九好朋友，</a:t>
            </a:r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二八二八手拉手，</a:t>
            </a:r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三七三七真亲密，</a:t>
            </a:r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四六四六一起走，</a:t>
            </a:r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五五凑成一双手</a:t>
            </a:r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7" name="图片 16" descr="图片6"/>
          <p:cNvPicPr>
            <a:picLocks noChangeAspect="1"/>
          </p:cNvPicPr>
          <p:nvPr/>
        </p:nvPicPr>
        <p:blipFill>
          <a:blip r:embed="rId27" cstate="email"/>
          <a:stretch>
            <a:fillRect/>
          </a:stretch>
        </p:blipFill>
        <p:spPr>
          <a:xfrm>
            <a:off x="6910705" y="752475"/>
            <a:ext cx="2360295" cy="440563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378585" y="986790"/>
            <a:ext cx="47466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复习导入，探索新知</a:t>
            </a:r>
            <a:endParaRPr lang="zh-CN" altLang="en-US" sz="3200"/>
          </a:p>
        </p:txBody>
      </p:sp>
    </p:spTree>
    <p:custDataLst>
      <p:tags r:id="rId28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幻灯片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6350" y="0"/>
            <a:ext cx="12198350" cy="686117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419225" y="863600"/>
            <a:ext cx="60960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组成</a:t>
            </a:r>
            <a:r>
              <a:rPr lang="en-US" altLang="zh-CN" sz="3600"/>
              <a:t>10</a:t>
            </a:r>
            <a:r>
              <a:rPr lang="zh-CN" altLang="en-US" sz="3600"/>
              <a:t>的口令</a:t>
            </a:r>
            <a:endParaRPr lang="zh-CN" altLang="en-US" sz="3600"/>
          </a:p>
        </p:txBody>
      </p:sp>
      <p:sp>
        <p:nvSpPr>
          <p:cNvPr id="8" name="文本框 7"/>
          <p:cNvSpPr txBox="1"/>
          <p:nvPr/>
        </p:nvSpPr>
        <p:spPr>
          <a:xfrm>
            <a:off x="1551940" y="2019935"/>
            <a:ext cx="806386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小明：我说</a:t>
            </a:r>
            <a:r>
              <a:rPr lang="en-US" altLang="zh-CN" sz="3200"/>
              <a:t>9</a:t>
            </a:r>
            <a:endParaRPr lang="en-US" altLang="zh-CN" sz="3200"/>
          </a:p>
          <a:p>
            <a:r>
              <a:rPr lang="zh-CN" altLang="en-US" sz="3200"/>
              <a:t>小美：我说</a:t>
            </a:r>
            <a:r>
              <a:rPr lang="en-US" altLang="zh-CN" sz="3200"/>
              <a:t>1,</a:t>
            </a:r>
            <a:r>
              <a:rPr lang="en-US" altLang="zh-CN" sz="32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1</a:t>
            </a:r>
            <a:r>
              <a:rPr lang="zh-CN" altLang="en-US" sz="32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和</a:t>
            </a:r>
            <a:r>
              <a:rPr lang="en-US" altLang="zh-CN" sz="32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9</a:t>
            </a:r>
            <a:r>
              <a:rPr lang="zh-CN" altLang="en-US" sz="32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组成</a:t>
            </a:r>
            <a:r>
              <a:rPr lang="en-US" altLang="zh-CN" sz="32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10</a:t>
            </a:r>
            <a:endParaRPr lang="en-US" altLang="zh-CN" sz="320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51940" y="3203575"/>
            <a:ext cx="622744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小明：我说</a:t>
            </a:r>
            <a:r>
              <a:rPr lang="en-US" altLang="zh-CN" sz="3200"/>
              <a:t>8</a:t>
            </a:r>
            <a:endParaRPr lang="en-US" altLang="zh-CN" sz="3200"/>
          </a:p>
          <a:p>
            <a:r>
              <a:rPr lang="zh-CN" altLang="en-US" sz="3200"/>
              <a:t>小美：我说</a:t>
            </a:r>
            <a:r>
              <a:rPr lang="en-US" altLang="zh-CN" sz="3200"/>
              <a:t>2</a:t>
            </a:r>
            <a:r>
              <a:rPr lang="zh-CN" altLang="en-US" sz="3200"/>
              <a:t>，</a:t>
            </a:r>
            <a:r>
              <a:rPr lang="en-US" altLang="zh-CN" sz="32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2</a:t>
            </a:r>
            <a:r>
              <a:rPr lang="zh-CN" altLang="en-US" sz="32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和</a:t>
            </a:r>
            <a:r>
              <a:rPr lang="en-US" altLang="zh-CN" sz="32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8</a:t>
            </a:r>
            <a:r>
              <a:rPr lang="zh-CN" altLang="en-US" sz="32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组成</a:t>
            </a:r>
            <a:r>
              <a:rPr lang="en-US" altLang="zh-CN" sz="320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rPr>
              <a:t>10</a:t>
            </a:r>
            <a:endParaRPr lang="en-US" altLang="zh-CN" sz="3200">
              <a:gradFill>
                <a:gsLst>
                  <a:gs pos="0">
                    <a:srgbClr val="FE4444"/>
                  </a:gs>
                  <a:gs pos="100000">
                    <a:srgbClr val="832B2B"/>
                  </a:gs>
                </a:gsLst>
                <a:lin scaled="0"/>
              </a:gra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06270" y="4387215"/>
            <a:ext cx="26879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......</a:t>
            </a:r>
            <a:endParaRPr lang="en-US" altLang="zh-CN" sz="3200"/>
          </a:p>
        </p:txBody>
      </p:sp>
      <p:sp>
        <p:nvSpPr>
          <p:cNvPr id="12" name="文本框 11"/>
          <p:cNvSpPr txBox="1"/>
          <p:nvPr/>
        </p:nvSpPr>
        <p:spPr>
          <a:xfrm>
            <a:off x="3803650" y="4684395"/>
            <a:ext cx="669290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同学们，和你的小伙伴也来说一说组成</a:t>
            </a:r>
            <a:r>
              <a:rPr lang="en-US" altLang="zh-CN" sz="3200"/>
              <a:t>10</a:t>
            </a:r>
            <a:r>
              <a:rPr lang="zh-CN" altLang="en-US" sz="3200"/>
              <a:t>的口令吧</a:t>
            </a:r>
            <a:endParaRPr lang="zh-CN" altLang="en-US" sz="3200"/>
          </a:p>
        </p:txBody>
      </p:sp>
    </p:spTree>
    <p:custDataLst>
      <p:tags r:id="rId2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幻灯片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6350" y="-3175"/>
            <a:ext cx="12198350" cy="6861175"/>
          </a:xfrm>
          <a:prstGeom prst="rect">
            <a:avLst/>
          </a:prstGeom>
        </p:spPr>
      </p:pic>
      <p:pic>
        <p:nvPicPr>
          <p:cNvPr id="14" name="图片 13" descr="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300000">
            <a:off x="1490345" y="965835"/>
            <a:ext cx="1347470" cy="1047115"/>
          </a:xfrm>
          <a:prstGeom prst="rect">
            <a:avLst/>
          </a:prstGeom>
        </p:spPr>
      </p:pic>
      <p:pic>
        <p:nvPicPr>
          <p:cNvPr id="15" name="图片 14" descr="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300000">
            <a:off x="2924175" y="1056640"/>
            <a:ext cx="1347470" cy="1047115"/>
          </a:xfrm>
          <a:prstGeom prst="rect">
            <a:avLst/>
          </a:prstGeom>
        </p:spPr>
      </p:pic>
      <p:pic>
        <p:nvPicPr>
          <p:cNvPr id="16" name="图片 15" descr="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300000">
            <a:off x="1541145" y="2040890"/>
            <a:ext cx="1347470" cy="1047115"/>
          </a:xfrm>
          <a:prstGeom prst="rect">
            <a:avLst/>
          </a:prstGeom>
        </p:spPr>
      </p:pic>
      <p:pic>
        <p:nvPicPr>
          <p:cNvPr id="17" name="图片 16" descr="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300000">
            <a:off x="2974975" y="2125980"/>
            <a:ext cx="1347470" cy="1047115"/>
          </a:xfrm>
          <a:prstGeom prst="rect">
            <a:avLst/>
          </a:prstGeom>
        </p:spPr>
      </p:pic>
      <p:pic>
        <p:nvPicPr>
          <p:cNvPr id="18" name="图片 17" descr="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300000">
            <a:off x="4358005" y="1056005"/>
            <a:ext cx="1347470" cy="1047115"/>
          </a:xfrm>
          <a:prstGeom prst="rect">
            <a:avLst/>
          </a:prstGeom>
        </p:spPr>
      </p:pic>
      <p:pic>
        <p:nvPicPr>
          <p:cNvPr id="19" name="图片 18" descr="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300000">
            <a:off x="4462780" y="2125345"/>
            <a:ext cx="1347470" cy="1047115"/>
          </a:xfrm>
          <a:prstGeom prst="rect">
            <a:avLst/>
          </a:prstGeom>
        </p:spPr>
      </p:pic>
      <p:pic>
        <p:nvPicPr>
          <p:cNvPr id="20" name="图片 19" descr="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300000">
            <a:off x="5791835" y="1056640"/>
            <a:ext cx="1347470" cy="1047115"/>
          </a:xfrm>
          <a:prstGeom prst="rect">
            <a:avLst/>
          </a:prstGeom>
        </p:spPr>
      </p:pic>
      <p:pic>
        <p:nvPicPr>
          <p:cNvPr id="21" name="图片 20" descr="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300000">
            <a:off x="5875020" y="2216150"/>
            <a:ext cx="1347470" cy="1047115"/>
          </a:xfrm>
          <a:prstGeom prst="rect">
            <a:avLst/>
          </a:prstGeom>
        </p:spPr>
      </p:pic>
      <p:pic>
        <p:nvPicPr>
          <p:cNvPr id="22" name="图片 21" descr="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300000">
            <a:off x="7225665" y="1055370"/>
            <a:ext cx="1347470" cy="1047115"/>
          </a:xfrm>
          <a:prstGeom prst="rect">
            <a:avLst/>
          </a:prstGeom>
        </p:spPr>
      </p:pic>
      <p:pic>
        <p:nvPicPr>
          <p:cNvPr id="2" name="图片 1" descr="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300000">
            <a:off x="7320280" y="2215515"/>
            <a:ext cx="1347470" cy="1315085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 flipH="1">
            <a:off x="1922145" y="3984625"/>
            <a:ext cx="497205" cy="98361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601595" y="3974465"/>
            <a:ext cx="304165" cy="1064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176145" y="3304540"/>
            <a:ext cx="10039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10</a:t>
            </a:r>
            <a:endParaRPr lang="en-US" altLang="zh-CN" sz="3600"/>
          </a:p>
        </p:txBody>
      </p:sp>
      <p:sp>
        <p:nvSpPr>
          <p:cNvPr id="7" name="文本框 6"/>
          <p:cNvSpPr txBox="1"/>
          <p:nvPr/>
        </p:nvSpPr>
        <p:spPr>
          <a:xfrm>
            <a:off x="1475740" y="5130800"/>
            <a:ext cx="8623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1</a:t>
            </a:r>
            <a:endParaRPr lang="en-US" altLang="zh-CN" sz="3600"/>
          </a:p>
        </p:txBody>
      </p:sp>
      <p:sp>
        <p:nvSpPr>
          <p:cNvPr id="8" name="文本框 7"/>
          <p:cNvSpPr txBox="1"/>
          <p:nvPr/>
        </p:nvSpPr>
        <p:spPr>
          <a:xfrm>
            <a:off x="2550795" y="5171440"/>
            <a:ext cx="20694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9</a:t>
            </a:r>
            <a:endParaRPr lang="en-US" altLang="zh-CN" sz="3600"/>
          </a:p>
        </p:txBody>
      </p:sp>
      <p:sp>
        <p:nvSpPr>
          <p:cNvPr id="9" name="文本框 8"/>
          <p:cNvSpPr txBox="1"/>
          <p:nvPr/>
        </p:nvSpPr>
        <p:spPr>
          <a:xfrm>
            <a:off x="3686810" y="3599180"/>
            <a:ext cx="25565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1+9=</a:t>
            </a:r>
            <a:r>
              <a:rPr lang="en-US" altLang="zh-CN" sz="3600">
                <a:solidFill>
                  <a:srgbClr val="FF0000"/>
                </a:solidFill>
              </a:rPr>
              <a:t>10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556000" y="4615180"/>
            <a:ext cx="22967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9+1=</a:t>
            </a:r>
            <a:r>
              <a:rPr lang="en-US" altLang="zh-CN" sz="3600">
                <a:solidFill>
                  <a:srgbClr val="FF0000"/>
                </a:solidFill>
              </a:rPr>
              <a:t>10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76010" y="3769360"/>
            <a:ext cx="29718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10-1=</a:t>
            </a:r>
            <a:r>
              <a:rPr lang="en-US" altLang="zh-CN" sz="3600">
                <a:solidFill>
                  <a:srgbClr val="FF0000"/>
                </a:solidFill>
              </a:rPr>
              <a:t>9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87135" y="4636770"/>
            <a:ext cx="23939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10-9=</a:t>
            </a:r>
            <a:r>
              <a:rPr lang="en-US" altLang="zh-CN" sz="3600">
                <a:solidFill>
                  <a:srgbClr val="FF0000"/>
                </a:solidFill>
              </a:rPr>
              <a:t>1</a:t>
            </a:r>
            <a:endParaRPr lang="en-US" altLang="zh-CN" sz="3600">
              <a:solidFill>
                <a:srgbClr val="FF0000"/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幻灯片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-3176"/>
            <a:ext cx="12198350" cy="6861175"/>
          </a:xfrm>
          <a:prstGeom prst="rect">
            <a:avLst/>
          </a:prstGeom>
        </p:spPr>
      </p:pic>
      <p:pic>
        <p:nvPicPr>
          <p:cNvPr id="2" name="图片 1" descr="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300000">
            <a:off x="1579245" y="1190625"/>
            <a:ext cx="1347470" cy="1315085"/>
          </a:xfrm>
          <a:prstGeom prst="rect">
            <a:avLst/>
          </a:prstGeom>
        </p:spPr>
      </p:pic>
      <p:pic>
        <p:nvPicPr>
          <p:cNvPr id="3" name="图片 2" descr="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300000">
            <a:off x="3308985" y="1191260"/>
            <a:ext cx="1347470" cy="1315085"/>
          </a:xfrm>
          <a:prstGeom prst="rect">
            <a:avLst/>
          </a:prstGeom>
        </p:spPr>
      </p:pic>
      <p:pic>
        <p:nvPicPr>
          <p:cNvPr id="15" name="图片 14" descr="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300000">
            <a:off x="4754245" y="1457960"/>
            <a:ext cx="1347470" cy="1047115"/>
          </a:xfrm>
          <a:prstGeom prst="rect">
            <a:avLst/>
          </a:prstGeom>
        </p:spPr>
      </p:pic>
      <p:pic>
        <p:nvPicPr>
          <p:cNvPr id="4" name="图片 3" descr="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300000">
            <a:off x="6290945" y="1458595"/>
            <a:ext cx="1347470" cy="1047115"/>
          </a:xfrm>
          <a:prstGeom prst="rect">
            <a:avLst/>
          </a:prstGeom>
        </p:spPr>
      </p:pic>
      <p:pic>
        <p:nvPicPr>
          <p:cNvPr id="5" name="图片 4" descr="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300000">
            <a:off x="7594600" y="1534795"/>
            <a:ext cx="1347470" cy="1047115"/>
          </a:xfrm>
          <a:prstGeom prst="rect">
            <a:avLst/>
          </a:prstGeom>
        </p:spPr>
      </p:pic>
      <p:pic>
        <p:nvPicPr>
          <p:cNvPr id="7" name="图片 6" descr="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300000">
            <a:off x="1579245" y="2694940"/>
            <a:ext cx="1347470" cy="1047115"/>
          </a:xfrm>
          <a:prstGeom prst="rect">
            <a:avLst/>
          </a:prstGeom>
        </p:spPr>
      </p:pic>
      <p:pic>
        <p:nvPicPr>
          <p:cNvPr id="8" name="图片 7" descr="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300000">
            <a:off x="3152140" y="2694940"/>
            <a:ext cx="1347470" cy="1047115"/>
          </a:xfrm>
          <a:prstGeom prst="rect">
            <a:avLst/>
          </a:prstGeom>
        </p:spPr>
      </p:pic>
      <p:pic>
        <p:nvPicPr>
          <p:cNvPr id="9" name="图片 8" descr="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300000">
            <a:off x="4744720" y="2694305"/>
            <a:ext cx="1347470" cy="1047115"/>
          </a:xfrm>
          <a:prstGeom prst="rect">
            <a:avLst/>
          </a:prstGeom>
        </p:spPr>
      </p:pic>
      <p:pic>
        <p:nvPicPr>
          <p:cNvPr id="10" name="图片 9" descr="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300000">
            <a:off x="6337300" y="2781935"/>
            <a:ext cx="1347470" cy="1047115"/>
          </a:xfrm>
          <a:prstGeom prst="rect">
            <a:avLst/>
          </a:prstGeom>
        </p:spPr>
      </p:pic>
      <p:pic>
        <p:nvPicPr>
          <p:cNvPr id="11" name="图片 10" descr="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300000">
            <a:off x="7910195" y="2781935"/>
            <a:ext cx="1347470" cy="104711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792220" y="3973195"/>
            <a:ext cx="27184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2+8=</a:t>
            </a:r>
            <a:r>
              <a:rPr lang="en-US" altLang="zh-CN" sz="3600">
                <a:solidFill>
                  <a:srgbClr val="FF0000"/>
                </a:solidFill>
              </a:rPr>
              <a:t>10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068195" y="4021455"/>
            <a:ext cx="10953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10</a:t>
            </a:r>
            <a:endParaRPr lang="en-US" altLang="zh-CN" sz="3600"/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1773555" y="4528820"/>
            <a:ext cx="487045" cy="6794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635885" y="4538980"/>
            <a:ext cx="344805" cy="6388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641475" y="5208270"/>
            <a:ext cx="7505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2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676525" y="5259070"/>
            <a:ext cx="9632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8</a:t>
            </a:r>
            <a:endParaRPr lang="en-US" altLang="zh-CN" sz="3600"/>
          </a:p>
        </p:txBody>
      </p:sp>
      <p:sp>
        <p:nvSpPr>
          <p:cNvPr id="20" name="文本框 19"/>
          <p:cNvSpPr txBox="1"/>
          <p:nvPr/>
        </p:nvSpPr>
        <p:spPr>
          <a:xfrm>
            <a:off x="5973445" y="4112895"/>
            <a:ext cx="37420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10-2=</a:t>
            </a:r>
            <a:r>
              <a:rPr lang="en-US" altLang="zh-CN" sz="3600">
                <a:solidFill>
                  <a:srgbClr val="FF0000"/>
                </a:solidFill>
              </a:rPr>
              <a:t>8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144895" y="4758690"/>
            <a:ext cx="48996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10-8=</a:t>
            </a:r>
            <a:r>
              <a:rPr lang="en-US" altLang="zh-CN" sz="3600">
                <a:solidFill>
                  <a:srgbClr val="FF0000"/>
                </a:solidFill>
              </a:rPr>
              <a:t>2</a:t>
            </a:r>
            <a:endParaRPr lang="en-US" altLang="zh-CN" sz="3600">
              <a:solidFill>
                <a:srgbClr val="FF0000"/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幻灯片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-3175"/>
            <a:ext cx="12198350" cy="68611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520825" y="982345"/>
            <a:ext cx="1562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67460" y="814070"/>
            <a:ext cx="27793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解决问题</a:t>
            </a:r>
            <a:endParaRPr lang="zh-CN" altLang="en-US" sz="3600"/>
          </a:p>
        </p:txBody>
      </p:sp>
      <p:sp>
        <p:nvSpPr>
          <p:cNvPr id="5" name="文本框 4"/>
          <p:cNvSpPr txBox="1"/>
          <p:nvPr/>
        </p:nvSpPr>
        <p:spPr>
          <a:xfrm>
            <a:off x="1520825" y="1539875"/>
            <a:ext cx="950023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1.</a:t>
            </a:r>
            <a:r>
              <a:rPr lang="zh-CN" altLang="en-US" sz="3600"/>
              <a:t>小薛同学有</a:t>
            </a:r>
            <a:r>
              <a:rPr lang="en-US" altLang="zh-CN" sz="3600"/>
              <a:t>10</a:t>
            </a:r>
            <a:r>
              <a:rPr lang="zh-CN" altLang="en-US" sz="3600"/>
              <a:t>块饼干，分给了</a:t>
            </a:r>
            <a:r>
              <a:rPr lang="en-US" altLang="zh-CN" sz="3600"/>
              <a:t>3</a:t>
            </a:r>
            <a:r>
              <a:rPr lang="zh-CN" altLang="en-US" sz="3600"/>
              <a:t>个小伙伴，小伙伴们每人</a:t>
            </a:r>
            <a:r>
              <a:rPr lang="en-US" altLang="zh-CN" sz="3600"/>
              <a:t>1</a:t>
            </a:r>
            <a:r>
              <a:rPr lang="zh-CN" altLang="en-US" sz="3600"/>
              <a:t>块。那么小薛同学还剩多少多少块饼干？</a:t>
            </a:r>
            <a:endParaRPr lang="zh-CN" altLang="en-US" sz="3600"/>
          </a:p>
        </p:txBody>
      </p:sp>
      <p:sp>
        <p:nvSpPr>
          <p:cNvPr id="8" name="文本框 7"/>
          <p:cNvSpPr txBox="1"/>
          <p:nvPr/>
        </p:nvSpPr>
        <p:spPr>
          <a:xfrm>
            <a:off x="1760220" y="3456940"/>
            <a:ext cx="21710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解答：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63190" y="4126230"/>
            <a:ext cx="34588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10-3=</a:t>
            </a:r>
            <a:r>
              <a:rPr lang="en-US" altLang="zh-CN" sz="3600">
                <a:solidFill>
                  <a:srgbClr val="FF0000"/>
                </a:solidFill>
              </a:rPr>
              <a:t>7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71980" y="5008880"/>
            <a:ext cx="65024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答：小薛同学还剩</a:t>
            </a:r>
            <a:r>
              <a:rPr lang="en-US" altLang="zh-CN" sz="3600"/>
              <a:t>7</a:t>
            </a:r>
            <a:r>
              <a:rPr lang="zh-CN" altLang="en-US" sz="3600"/>
              <a:t>块饼干。</a:t>
            </a:r>
            <a:endParaRPr lang="zh-CN" altLang="en-US" sz="3600"/>
          </a:p>
        </p:txBody>
      </p:sp>
    </p:spTree>
    <p:custDataLst>
      <p:tags r:id="rId2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幻灯片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6350" y="15557"/>
            <a:ext cx="12198350" cy="6861175"/>
          </a:xfrm>
          <a:prstGeom prst="rect">
            <a:avLst/>
          </a:prstGeom>
        </p:spPr>
      </p:pic>
      <p:pic>
        <p:nvPicPr>
          <p:cNvPr id="5" name="图片 4" descr="d35e70c5278f395af9409d6fd0fc50f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85495" y="916305"/>
            <a:ext cx="1772285" cy="163258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5557520" y="1939290"/>
            <a:ext cx="17506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0450" y="1913255"/>
            <a:ext cx="15722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算一算</a:t>
            </a:r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3302000" y="1800860"/>
            <a:ext cx="24345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10-4=</a:t>
            </a:r>
            <a:r>
              <a:rPr lang="en-US" altLang="zh-CN" sz="3600">
                <a:solidFill>
                  <a:srgbClr val="FF0000"/>
                </a:solidFill>
              </a:rPr>
              <a:t>6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08345" y="1801495"/>
            <a:ext cx="17551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10-8=</a:t>
            </a:r>
            <a:r>
              <a:rPr lang="en-US" altLang="zh-CN" sz="3600">
                <a:solidFill>
                  <a:srgbClr val="FF0000"/>
                </a:solidFill>
              </a:rPr>
              <a:t>2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74720" y="2800985"/>
            <a:ext cx="17951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4+6=</a:t>
            </a:r>
            <a:r>
              <a:rPr lang="en-US" altLang="zh-CN" sz="3600">
                <a:solidFill>
                  <a:srgbClr val="FF0000"/>
                </a:solidFill>
              </a:rPr>
              <a:t>10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08345" y="2740025"/>
            <a:ext cx="22815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8+2=</a:t>
            </a:r>
            <a:r>
              <a:rPr lang="en-US" altLang="zh-CN" sz="3600">
                <a:solidFill>
                  <a:srgbClr val="FF0000"/>
                </a:solidFill>
              </a:rPr>
              <a:t>10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484880" y="3835400"/>
            <a:ext cx="22415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10-5=</a:t>
            </a:r>
            <a:r>
              <a:rPr lang="en-US" altLang="zh-CN" sz="3600">
                <a:solidFill>
                  <a:srgbClr val="FF0000"/>
                </a:solidFill>
              </a:rPr>
              <a:t>5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24830" y="3817620"/>
            <a:ext cx="22212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10-3=</a:t>
            </a:r>
            <a:r>
              <a:rPr lang="en-US" altLang="zh-CN" sz="3600">
                <a:solidFill>
                  <a:srgbClr val="FF0000"/>
                </a:solidFill>
              </a:rPr>
              <a:t>7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76320" y="4931410"/>
            <a:ext cx="21094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5+5=</a:t>
            </a:r>
            <a:r>
              <a:rPr lang="en-US" altLang="zh-CN" sz="3600">
                <a:solidFill>
                  <a:srgbClr val="FF0000"/>
                </a:solidFill>
              </a:rPr>
              <a:t>10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193790" y="4895850"/>
            <a:ext cx="23317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7+3=</a:t>
            </a:r>
            <a:r>
              <a:rPr lang="en-US" altLang="zh-CN" sz="3600">
                <a:solidFill>
                  <a:srgbClr val="FF0000"/>
                </a:solidFill>
              </a:rPr>
              <a:t>10</a:t>
            </a:r>
            <a:endParaRPr lang="en-US" altLang="zh-CN" sz="3600">
              <a:solidFill>
                <a:srgbClr val="FF0000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幻灯片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5715" y="0"/>
            <a:ext cx="12198350" cy="6861175"/>
          </a:xfrm>
          <a:prstGeom prst="rect">
            <a:avLst/>
          </a:prstGeom>
        </p:spPr>
      </p:pic>
      <p:pic>
        <p:nvPicPr>
          <p:cNvPr id="2" name="图片 1" descr="db10d9118767b784771f3565f44730f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435859" y="832167"/>
            <a:ext cx="7314565" cy="51968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890395" y="1127125"/>
            <a:ext cx="27489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/>
              <a:t>本课小结</a:t>
            </a:r>
            <a:endParaRPr lang="zh-CN" altLang="en-US" sz="3600"/>
          </a:p>
        </p:txBody>
      </p:sp>
      <p:sp>
        <p:nvSpPr>
          <p:cNvPr id="9" name="文本框 8"/>
          <p:cNvSpPr txBox="1"/>
          <p:nvPr/>
        </p:nvSpPr>
        <p:spPr>
          <a:xfrm>
            <a:off x="3338830" y="3073400"/>
            <a:ext cx="423862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/>
              <a:t>1.</a:t>
            </a:r>
            <a:r>
              <a:rPr lang="zh-CN" altLang="en-US" sz="3600" dirty="0"/>
              <a:t>完成相关练习</a:t>
            </a:r>
            <a:endParaRPr lang="zh-CN" altLang="en-US" sz="3600" dirty="0"/>
          </a:p>
          <a:p>
            <a:r>
              <a:rPr lang="en-US" altLang="zh-CN" sz="3600" dirty="0"/>
              <a:t>2.</a:t>
            </a:r>
            <a:r>
              <a:rPr lang="zh-CN" altLang="en-US" sz="3600" dirty="0"/>
              <a:t>预习下结课学习的内容</a:t>
            </a:r>
            <a:endParaRPr lang="zh-CN" altLang="en-US" sz="3600" dirty="0"/>
          </a:p>
        </p:txBody>
      </p:sp>
    </p:spTree>
    <p:custDataLst>
      <p:tags r:id="rId3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6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hiODBlOGJhZTI4YTczMTA1Njg1MTAzNWI2YThkYTEifQ=="/>
  <p:tag name="KSO_WM_DOC_GUID" val="{de19b831-9d59-4d1c-8c60-46291833c2ea}"/>
  <p:tag name="commondata" val="eyJoZGlkIjoiN2YzNjBkOTgyNWQ1YTMxYzM3MzMwNWFiODNmOWIzYWMifQ==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1198</Words>
  <Application>WPS 演示</Application>
  <PresentationFormat>自定义</PresentationFormat>
  <Paragraphs>112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方正少儿简体</vt:lpstr>
      <vt:lpstr>Calibri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2022-08-02T16:34:00Z</cp:lastPrinted>
  <dcterms:created xsi:type="dcterms:W3CDTF">2022-08-02T16:34:00Z</dcterms:created>
  <dcterms:modified xsi:type="dcterms:W3CDTF">2023-10-26T07:35:44Z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C102A3E4168E494A85C1F81712907167_12</vt:lpwstr>
  </property>
  <property fmtid="{D5CDD505-2E9C-101B-9397-08002B2CF9AE}" pid="3" name="KSOProductBuildVer">
    <vt:lpwstr>2052-12.1.0.15712</vt:lpwstr>
  </property>
</Properties>
</file>