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22" r:id="rId3"/>
    <p:sldId id="300" r:id="rId4"/>
    <p:sldId id="301" r:id="rId5"/>
    <p:sldId id="307" r:id="rId6"/>
    <p:sldId id="309" r:id="rId7"/>
    <p:sldId id="313" r:id="rId8"/>
    <p:sldId id="294" r:id="rId9"/>
    <p:sldId id="315" r:id="rId10"/>
    <p:sldId id="317" r:id="rId11"/>
    <p:sldId id="320" r:id="rId12"/>
    <p:sldId id="321" r:id="rId13"/>
    <p:sldId id="316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9" userDrawn="1">
          <p15:clr>
            <a:srgbClr val="A4A3A4"/>
          </p15:clr>
        </p15:guide>
        <p15:guide id="2" pos="39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678" y="-90"/>
      </p:cViewPr>
      <p:guideLst>
        <p:guide orient="horz" pos="2269"/>
        <p:guide pos="39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7118"/>
            <a:chOff x="2422" y="193"/>
            <a:chExt cx="3940" cy="799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0" cy="728"/>
              <a:chOff x="1372504" y="175048"/>
              <a:chExt cx="2501808" cy="462233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环节四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728"/>
                <a:ext cx="1404620" cy="460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全课总结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2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32538" y="4247308"/>
            <a:ext cx="6466114" cy="166257"/>
            <a:chOff x="2233239" y="4536372"/>
            <a:chExt cx="6466114" cy="1929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1"/>
          <p:cNvSpPr txBox="1"/>
          <p:nvPr/>
        </p:nvSpPr>
        <p:spPr>
          <a:xfrm>
            <a:off x="3727256" y="2792549"/>
            <a:ext cx="66214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5400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11～20各数的写法</a:t>
            </a:r>
            <a:r>
              <a:rPr lang="zh-CN" altLang="en-US" sz="54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zh-CN" altLang="en-US" sz="5400" b="1" dirty="0">
              <a:solidFill>
                <a:srgbClr val="3563A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2232025" y="1958340"/>
            <a:ext cx="6529705" cy="3317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1651635" y="1436370"/>
            <a:ext cx="76904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.在计数器上画2个算珠，可以组成哪些数？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98930" y="1488440"/>
            <a:ext cx="899414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    金金说：“我的年龄是由两个数字构成的，个位上是最小的数字，十位上是比个位上大1的数字。”金金今年几岁了？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30475" y="2127885"/>
            <a:ext cx="7363460" cy="22453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今天我们学了什么？</a:t>
            </a:r>
            <a:endParaRPr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endParaRPr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r>
              <a:rPr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你觉得自己这节课的学习哪些地方做得好？</a:t>
            </a:r>
            <a:endParaRPr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endParaRPr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r>
              <a:rPr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哪些方面还需要改进呢？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76000" y="118491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框 50"/>
          <p:cNvSpPr txBox="1"/>
          <p:nvPr/>
        </p:nvSpPr>
        <p:spPr>
          <a:xfrm>
            <a:off x="1513840" y="2622550"/>
            <a:ext cx="3395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b="1">
                <a:solidFill>
                  <a:schemeClr val="bg1"/>
                </a:solidFill>
              </a:rPr>
              <a:t>新授主题图位置</a:t>
            </a:r>
            <a:endParaRPr lang="zh-CN" sz="3200" b="1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8490" y="3429635"/>
            <a:ext cx="9004935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None/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有什么办法能让大家一眼就看出是13根小棒呢？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endParaRPr lang="zh-CN" altLang="en-US" b="1"/>
          </a:p>
        </p:txBody>
      </p:sp>
      <p:sp>
        <p:nvSpPr>
          <p:cNvPr id="6" name="文本框 5"/>
          <p:cNvSpPr txBox="1"/>
          <p:nvPr/>
        </p:nvSpPr>
        <p:spPr>
          <a:xfrm>
            <a:off x="977900" y="832485"/>
            <a:ext cx="585343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数一数一共有多少根？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/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194" name="AutoShape 4"/>
          <p:cNvSpPr/>
          <p:nvPr/>
        </p:nvSpPr>
        <p:spPr>
          <a:xfrm rot="-21240000" flipH="1">
            <a:off x="2570480" y="175736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95" name="AutoShape 5"/>
          <p:cNvSpPr/>
          <p:nvPr/>
        </p:nvSpPr>
        <p:spPr>
          <a:xfrm rot="354693">
            <a:off x="1997393" y="1733550"/>
            <a:ext cx="204787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96" name="AutoShape 6"/>
          <p:cNvSpPr/>
          <p:nvPr/>
        </p:nvSpPr>
        <p:spPr>
          <a:xfrm rot="-21240000" flipH="1">
            <a:off x="3546793" y="1765300"/>
            <a:ext cx="204787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97" name="AutoShape 7"/>
          <p:cNvSpPr/>
          <p:nvPr/>
        </p:nvSpPr>
        <p:spPr>
          <a:xfrm rot="-21240000" flipH="1">
            <a:off x="3043555" y="178276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98" name="AutoShape 8"/>
          <p:cNvSpPr/>
          <p:nvPr/>
        </p:nvSpPr>
        <p:spPr>
          <a:xfrm rot="354693">
            <a:off x="1494155" y="1735138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99" name="AutoShape 9"/>
          <p:cNvSpPr/>
          <p:nvPr/>
        </p:nvSpPr>
        <p:spPr>
          <a:xfrm rot="354693">
            <a:off x="990918" y="1735138"/>
            <a:ext cx="204787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0" name="AutoShape 10"/>
          <p:cNvSpPr/>
          <p:nvPr/>
        </p:nvSpPr>
        <p:spPr>
          <a:xfrm rot="-21245306" flipH="1">
            <a:off x="4659630" y="1762125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1" name="AutoShape 11"/>
          <p:cNvSpPr/>
          <p:nvPr/>
        </p:nvSpPr>
        <p:spPr>
          <a:xfrm rot="-21245306" flipH="1">
            <a:off x="4083368" y="1779588"/>
            <a:ext cx="204787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2" name="AutoShape 12"/>
          <p:cNvSpPr/>
          <p:nvPr/>
        </p:nvSpPr>
        <p:spPr>
          <a:xfrm rot="-21245306" flipH="1">
            <a:off x="5778818" y="1792288"/>
            <a:ext cx="204787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03" name="AutoShape 13"/>
          <p:cNvSpPr/>
          <p:nvPr/>
        </p:nvSpPr>
        <p:spPr>
          <a:xfrm rot="-21245306" flipH="1">
            <a:off x="5235893" y="1782763"/>
            <a:ext cx="204787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16" name="AutoShape 27"/>
          <p:cNvSpPr/>
          <p:nvPr/>
        </p:nvSpPr>
        <p:spPr>
          <a:xfrm rot="-21245306" flipH="1">
            <a:off x="6410960" y="1792288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3" name="AutoShape 27"/>
          <p:cNvSpPr/>
          <p:nvPr/>
        </p:nvSpPr>
        <p:spPr>
          <a:xfrm rot="-21245306" flipH="1">
            <a:off x="7002780" y="185388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4" name="AutoShape 27"/>
          <p:cNvSpPr/>
          <p:nvPr/>
        </p:nvSpPr>
        <p:spPr>
          <a:xfrm rot="-21245306" flipH="1">
            <a:off x="7578725" y="185515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 rot="360000">
            <a:off x="2262188" y="4300538"/>
            <a:ext cx="647700" cy="1655762"/>
            <a:chOff x="0" y="0"/>
            <a:chExt cx="2996" cy="6567"/>
          </a:xfrm>
        </p:grpSpPr>
        <p:sp>
          <p:nvSpPr>
            <p:cNvPr id="69" name="AutoShape 15"/>
            <p:cNvSpPr/>
            <p:nvPr/>
          </p:nvSpPr>
          <p:spPr>
            <a:xfrm rot="354693">
              <a:off x="402" y="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0" name="AutoShape 16"/>
            <p:cNvSpPr/>
            <p:nvPr/>
          </p:nvSpPr>
          <p:spPr>
            <a:xfrm rot="354693">
              <a:off x="1143" y="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1" name="AutoShape 17"/>
            <p:cNvSpPr/>
            <p:nvPr/>
          </p:nvSpPr>
          <p:spPr>
            <a:xfrm rot="354693">
              <a:off x="1884" y="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2" name="AutoShape 18"/>
            <p:cNvSpPr/>
            <p:nvPr/>
          </p:nvSpPr>
          <p:spPr>
            <a:xfrm rot="354693">
              <a:off x="1" y="215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3" name="AutoShape 19"/>
            <p:cNvSpPr/>
            <p:nvPr/>
          </p:nvSpPr>
          <p:spPr>
            <a:xfrm rot="354693">
              <a:off x="742" y="215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4" name="AutoShape 20"/>
            <p:cNvSpPr/>
            <p:nvPr/>
          </p:nvSpPr>
          <p:spPr>
            <a:xfrm rot="354693">
              <a:off x="1483" y="265"/>
              <a:ext cx="741" cy="6018"/>
            </a:xfrm>
            <a:prstGeom prst="can">
              <a:avLst>
                <a:gd name="adj" fmla="val 41282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5" name="AutoShape 21"/>
            <p:cNvSpPr/>
            <p:nvPr/>
          </p:nvSpPr>
          <p:spPr>
            <a:xfrm rot="354693">
              <a:off x="2255" y="306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6" name="AutoShape 22"/>
            <p:cNvSpPr/>
            <p:nvPr/>
          </p:nvSpPr>
          <p:spPr>
            <a:xfrm rot="354693">
              <a:off x="341" y="43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7" name="AutoShape 23"/>
            <p:cNvSpPr/>
            <p:nvPr/>
          </p:nvSpPr>
          <p:spPr>
            <a:xfrm rot="354693">
              <a:off x="1082" y="492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8" name="AutoShape 24"/>
            <p:cNvSpPr/>
            <p:nvPr/>
          </p:nvSpPr>
          <p:spPr>
            <a:xfrm rot="354693">
              <a:off x="1809" y="548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9" name="Freeform 25"/>
            <p:cNvSpPr/>
            <p:nvPr/>
          </p:nvSpPr>
          <p:spPr>
            <a:xfrm rot="394916">
              <a:off x="0" y="3217"/>
              <a:ext cx="2964" cy="215"/>
            </a:xfrm>
            <a:custGeom>
              <a:avLst/>
              <a:gdLst>
                <a:gd name="txL" fmla="*/ 0 w 1440"/>
                <a:gd name="txT" fmla="*/ 0 h 156"/>
                <a:gd name="txR" fmla="*/ 1440 w 1440"/>
                <a:gd name="txB" fmla="*/ 156 h 156"/>
              </a:gdLst>
              <a:ahLst/>
              <a:cxnLst>
                <a:cxn ang="0">
                  <a:pos x="0" y="0"/>
                </a:cxn>
                <a:cxn ang="0">
                  <a:pos x="2147483647" y="180947"/>
                </a:cxn>
                <a:cxn ang="0">
                  <a:pos x="2147483647" y="0"/>
                </a:cxn>
              </a:cxnLst>
              <a:rect l="txL" t="txT" r="txR" b="txB"/>
              <a:pathLst>
                <a:path w="1440" h="156">
                  <a:moveTo>
                    <a:pt x="0" y="0"/>
                  </a:moveTo>
                  <a:cubicBezTo>
                    <a:pt x="240" y="78"/>
                    <a:pt x="480" y="156"/>
                    <a:pt x="720" y="156"/>
                  </a:cubicBezTo>
                  <a:cubicBezTo>
                    <a:pt x="960" y="156"/>
                    <a:pt x="1320" y="26"/>
                    <a:pt x="1440" y="0"/>
                  </a:cubicBezTo>
                </a:path>
              </a:pathLst>
            </a:custGeom>
            <a:solidFill>
              <a:srgbClr val="99CC00">
                <a:alpha val="100000"/>
              </a:srgbClr>
            </a:solidFill>
            <a:ln w="1016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0" name="AutoShape 27"/>
          <p:cNvSpPr/>
          <p:nvPr/>
        </p:nvSpPr>
        <p:spPr>
          <a:xfrm rot="-21245306" flipH="1">
            <a:off x="3991610" y="445992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1" name="AutoShape 27"/>
          <p:cNvSpPr/>
          <p:nvPr/>
        </p:nvSpPr>
        <p:spPr>
          <a:xfrm rot="-21245306" flipH="1">
            <a:off x="4698365" y="442944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" name="AutoShape 27"/>
          <p:cNvSpPr/>
          <p:nvPr/>
        </p:nvSpPr>
        <p:spPr>
          <a:xfrm rot="-21245306" flipH="1">
            <a:off x="5405755" y="4459923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0" grpId="0" animBg="1"/>
      <p:bldP spid="81" grpId="0" animBg="1"/>
      <p:bldP spid="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27855" y="834390"/>
            <a:ext cx="36779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（一）教学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的写法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01445" y="1857375"/>
            <a:ext cx="46101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(1)摆数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</a:t>
            </a:r>
            <a:endParaRPr lang="en-US" altLang="zh-CN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 rot="360000">
            <a:off x="4426903" y="2724468"/>
            <a:ext cx="647700" cy="1655762"/>
            <a:chOff x="0" y="0"/>
            <a:chExt cx="2996" cy="6567"/>
          </a:xfrm>
        </p:grpSpPr>
        <p:sp>
          <p:nvSpPr>
            <p:cNvPr id="69" name="AutoShape 15"/>
            <p:cNvSpPr/>
            <p:nvPr/>
          </p:nvSpPr>
          <p:spPr>
            <a:xfrm rot="354693">
              <a:off x="402" y="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0" name="AutoShape 16"/>
            <p:cNvSpPr/>
            <p:nvPr/>
          </p:nvSpPr>
          <p:spPr>
            <a:xfrm rot="354693">
              <a:off x="1143" y="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1" name="AutoShape 17"/>
            <p:cNvSpPr/>
            <p:nvPr/>
          </p:nvSpPr>
          <p:spPr>
            <a:xfrm rot="354693">
              <a:off x="1884" y="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2" name="AutoShape 18"/>
            <p:cNvSpPr/>
            <p:nvPr/>
          </p:nvSpPr>
          <p:spPr>
            <a:xfrm rot="354693">
              <a:off x="1" y="215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3" name="AutoShape 19"/>
            <p:cNvSpPr/>
            <p:nvPr/>
          </p:nvSpPr>
          <p:spPr>
            <a:xfrm rot="354693">
              <a:off x="742" y="215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4" name="AutoShape 20"/>
            <p:cNvSpPr/>
            <p:nvPr/>
          </p:nvSpPr>
          <p:spPr>
            <a:xfrm rot="354693">
              <a:off x="1483" y="265"/>
              <a:ext cx="741" cy="6018"/>
            </a:xfrm>
            <a:prstGeom prst="can">
              <a:avLst>
                <a:gd name="adj" fmla="val 41282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5" name="AutoShape 21"/>
            <p:cNvSpPr/>
            <p:nvPr/>
          </p:nvSpPr>
          <p:spPr>
            <a:xfrm rot="354693">
              <a:off x="2255" y="306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6" name="AutoShape 22"/>
            <p:cNvSpPr/>
            <p:nvPr/>
          </p:nvSpPr>
          <p:spPr>
            <a:xfrm rot="354693">
              <a:off x="341" y="430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7" name="AutoShape 23"/>
            <p:cNvSpPr/>
            <p:nvPr/>
          </p:nvSpPr>
          <p:spPr>
            <a:xfrm rot="354693">
              <a:off x="1082" y="492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8" name="AutoShape 24"/>
            <p:cNvSpPr/>
            <p:nvPr/>
          </p:nvSpPr>
          <p:spPr>
            <a:xfrm rot="354693">
              <a:off x="1809" y="548"/>
              <a:ext cx="741" cy="6019"/>
            </a:xfrm>
            <a:prstGeom prst="can">
              <a:avLst>
                <a:gd name="adj" fmla="val 41287"/>
              </a:avLst>
            </a:prstGeom>
            <a:solidFill>
              <a:srgbClr val="99CC00"/>
            </a:solidFill>
            <a:ln w="254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9" name="Freeform 25"/>
            <p:cNvSpPr/>
            <p:nvPr/>
          </p:nvSpPr>
          <p:spPr>
            <a:xfrm rot="394916">
              <a:off x="0" y="3217"/>
              <a:ext cx="2964" cy="215"/>
            </a:xfrm>
            <a:custGeom>
              <a:avLst/>
              <a:gdLst>
                <a:gd name="txL" fmla="*/ 0 w 1440"/>
                <a:gd name="txT" fmla="*/ 0 h 156"/>
                <a:gd name="txR" fmla="*/ 1440 w 1440"/>
                <a:gd name="txB" fmla="*/ 156 h 156"/>
              </a:gdLst>
              <a:ahLst/>
              <a:cxnLst>
                <a:cxn ang="0">
                  <a:pos x="0" y="0"/>
                </a:cxn>
                <a:cxn ang="0">
                  <a:pos x="2147483647" y="180947"/>
                </a:cxn>
                <a:cxn ang="0">
                  <a:pos x="2147483647" y="0"/>
                </a:cxn>
              </a:cxnLst>
              <a:rect l="txL" t="txT" r="txR" b="txB"/>
              <a:pathLst>
                <a:path w="1440" h="156">
                  <a:moveTo>
                    <a:pt x="0" y="0"/>
                  </a:moveTo>
                  <a:cubicBezTo>
                    <a:pt x="240" y="78"/>
                    <a:pt x="480" y="156"/>
                    <a:pt x="720" y="156"/>
                  </a:cubicBezTo>
                  <a:cubicBezTo>
                    <a:pt x="960" y="156"/>
                    <a:pt x="1320" y="26"/>
                    <a:pt x="1440" y="0"/>
                  </a:cubicBezTo>
                </a:path>
              </a:pathLst>
            </a:custGeom>
            <a:solidFill>
              <a:srgbClr val="99CC00">
                <a:alpha val="100000"/>
              </a:srgbClr>
            </a:solidFill>
            <a:ln w="1016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0" name="AutoShape 27"/>
          <p:cNvSpPr/>
          <p:nvPr/>
        </p:nvSpPr>
        <p:spPr>
          <a:xfrm rot="-21245306" flipH="1">
            <a:off x="6355715" y="2777808"/>
            <a:ext cx="204788" cy="1568450"/>
          </a:xfrm>
          <a:prstGeom prst="can">
            <a:avLst>
              <a:gd name="adj" fmla="val 38931"/>
            </a:avLst>
          </a:prstGeom>
          <a:solidFill>
            <a:srgbClr val="99CC00"/>
          </a:solidFill>
          <a:ln w="254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55900" y="4893310"/>
            <a:ext cx="68478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是由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个十和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个一组成的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10640" y="1279525"/>
            <a:ext cx="46101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）认识计数器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164" name="图片 5163" descr="4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2044065" y="2372360"/>
            <a:ext cx="2076450" cy="2601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300" name="Text Box 148"/>
          <p:cNvSpPr txBox="1"/>
          <p:nvPr/>
        </p:nvSpPr>
        <p:spPr>
          <a:xfrm>
            <a:off x="2043748" y="3928428"/>
            <a:ext cx="100806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十位</a:t>
            </a:r>
            <a:endParaRPr lang="zh-CN" altLang="en-US" sz="2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301" name="Text Box 149"/>
          <p:cNvSpPr txBox="1"/>
          <p:nvPr/>
        </p:nvSpPr>
        <p:spPr>
          <a:xfrm>
            <a:off x="3148330" y="3928745"/>
            <a:ext cx="9350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个位</a:t>
            </a:r>
            <a:endParaRPr lang="zh-CN" altLang="en-US" sz="2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92700" y="2611120"/>
            <a:ext cx="54305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从右边起第一档是个位，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第二档是十位。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4" name="图片 5163" descr="4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70150" y="2778125"/>
            <a:ext cx="2076450" cy="26019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68" name="组合 5167"/>
          <p:cNvGrpSpPr/>
          <p:nvPr/>
        </p:nvGrpSpPr>
        <p:grpSpPr>
          <a:xfrm>
            <a:off x="5534978" y="2915285"/>
            <a:ext cx="2076450" cy="2601913"/>
            <a:chOff x="2523" y="1750"/>
            <a:chExt cx="1308" cy="1639"/>
          </a:xfrm>
        </p:grpSpPr>
        <p:pic>
          <p:nvPicPr>
            <p:cNvPr id="5123" name="图片 5166" descr="42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523" y="1750"/>
              <a:ext cx="1308" cy="163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" name="Text Box 148"/>
            <p:cNvSpPr txBox="1"/>
            <p:nvPr/>
          </p:nvSpPr>
          <p:spPr>
            <a:xfrm>
              <a:off x="2543" y="2672"/>
              <a:ext cx="63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800" b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十位</a:t>
              </a:r>
              <a:endPara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5125" name="Text Box 149"/>
            <p:cNvSpPr txBox="1"/>
            <p:nvPr/>
          </p:nvSpPr>
          <p:spPr>
            <a:xfrm>
              <a:off x="3195" y="2677"/>
              <a:ext cx="58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800" b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个位</a:t>
              </a:r>
              <a:endPara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49258" name="Text Box 106"/>
          <p:cNvSpPr txBox="1"/>
          <p:nvPr/>
        </p:nvSpPr>
        <p:spPr>
          <a:xfrm>
            <a:off x="2684463" y="4795838"/>
            <a:ext cx="6477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endParaRPr lang="en-US" altLang="zh-CN" sz="28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9259" name="Text Box 107"/>
          <p:cNvSpPr txBox="1"/>
          <p:nvPr/>
        </p:nvSpPr>
        <p:spPr>
          <a:xfrm>
            <a:off x="3676650" y="4799013"/>
            <a:ext cx="6477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endParaRPr lang="en-US" altLang="zh-CN" sz="28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9290" name="Text Box 138"/>
          <p:cNvSpPr txBox="1"/>
          <p:nvPr/>
        </p:nvSpPr>
        <p:spPr>
          <a:xfrm>
            <a:off x="5748338" y="4797425"/>
            <a:ext cx="6477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endParaRPr lang="en-US" altLang="zh-CN" sz="28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9291" name="Text Box 139"/>
          <p:cNvSpPr txBox="1"/>
          <p:nvPr/>
        </p:nvSpPr>
        <p:spPr>
          <a:xfrm>
            <a:off x="6743700" y="4802188"/>
            <a:ext cx="6477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7</a:t>
            </a:r>
            <a:endParaRPr lang="en-US" altLang="zh-CN" sz="28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9300" name="Text Box 148"/>
          <p:cNvSpPr txBox="1"/>
          <p:nvPr/>
        </p:nvSpPr>
        <p:spPr>
          <a:xfrm>
            <a:off x="2503488" y="4252913"/>
            <a:ext cx="100806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十位</a:t>
            </a:r>
            <a:endParaRPr lang="zh-CN" altLang="en-US" sz="2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301" name="Text Box 149"/>
          <p:cNvSpPr txBox="1"/>
          <p:nvPr/>
        </p:nvSpPr>
        <p:spPr>
          <a:xfrm>
            <a:off x="3540125" y="4254500"/>
            <a:ext cx="9350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个位</a:t>
            </a:r>
            <a:endParaRPr lang="zh-CN" altLang="en-US" sz="2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5166" name="组合 5165"/>
          <p:cNvGrpSpPr/>
          <p:nvPr/>
        </p:nvGrpSpPr>
        <p:grpSpPr>
          <a:xfrm>
            <a:off x="2044700" y="5416550"/>
            <a:ext cx="4025900" cy="1296988"/>
            <a:chOff x="328" y="3430"/>
            <a:chExt cx="2536" cy="817"/>
          </a:xfrm>
        </p:grpSpPr>
        <p:pic>
          <p:nvPicPr>
            <p:cNvPr id="5134" name="Picture 150" descr="p-12-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290" y="3430"/>
              <a:ext cx="574" cy="74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135" name="组合 5164"/>
            <p:cNvGrpSpPr/>
            <p:nvPr/>
          </p:nvGrpSpPr>
          <p:grpSpPr>
            <a:xfrm>
              <a:off x="328" y="3475"/>
              <a:ext cx="1917" cy="772"/>
              <a:chOff x="249" y="3548"/>
              <a:chExt cx="1917" cy="772"/>
            </a:xfrm>
          </p:grpSpPr>
          <p:pic>
            <p:nvPicPr>
              <p:cNvPr id="5136" name="Picture 152" descr="023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249" y="3548"/>
                <a:ext cx="1905" cy="7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137" name="Rectangle 154"/>
              <p:cNvSpPr/>
              <p:nvPr/>
            </p:nvSpPr>
            <p:spPr>
              <a:xfrm>
                <a:off x="407" y="3663"/>
                <a:ext cx="1759" cy="523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个位和十位的“</a:t>
                </a:r>
                <a:r>
                  <a:rPr lang="en-US" alt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1”</a:t>
                </a:r>
                <a:endParaRPr lang="en-US" altLang="zh-CN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意思一样吗？</a:t>
                </a:r>
                <a:endParaRPr lang="zh-CN" altLang="en-US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</p:grpSp>
      </p:grpSp>
      <p:pic>
        <p:nvPicPr>
          <p:cNvPr id="49310" name="Picture 158" descr="p-12-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153525" y="2406650"/>
            <a:ext cx="906463" cy="12731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Group 82"/>
          <p:cNvGrpSpPr/>
          <p:nvPr/>
        </p:nvGrpSpPr>
        <p:grpSpPr>
          <a:xfrm>
            <a:off x="8040688" y="1052513"/>
            <a:ext cx="2124075" cy="1381125"/>
            <a:chOff x="4286" y="1298"/>
            <a:chExt cx="1338" cy="870"/>
          </a:xfrm>
        </p:grpSpPr>
        <p:pic>
          <p:nvPicPr>
            <p:cNvPr id="5140" name="Picture 160" descr="024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286" y="1298"/>
              <a:ext cx="1338" cy="8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41" name="Rectangle 162"/>
            <p:cNvSpPr/>
            <p:nvPr/>
          </p:nvSpPr>
          <p:spPr>
            <a:xfrm>
              <a:off x="4549" y="1377"/>
              <a:ext cx="1043" cy="523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先拨一拨，</a:t>
              </a:r>
              <a:endPara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再写一写。</a:t>
              </a:r>
              <a:endPara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203" name="Picture 83" descr="11小棒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52725" y="1901825"/>
            <a:ext cx="1543050" cy="879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05" name="Picture 85" descr="17小棒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664200" y="188913"/>
            <a:ext cx="1792288" cy="2592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13" name="Picture 93" descr="珠子1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820988" y="2867025"/>
            <a:ext cx="360362" cy="182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14" name="Picture 94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3832225" y="2870200"/>
            <a:ext cx="341313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0" name="Picture 100" descr="珠子1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891213" y="2854325"/>
            <a:ext cx="360362" cy="182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1" name="Picture 101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71788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" name="Picture 102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71788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3" name="Picture 103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71788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4" name="Picture 104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68613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5" name="Picture 105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68613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6" name="Picture 106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68613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7" name="Picture 107" descr="珠子2"/>
          <p:cNvPicPr preferRelativeResize="0"/>
          <p:nvPr/>
        </p:nvPicPr>
        <p:blipFill>
          <a:blip r:embed="rId9" cstate="email"/>
          <a:stretch>
            <a:fillRect/>
          </a:stretch>
        </p:blipFill>
        <p:spPr>
          <a:xfrm>
            <a:off x="6897688" y="2868613"/>
            <a:ext cx="341312" cy="184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63" name="组合 5162"/>
          <p:cNvGrpSpPr/>
          <p:nvPr/>
        </p:nvGrpSpPr>
        <p:grpSpPr>
          <a:xfrm>
            <a:off x="7680325" y="3860800"/>
            <a:ext cx="2844800" cy="2808288"/>
            <a:chOff x="3878" y="2432"/>
            <a:chExt cx="1792" cy="1769"/>
          </a:xfrm>
        </p:grpSpPr>
        <p:grpSp>
          <p:nvGrpSpPr>
            <p:cNvPr id="5155" name="组合 5161"/>
            <p:cNvGrpSpPr/>
            <p:nvPr/>
          </p:nvGrpSpPr>
          <p:grpSpPr>
            <a:xfrm>
              <a:off x="3878" y="2432"/>
              <a:ext cx="1792" cy="1178"/>
              <a:chOff x="3878" y="2432"/>
              <a:chExt cx="1792" cy="1178"/>
            </a:xfrm>
          </p:grpSpPr>
          <p:pic>
            <p:nvPicPr>
              <p:cNvPr id="5156" name="Picture 166" descr="024"/>
              <p:cNvPicPr>
                <a:picLocks noChangeAspect="1"/>
              </p:cNvPicPr>
              <p:nvPr/>
            </p:nvPicPr>
            <p:blipFill>
              <a:blip r:embed="rId10" cstate="email"/>
              <a:stretch>
                <a:fillRect/>
              </a:stretch>
            </p:blipFill>
            <p:spPr>
              <a:xfrm>
                <a:off x="3878" y="2432"/>
                <a:ext cx="1783" cy="117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157" name="Rectangle 167"/>
              <p:cNvSpPr/>
              <p:nvPr/>
            </p:nvSpPr>
            <p:spPr>
              <a:xfrm>
                <a:off x="4074" y="2545"/>
                <a:ext cx="1596" cy="75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说一说个位和十位</a:t>
                </a:r>
                <a:endParaRPr lang="zh-CN" altLang="en-US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上的数分别表示什</a:t>
                </a:r>
                <a:endParaRPr lang="zh-CN" altLang="en-US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么意思。</a:t>
                </a:r>
                <a:endParaRPr lang="zh-CN" altLang="en-US"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5158" name="Picture 7" descr="P-024-2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>
            <a:xfrm flipH="1">
              <a:off x="4998" y="3466"/>
              <a:ext cx="570" cy="73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Text Box 106"/>
          <p:cNvSpPr txBox="1"/>
          <p:nvPr/>
        </p:nvSpPr>
        <p:spPr>
          <a:xfrm>
            <a:off x="2684463" y="4797425"/>
            <a:ext cx="6477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endParaRPr lang="en-US" altLang="zh-CN" sz="28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0285" y="781050"/>
            <a:ext cx="44246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）拨一拨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0 L 1.66667E-06 0.17616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0.00046 L 3.05556E-06 0.17616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9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1.85185E-06 L -3.05556E-06 0.17893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0.00046 L 3.05556E-06 0.17616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047 L -8.33333E-07 0.15486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047 L -8.33333E-07 0.1331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046 L -8.33333E-07 0.11181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046 L -8.33333E-07 0.09005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046 L -8.33333E-07 0.06829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046 L -8.33333E-07 0.04699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5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49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49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8" grpId="0"/>
      <p:bldP spid="49259" grpId="0"/>
      <p:bldP spid="49290" grpId="0"/>
      <p:bldP spid="49291" grpId="0"/>
      <p:bldP spid="49300" grpId="0"/>
      <p:bldP spid="493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4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0295" y="1496695"/>
            <a:ext cx="3717925" cy="4659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Text Box 148"/>
          <p:cNvSpPr txBox="1"/>
          <p:nvPr/>
        </p:nvSpPr>
        <p:spPr>
          <a:xfrm>
            <a:off x="2777173" y="4277043"/>
            <a:ext cx="100806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十位</a:t>
            </a:r>
            <a:endParaRPr lang="zh-CN" altLang="en-US" sz="2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1" name="Text Box 149"/>
          <p:cNvSpPr txBox="1"/>
          <p:nvPr/>
        </p:nvSpPr>
        <p:spPr>
          <a:xfrm>
            <a:off x="4656455" y="4277360"/>
            <a:ext cx="9350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个位</a:t>
            </a:r>
            <a:endParaRPr lang="zh-CN" altLang="en-US" sz="2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2" name="Picture 93" descr="珠子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1650" y="2004060"/>
            <a:ext cx="517525" cy="262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37655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56324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74993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93662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112331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131000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149669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168338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1870075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Picture 94" descr="珠子2"/>
          <p:cNvPicPr preferRelativeResize="0"/>
          <p:nvPr/>
        </p:nvPicPr>
        <p:blipFill>
          <a:blip r:embed="rId3" cstate="email"/>
          <a:stretch>
            <a:fillRect/>
          </a:stretch>
        </p:blipFill>
        <p:spPr>
          <a:xfrm>
            <a:off x="4883785" y="1181100"/>
            <a:ext cx="48133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" name="Picture 93" descr="珠子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1650" y="1769745"/>
            <a:ext cx="517525" cy="262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" name="Text Box 107"/>
          <p:cNvSpPr txBox="1"/>
          <p:nvPr/>
        </p:nvSpPr>
        <p:spPr>
          <a:xfrm>
            <a:off x="4656455" y="5207953"/>
            <a:ext cx="6477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0</a:t>
            </a:r>
            <a:endParaRPr lang="en-US" altLang="zh-CN" sz="44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1" name="Text Box 106"/>
          <p:cNvSpPr txBox="1"/>
          <p:nvPr/>
        </p:nvSpPr>
        <p:spPr>
          <a:xfrm>
            <a:off x="2777173" y="5208270"/>
            <a:ext cx="6477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endParaRPr lang="en-US" altLang="zh-CN" sz="44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" name="Text Box 106"/>
          <p:cNvSpPr txBox="1"/>
          <p:nvPr/>
        </p:nvSpPr>
        <p:spPr>
          <a:xfrm>
            <a:off x="2892108" y="5208270"/>
            <a:ext cx="6477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endParaRPr lang="en-US" altLang="zh-CN" sz="44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" name="Text Box 106"/>
          <p:cNvSpPr txBox="1"/>
          <p:nvPr/>
        </p:nvSpPr>
        <p:spPr>
          <a:xfrm>
            <a:off x="4656138" y="5208270"/>
            <a:ext cx="6477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9</a:t>
            </a:r>
            <a:endParaRPr lang="en-US" altLang="zh-CN" sz="4400" b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764 0.276852" pathEditMode="relative" rAng="0" ptsTypes="">
                                      <p:cBhvr>
                                        <p:cTn id="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2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4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5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6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1111 L -0.004028 0.303611" pathEditMode="relative" rAng="0" ptsTypes="">
                                      <p:cBhvr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764 0.276852" pathEditMode="relative" rAng="0" ptsTypes="">
                                      <p:cBhvr>
                                        <p:cTn id="10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2"/>
      <p:bldP spid="51" grpId="2"/>
      <p:bldP spid="2" grpId="0"/>
      <p:bldP spid="2" grpId="2"/>
      <p:bldP spid="3" grpId="0"/>
      <p:bldP spid="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4405" y="943610"/>
            <a:ext cx="345884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 写一写，读一读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193" name="Picture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54405" y="2249805"/>
            <a:ext cx="8185150" cy="2974975"/>
          </a:xfrm>
          <a:prstGeom prst="rect">
            <a:avLst/>
          </a:prstGeom>
          <a:noFill/>
          <a:ln w="19050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"/>
          <p:cNvGrpSpPr/>
          <p:nvPr/>
        </p:nvGrpSpPr>
        <p:grpSpPr>
          <a:xfrm>
            <a:off x="4224338" y="5251450"/>
            <a:ext cx="4752975" cy="1368425"/>
            <a:chOff x="2200" y="80"/>
            <a:chExt cx="2994" cy="862"/>
          </a:xfrm>
        </p:grpSpPr>
        <p:pic>
          <p:nvPicPr>
            <p:cNvPr id="9218" name="Picture 166" descr="02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00" y="80"/>
              <a:ext cx="2994" cy="8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19" name="Rectangle 88"/>
            <p:cNvSpPr/>
            <p:nvPr/>
          </p:nvSpPr>
          <p:spPr>
            <a:xfrm>
              <a:off x="2517" y="255"/>
              <a:ext cx="2232" cy="523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你们真细心！我来说几个数，</a:t>
              </a:r>
              <a:endParaRPr lang="zh-CN" altLang="en-US"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你们来写，看谁最认真。</a:t>
              </a:r>
              <a:endParaRPr lang="zh-CN" altLang="en-US"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5519738" y="5373688"/>
            <a:ext cx="3384550" cy="1081087"/>
            <a:chOff x="2517" y="3385"/>
            <a:chExt cx="2132" cy="681"/>
          </a:xfrm>
        </p:grpSpPr>
        <p:pic>
          <p:nvPicPr>
            <p:cNvPr id="9221" name="Picture 166" descr="0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7" y="3385"/>
              <a:ext cx="2132" cy="68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676" name="Rectangle 92"/>
            <p:cNvSpPr>
              <a:spLocks noChangeArrowheads="1"/>
            </p:cNvSpPr>
            <p:nvPr/>
          </p:nvSpPr>
          <p:spPr bwMode="auto">
            <a:xfrm>
              <a:off x="2784" y="3532"/>
              <a:ext cx="1742" cy="360"/>
            </a:xfrm>
            <a:prstGeom prst="rect">
              <a:avLst/>
            </a:prstGeom>
            <a:noFill/>
            <a:ln w="12700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4</a:t>
              </a: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个一和</a:t>
              </a:r>
              <a:r>
                <a:rPr kumimoji="1" lang="en-US" altLang="zh-CN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1</a:t>
              </a: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个十</a:t>
              </a:r>
              <a:endParaRPr kumimoji="1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4" name="Group 38"/>
          <p:cNvGrpSpPr/>
          <p:nvPr/>
        </p:nvGrpSpPr>
        <p:grpSpPr>
          <a:xfrm>
            <a:off x="5646738" y="5446713"/>
            <a:ext cx="3311525" cy="935037"/>
            <a:chOff x="1837" y="210"/>
            <a:chExt cx="2086" cy="589"/>
          </a:xfrm>
        </p:grpSpPr>
        <p:pic>
          <p:nvPicPr>
            <p:cNvPr id="9224" name="Picture 166" descr="02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837" y="210"/>
              <a:ext cx="2086" cy="58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678" name="Rectangle 94"/>
            <p:cNvSpPr>
              <a:spLocks noChangeArrowheads="1"/>
            </p:cNvSpPr>
            <p:nvPr/>
          </p:nvSpPr>
          <p:spPr bwMode="auto">
            <a:xfrm>
              <a:off x="2511" y="294"/>
              <a:ext cx="727" cy="360"/>
            </a:xfrm>
            <a:prstGeom prst="rect">
              <a:avLst/>
            </a:prstGeom>
            <a:noFill/>
            <a:ln w="12700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十六</a:t>
              </a:r>
              <a:endParaRPr kumimoji="1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5" name="Group 42"/>
          <p:cNvGrpSpPr/>
          <p:nvPr/>
        </p:nvGrpSpPr>
        <p:grpSpPr>
          <a:xfrm>
            <a:off x="5519738" y="5446713"/>
            <a:ext cx="3433762" cy="935037"/>
            <a:chOff x="2426" y="346"/>
            <a:chExt cx="2163" cy="589"/>
          </a:xfrm>
        </p:grpSpPr>
        <p:pic>
          <p:nvPicPr>
            <p:cNvPr id="9227" name="Picture 166" descr="02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426" y="346"/>
              <a:ext cx="2132" cy="58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680" name="Rectangle 96"/>
            <p:cNvSpPr>
              <a:spLocks noChangeArrowheads="1"/>
            </p:cNvSpPr>
            <p:nvPr/>
          </p:nvSpPr>
          <p:spPr bwMode="auto">
            <a:xfrm>
              <a:off x="2684" y="436"/>
              <a:ext cx="1905" cy="360"/>
            </a:xfrm>
            <a:prstGeom prst="rect">
              <a:avLst/>
            </a:prstGeom>
            <a:noFill/>
            <a:ln w="12700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1</a:t>
              </a: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个十和</a:t>
              </a:r>
              <a:r>
                <a:rPr kumimoji="1" lang="en-US" altLang="zh-CN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5</a:t>
              </a: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个一</a:t>
              </a:r>
              <a:endParaRPr kumimoji="1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6" name="Group 49"/>
          <p:cNvGrpSpPr/>
          <p:nvPr/>
        </p:nvGrpSpPr>
        <p:grpSpPr>
          <a:xfrm>
            <a:off x="5438775" y="5427663"/>
            <a:ext cx="3529013" cy="936625"/>
            <a:chOff x="2794" y="-108"/>
            <a:chExt cx="2223" cy="590"/>
          </a:xfrm>
        </p:grpSpPr>
        <p:pic>
          <p:nvPicPr>
            <p:cNvPr id="9230" name="Picture 166" descr="02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794" y="-108"/>
              <a:ext cx="2223" cy="5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682" name="Rectangle 98"/>
            <p:cNvSpPr>
              <a:spLocks noChangeArrowheads="1"/>
            </p:cNvSpPr>
            <p:nvPr/>
          </p:nvSpPr>
          <p:spPr bwMode="auto">
            <a:xfrm>
              <a:off x="2836" y="-21"/>
              <a:ext cx="2079" cy="360"/>
            </a:xfrm>
            <a:prstGeom prst="rect">
              <a:avLst/>
            </a:prstGeom>
            <a:noFill/>
            <a:ln w="12700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  17</a:t>
              </a: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和</a:t>
              </a:r>
              <a:r>
                <a:rPr kumimoji="1" lang="en-US" altLang="zh-CN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19</a:t>
              </a: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中间的数</a:t>
              </a:r>
              <a:endParaRPr kumimoji="1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7" name="Group 84"/>
          <p:cNvGrpSpPr/>
          <p:nvPr/>
        </p:nvGrpSpPr>
        <p:grpSpPr>
          <a:xfrm>
            <a:off x="2357438" y="3706813"/>
            <a:ext cx="7023100" cy="1590675"/>
            <a:chOff x="204" y="2750"/>
            <a:chExt cx="4424" cy="1002"/>
          </a:xfrm>
        </p:grpSpPr>
        <p:sp>
          <p:nvSpPr>
            <p:cNvPr id="9233" name="Rectangle 76"/>
            <p:cNvSpPr/>
            <p:nvPr/>
          </p:nvSpPr>
          <p:spPr>
            <a:xfrm>
              <a:off x="975" y="3022"/>
              <a:ext cx="3653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4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二十写作</a:t>
              </a:r>
              <a:r>
                <a:rPr lang="zh-CN" altLang="en-US" sz="4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（ </a:t>
              </a:r>
              <a:r>
                <a:rPr lang="en-US" altLang="zh-CN" sz="40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2</a:t>
              </a:r>
              <a:r>
                <a:rPr lang="en-US" altLang="zh-CN" sz="4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</a:t>
              </a:r>
              <a:r>
                <a:rPr lang="zh-CN" altLang="en-US" sz="4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）（   ）</a:t>
              </a:r>
              <a:endParaRPr lang="zh-CN" altLang="en-US" sz="4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9234" name="Picture 83" descr="p-12-3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 flipH="1">
              <a:off x="204" y="2750"/>
              <a:ext cx="714" cy="100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" name="Group 82"/>
          <p:cNvGrpSpPr/>
          <p:nvPr/>
        </p:nvGrpSpPr>
        <p:grpSpPr>
          <a:xfrm>
            <a:off x="2309813" y="2276475"/>
            <a:ext cx="7079805" cy="1368425"/>
            <a:chOff x="204" y="1298"/>
            <a:chExt cx="4721" cy="927"/>
          </a:xfrm>
        </p:grpSpPr>
        <p:sp>
          <p:nvSpPr>
            <p:cNvPr id="9236" name="Rectangle 75"/>
            <p:cNvSpPr/>
            <p:nvPr/>
          </p:nvSpPr>
          <p:spPr>
            <a:xfrm>
              <a:off x="1020" y="1617"/>
              <a:ext cx="3905" cy="4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4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十一写作</a:t>
              </a:r>
              <a:r>
                <a:rPr lang="zh-CN" altLang="en-US" sz="4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（</a:t>
              </a:r>
              <a:r>
                <a:rPr lang="en-US" altLang="zh-CN" sz="40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101</a:t>
              </a:r>
              <a:r>
                <a:rPr lang="zh-CN" altLang="en-US" sz="4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）（   ）</a:t>
              </a:r>
              <a:endParaRPr lang="zh-CN" altLang="en-US" sz="4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9237" name="Picture 81" descr="p-12-2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 flipH="1">
              <a:off x="204" y="1298"/>
              <a:ext cx="717" cy="92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238" name="Text Box 4"/>
          <p:cNvSpPr txBox="1"/>
          <p:nvPr/>
        </p:nvSpPr>
        <p:spPr>
          <a:xfrm>
            <a:off x="2063750" y="1484313"/>
            <a:ext cx="7056438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、请你来判断。</a:t>
            </a:r>
            <a:endParaRPr lang="zh-CN" altLang="en-US" sz="3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7661" name="Rectangle 77"/>
          <p:cNvSpPr/>
          <p:nvPr/>
        </p:nvSpPr>
        <p:spPr>
          <a:xfrm>
            <a:off x="8050054" y="4078288"/>
            <a:ext cx="74168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en-US" sz="4400">
                <a:latin typeface="Arial" panose="020B0604020202020204" pitchFamily="34" charset="0"/>
                <a:ea typeface="楷体_GB2312" pitchFamily="49" charset="-122"/>
              </a:rPr>
              <a:t>×</a:t>
            </a:r>
            <a:endParaRPr lang="en-US" altLang="zh-CN" sz="44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664" name="Rectangle 80"/>
          <p:cNvSpPr/>
          <p:nvPr/>
        </p:nvSpPr>
        <p:spPr>
          <a:xfrm>
            <a:off x="8075454" y="2698750"/>
            <a:ext cx="74168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en-US" sz="4400">
                <a:latin typeface="Arial" panose="020B0604020202020204" pitchFamily="34" charset="0"/>
                <a:ea typeface="楷体_GB2312" pitchFamily="49" charset="-122"/>
              </a:rPr>
              <a:t>×</a:t>
            </a:r>
            <a:endParaRPr lang="en-US" altLang="zh-CN" sz="44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662" name="Rectangle 78"/>
          <p:cNvSpPr/>
          <p:nvPr/>
        </p:nvSpPr>
        <p:spPr>
          <a:xfrm>
            <a:off x="6100763" y="2743200"/>
            <a:ext cx="962025" cy="7067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11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7663" name="Rectangle 79"/>
          <p:cNvSpPr/>
          <p:nvPr/>
        </p:nvSpPr>
        <p:spPr>
          <a:xfrm>
            <a:off x="6159500" y="4137025"/>
            <a:ext cx="927100" cy="7067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20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9262" name="Picture 46" descr="女天使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904288" y="4886325"/>
            <a:ext cx="1524000" cy="1279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61" grpId="0"/>
      <p:bldP spid="67664" grpId="0"/>
      <p:bldP spid="67662" grpId="0" animBg="1"/>
      <p:bldP spid="676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6"/>
          <p:cNvSpPr txBox="1"/>
          <p:nvPr/>
        </p:nvSpPr>
        <p:spPr>
          <a:xfrm>
            <a:off x="2063750" y="1482725"/>
            <a:ext cx="5832475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3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、按顺序填数。</a:t>
            </a:r>
            <a:endParaRPr lang="zh-CN" altLang="en-US" sz="3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5543" name="Text Box 7"/>
          <p:cNvSpPr txBox="1"/>
          <p:nvPr/>
        </p:nvSpPr>
        <p:spPr>
          <a:xfrm>
            <a:off x="2989263" y="3803650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12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44" name="Text Box 8"/>
          <p:cNvSpPr txBox="1"/>
          <p:nvPr/>
        </p:nvSpPr>
        <p:spPr>
          <a:xfrm>
            <a:off x="4789488" y="3797300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14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47" name="Text Box 11"/>
          <p:cNvSpPr txBox="1"/>
          <p:nvPr/>
        </p:nvSpPr>
        <p:spPr>
          <a:xfrm>
            <a:off x="7453313" y="3803650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17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48" name="Text Box 12"/>
          <p:cNvSpPr txBox="1"/>
          <p:nvPr/>
        </p:nvSpPr>
        <p:spPr>
          <a:xfrm>
            <a:off x="5653088" y="3803650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15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49" name="Text Box 13"/>
          <p:cNvSpPr txBox="1"/>
          <p:nvPr/>
        </p:nvSpPr>
        <p:spPr>
          <a:xfrm>
            <a:off x="7453313" y="5100638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14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50" name="Text Box 14"/>
          <p:cNvSpPr txBox="1"/>
          <p:nvPr/>
        </p:nvSpPr>
        <p:spPr>
          <a:xfrm>
            <a:off x="5653088" y="5100638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16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51" name="Text Box 15"/>
          <p:cNvSpPr txBox="1"/>
          <p:nvPr/>
        </p:nvSpPr>
        <p:spPr>
          <a:xfrm>
            <a:off x="4789488" y="5100638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17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52" name="Text Box 16"/>
          <p:cNvSpPr txBox="1"/>
          <p:nvPr/>
        </p:nvSpPr>
        <p:spPr>
          <a:xfrm>
            <a:off x="3062288" y="5100638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19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53" name="Text Box 17"/>
          <p:cNvSpPr txBox="1"/>
          <p:nvPr/>
        </p:nvSpPr>
        <p:spPr>
          <a:xfrm>
            <a:off x="8389938" y="3803650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18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5554" name="Text Box 18"/>
          <p:cNvSpPr txBox="1"/>
          <p:nvPr/>
        </p:nvSpPr>
        <p:spPr>
          <a:xfrm>
            <a:off x="8318500" y="5100638"/>
            <a:ext cx="9366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en-US" altLang="zh-CN" sz="4800">
                <a:latin typeface="Arial" panose="020B0604020202020204" pitchFamily="34" charset="0"/>
                <a:ea typeface="楷体_GB2312" pitchFamily="49" charset="-122"/>
              </a:rPr>
              <a:t>13</a:t>
            </a:r>
            <a:endParaRPr lang="en-US" altLang="zh-CN" sz="480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54" name="矩形 7"/>
          <p:cNvSpPr/>
          <p:nvPr/>
        </p:nvSpPr>
        <p:spPr>
          <a:xfrm>
            <a:off x="2266950" y="2251075"/>
            <a:ext cx="3562350" cy="4914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600" b="1">
                <a:latin typeface="微软雅黑" panose="020B0503020204020204" charset="-122"/>
                <a:ea typeface="微软雅黑" panose="020B0503020204020204" charset="-122"/>
              </a:rPr>
              <a:t>仔细观察后再填写。</a:t>
            </a:r>
            <a:endParaRPr lang="zh-CN" altLang="en-US" sz="2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558" name="Line 22"/>
          <p:cNvSpPr>
            <a:spLocks noChangeShapeType="1"/>
          </p:cNvSpPr>
          <p:nvPr/>
        </p:nvSpPr>
        <p:spPr bwMode="auto">
          <a:xfrm flipV="1">
            <a:off x="3071813" y="3494088"/>
            <a:ext cx="62642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65559" name="Text Box 23"/>
          <p:cNvSpPr txBox="1">
            <a:spLocks noChangeArrowheads="1"/>
          </p:cNvSpPr>
          <p:nvPr/>
        </p:nvSpPr>
        <p:spPr bwMode="auto">
          <a:xfrm>
            <a:off x="2236788" y="3081338"/>
            <a:ext cx="8636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小</a:t>
            </a:r>
            <a:endParaRPr kumimoji="0" lang="zh-CN" altLang="en-US" sz="4000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9409113" y="3062288"/>
            <a:ext cx="7905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大</a:t>
            </a:r>
            <a:endParaRPr kumimoji="0" lang="zh-CN" altLang="en-US" sz="4000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5561" name="Line 25"/>
          <p:cNvSpPr/>
          <p:nvPr/>
        </p:nvSpPr>
        <p:spPr>
          <a:xfrm>
            <a:off x="3028950" y="6307138"/>
            <a:ext cx="6418263" cy="1587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65562" name="Text Box 26"/>
          <p:cNvSpPr txBox="1">
            <a:spLocks noChangeArrowheads="1"/>
          </p:cNvSpPr>
          <p:nvPr/>
        </p:nvSpPr>
        <p:spPr bwMode="auto">
          <a:xfrm>
            <a:off x="2189163" y="5930900"/>
            <a:ext cx="6858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大</a:t>
            </a:r>
            <a:endParaRPr kumimoji="0" lang="zh-CN" altLang="en-US" sz="4000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5563" name="Text Box 27"/>
          <p:cNvSpPr txBox="1">
            <a:spLocks noChangeArrowheads="1"/>
          </p:cNvSpPr>
          <p:nvPr/>
        </p:nvSpPr>
        <p:spPr bwMode="auto">
          <a:xfrm>
            <a:off x="9494838" y="5938838"/>
            <a:ext cx="6858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小</a:t>
            </a:r>
            <a:endParaRPr kumimoji="0" lang="zh-CN" altLang="en-US" sz="4000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5564" name="Rectangle 28"/>
          <p:cNvSpPr>
            <a:spLocks noChangeArrowheads="1"/>
          </p:cNvSpPr>
          <p:nvPr/>
        </p:nvSpPr>
        <p:spPr bwMode="auto">
          <a:xfrm>
            <a:off x="2135188" y="3860800"/>
            <a:ext cx="7993063" cy="720725"/>
          </a:xfrm>
          <a:prstGeom prst="rect">
            <a:avLst/>
          </a:prstGeom>
          <a:solidFill>
            <a:srgbClr val="800080">
              <a:alpha val="31000"/>
            </a:srgbClr>
          </a:solidFill>
          <a:ln w="1905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65565" name="Rectangle 29"/>
          <p:cNvSpPr>
            <a:spLocks noChangeArrowheads="1"/>
          </p:cNvSpPr>
          <p:nvPr/>
        </p:nvSpPr>
        <p:spPr bwMode="auto">
          <a:xfrm>
            <a:off x="2130425" y="5157788"/>
            <a:ext cx="7993063" cy="720725"/>
          </a:xfrm>
          <a:prstGeom prst="rect">
            <a:avLst/>
          </a:prstGeom>
          <a:solidFill>
            <a:srgbClr val="800080">
              <a:alpha val="31000"/>
            </a:srgbClr>
          </a:solidFill>
          <a:ln w="1905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graphicFrame>
        <p:nvGraphicFramePr>
          <p:cNvPr id="10299" name="Group 59"/>
          <p:cNvGraphicFramePr>
            <a:graphicFrameLocks noGrp="1"/>
          </p:cNvGraphicFramePr>
          <p:nvPr/>
        </p:nvGraphicFramePr>
        <p:xfrm>
          <a:off x="2135188" y="3789363"/>
          <a:ext cx="7992745" cy="863600"/>
        </p:xfrm>
        <a:graphic>
          <a:graphicData uri="http://schemas.openxmlformats.org/drawingml/2006/table">
            <a:tbl>
              <a:tblPr/>
              <a:tblGrid>
                <a:gridCol w="889000"/>
                <a:gridCol w="885825"/>
                <a:gridCol w="889000"/>
                <a:gridCol w="889000"/>
                <a:gridCol w="887095"/>
                <a:gridCol w="889000"/>
                <a:gridCol w="889000"/>
                <a:gridCol w="885825"/>
                <a:gridCol w="889000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11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13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16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19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300" name="Group 60"/>
          <p:cNvGraphicFramePr>
            <a:graphicFrameLocks noGrp="1"/>
          </p:cNvGraphicFramePr>
          <p:nvPr/>
        </p:nvGraphicFramePr>
        <p:xfrm>
          <a:off x="2135188" y="5086350"/>
          <a:ext cx="7992745" cy="863600"/>
        </p:xfrm>
        <a:graphic>
          <a:graphicData uri="http://schemas.openxmlformats.org/drawingml/2006/table">
            <a:tbl>
              <a:tblPr/>
              <a:tblGrid>
                <a:gridCol w="889000"/>
                <a:gridCol w="885825"/>
                <a:gridCol w="889000"/>
                <a:gridCol w="889000"/>
                <a:gridCol w="887095"/>
                <a:gridCol w="889000"/>
                <a:gridCol w="889000"/>
                <a:gridCol w="885825"/>
                <a:gridCol w="889000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20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18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15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800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12</a:t>
                      </a:r>
                      <a:endParaRPr kumimoji="0" lang="en-US" altLang="zh-CN" sz="480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87"/>
          <p:cNvGrpSpPr/>
          <p:nvPr/>
        </p:nvGrpSpPr>
        <p:grpSpPr>
          <a:xfrm>
            <a:off x="6167438" y="1052513"/>
            <a:ext cx="4332287" cy="1728787"/>
            <a:chOff x="2925" y="663"/>
            <a:chExt cx="2729" cy="1089"/>
          </a:xfrm>
        </p:grpSpPr>
        <p:grpSp>
          <p:nvGrpSpPr>
            <p:cNvPr id="10309" name="Group 86"/>
            <p:cNvGrpSpPr/>
            <p:nvPr/>
          </p:nvGrpSpPr>
          <p:grpSpPr>
            <a:xfrm>
              <a:off x="2925" y="890"/>
              <a:ext cx="1950" cy="862"/>
              <a:chOff x="2925" y="890"/>
              <a:chExt cx="1950" cy="862"/>
            </a:xfrm>
          </p:grpSpPr>
          <p:pic>
            <p:nvPicPr>
              <p:cNvPr id="10310" name="Picture 166" descr="02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2925" y="890"/>
                <a:ext cx="1950" cy="86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0311" name="Rectangle 33"/>
              <p:cNvSpPr/>
              <p:nvPr/>
            </p:nvSpPr>
            <p:spPr>
              <a:xfrm>
                <a:off x="3222" y="1054"/>
                <a:ext cx="1315" cy="523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这些数是按什么</a:t>
                </a:r>
                <a:endParaRPr lang="zh-CN" altLang="en-US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顺序排列的呢？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49" charset="-122"/>
                    <a:ea typeface="楷体_GB2312" pitchFamily="49" charset="-122"/>
                  </a:rPr>
                  <a:t> </a:t>
                </a:r>
                <a:endParaRPr lang="zh-CN" altLang="en-US" sz="200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pic>
          <p:nvPicPr>
            <p:cNvPr id="10312" name="Picture 82" descr="女天使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694" y="663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5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5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5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5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5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65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5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5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/>
      <p:bldP spid="65544" grpId="0"/>
      <p:bldP spid="65547" grpId="0"/>
      <p:bldP spid="65548" grpId="0"/>
      <p:bldP spid="65549" grpId="0"/>
      <p:bldP spid="65550" grpId="0"/>
      <p:bldP spid="65551" grpId="0"/>
      <p:bldP spid="65552" grpId="0"/>
      <p:bldP spid="65553" grpId="0"/>
      <p:bldP spid="65554" grpId="0"/>
      <p:bldP spid="65559" grpId="0"/>
      <p:bldP spid="65560" grpId="0"/>
      <p:bldP spid="65562" grpId="0"/>
      <p:bldP spid="65564" grpId="0" animBg="1"/>
      <p:bldP spid="65565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4097.5007874015746,&quot;width&quot;:3270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</Words>
  <Application>WPS 演示</Application>
  <PresentationFormat>自定义</PresentationFormat>
  <Paragraphs>153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华文新魏</vt:lpstr>
      <vt:lpstr>Arial Unicode MS</vt:lpstr>
      <vt:lpstr>微软雅黑</vt:lpstr>
      <vt:lpstr>楷体_GB2312</vt:lpstr>
      <vt:lpstr>新宋体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2022-07-26T11:16:00Z</cp:lastPrinted>
  <dcterms:created xsi:type="dcterms:W3CDTF">2022-07-26T11:16:00Z</dcterms:created>
  <dcterms:modified xsi:type="dcterms:W3CDTF">2023-10-26T07:39:20Z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0966C965C47E40D88AEC9ED54F5E92C3_12</vt:lpwstr>
  </property>
  <property fmtid="{D5CDD505-2E9C-101B-9397-08002B2CF9AE}" pid="3" name="KSOProductBuildVer">
    <vt:lpwstr>2052-12.1.0.15712</vt:lpwstr>
  </property>
</Properties>
</file>