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6"/>
  </p:notesMasterIdLst>
  <p:sldIdLst>
    <p:sldId id="390" r:id="rId4"/>
    <p:sldId id="437" r:id="rId5"/>
    <p:sldId id="419" r:id="rId6"/>
    <p:sldId id="451" r:id="rId7"/>
    <p:sldId id="426" r:id="rId8"/>
    <p:sldId id="520" r:id="rId9"/>
    <p:sldId id="507" r:id="rId10"/>
    <p:sldId id="454" r:id="rId11"/>
    <p:sldId id="427" r:id="rId12"/>
    <p:sldId id="459" r:id="rId13"/>
    <p:sldId id="460" r:id="rId14"/>
    <p:sldId id="431" r:id="rId15"/>
    <p:sldId id="432" r:id="rId17"/>
    <p:sldId id="521" r:id="rId18"/>
    <p:sldId id="522" r:id="rId19"/>
    <p:sldId id="422" r:id="rId20"/>
    <p:sldId id="367" r:id="rId21"/>
    <p:sldId id="508" r:id="rId22"/>
    <p:sldId id="467" r:id="rId23"/>
    <p:sldId id="447" r:id="rId24"/>
    <p:sldId id="418" r:id="rId25"/>
    <p:sldId id="517" r:id="rId26"/>
    <p:sldId id="463" r:id="rId27"/>
    <p:sldId id="464" r:id="rId28"/>
    <p:sldId id="465" r:id="rId29"/>
    <p:sldId id="466" r:id="rId30"/>
    <p:sldId id="468" r:id="rId31"/>
    <p:sldId id="448" r:id="rId32"/>
    <p:sldId id="518" r:id="rId33"/>
    <p:sldId id="450" r:id="rId34"/>
    <p:sldId id="461" r:id="rId35"/>
    <p:sldId id="519" r:id="rId36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6"/>
    <p:restoredTop sz="94687"/>
  </p:normalViewPr>
  <p:slideViewPr>
    <p:cSldViewPr showGuides="1">
      <p:cViewPr varScale="1">
        <p:scale>
          <a:sx n="146" d="100"/>
          <a:sy n="146" d="100"/>
        </p:scale>
        <p:origin x="-73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20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/>
          </a:p>
        </p:txBody>
      </p:sp>
      <p:sp>
        <p:nvSpPr>
          <p:cNvPr id="2051" name="日期占位符 20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/>
          </a:p>
        </p:txBody>
      </p:sp>
      <p:sp>
        <p:nvSpPr>
          <p:cNvPr id="2052" name="幻灯片图像占位符 2051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文本占位符 2052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/>
            <a:endParaRPr lang="zh-CN" altLang="en-US" sz="1200"/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52930" cy="43894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0"/>
            <a:ext cx="4032504" cy="3395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360"/>
            <a:ext cx="4032504" cy="3395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52930" cy="43894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0"/>
            <a:ext cx="4032504" cy="3395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360"/>
            <a:ext cx="4032504" cy="33950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>
              <a:defRPr sz="1050"/>
            </a:lvl1pPr>
          </a:lstStyle>
          <a:p>
            <a:pPr lvl="0"/>
            <a:fld id="{BB962C8B-B14F-4D97-AF65-F5344CB8AC3E}" type="datetime1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38"/>
            <a:ext cx="2895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6585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6858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0287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3716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17145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058035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2400935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2743835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>
              <a:defRPr sz="1050"/>
            </a:lvl1pPr>
          </a:lstStyle>
          <a:p>
            <a:pPr lvl="0"/>
            <a:fld id="{BB962C8B-B14F-4D97-AF65-F5344CB8AC3E}" type="datetime1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38"/>
            <a:ext cx="2895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6585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6858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0287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3716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17145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058035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2400935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2743835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0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8.GIF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6.jpeg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17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03698" y="1347614"/>
            <a:ext cx="49366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FE8602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认</a:t>
            </a:r>
            <a:r>
              <a:rPr lang="zh-CN" altLang="en-US" sz="6000" b="1" dirty="0">
                <a:solidFill>
                  <a:srgbClr val="FF5144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识</a:t>
            </a:r>
            <a:r>
              <a:rPr lang="zh-CN" altLang="en-US" sz="6000" b="1" dirty="0">
                <a:solidFill>
                  <a:srgbClr val="43C7E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钟表</a:t>
            </a:r>
            <a:endParaRPr lang="zh-CN" sz="6000" b="1" dirty="0">
              <a:solidFill>
                <a:srgbClr val="43C7E1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0" y="699542"/>
            <a:ext cx="9144000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微软雅黑" panose="020B0503020204020204" charset="-122"/>
              </a:rPr>
              <a:t>人教版一年级数学上册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微软雅黑" panose="020B0503020204020204" charset="-122"/>
              </a:rPr>
              <a:t>PPT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微软雅黑" panose="020B0503020204020204" charset="-122"/>
              </a:rPr>
              <a:t>课件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000">
        <p:circle/>
      </p:transition>
    </mc:Choice>
    <mc:Fallback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文本框 136194"/>
          <p:cNvSpPr txBox="1"/>
          <p:nvPr/>
        </p:nvSpPr>
        <p:spPr>
          <a:xfrm>
            <a:off x="1177351" y="1492250"/>
            <a:ext cx="3888660" cy="1324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分针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长长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Arial" panose="020B0604020202020204" pitchFamily="34" charset="0"/>
              </a:rPr>
              <a:t>指向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12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Arial" panose="020B0604020202020204" pitchFamily="34" charset="0"/>
              </a:rPr>
              <a:t>指向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几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Arial" panose="020B0604020202020204" pitchFamily="34" charset="0"/>
              </a:rPr>
              <a:t>就是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几时。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7097" y="453932"/>
            <a:ext cx="184277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认识整时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7" y="1229804"/>
            <a:ext cx="2602561" cy="26025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96179" y="3301100"/>
            <a:ext cx="1017382" cy="10173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47391" y="3301100"/>
            <a:ext cx="1017382" cy="10173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04519" y="3301100"/>
            <a:ext cx="1011467" cy="101738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250" autoRev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/>
      <p:bldP spid="136195" grpId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文本占位符 137217"/>
          <p:cNvSpPr>
            <a:spLocks noGrp="1"/>
          </p:cNvSpPr>
          <p:nvPr>
            <p:ph type="body" idx="1"/>
          </p:nvPr>
        </p:nvSpPr>
        <p:spPr>
          <a:xfrm>
            <a:off x="1187624" y="1635646"/>
            <a:ext cx="5832390" cy="647700"/>
          </a:xfrm>
        </p:spPr>
        <p:txBody>
          <a:bodyPr/>
          <a:lstStyle/>
          <a:p>
            <a:pPr>
              <a:buNone/>
            </a:pP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、看老师动作猜一猜是几时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37220" name="矩形 137219"/>
          <p:cNvSpPr/>
          <p:nvPr/>
        </p:nvSpPr>
        <p:spPr>
          <a:xfrm>
            <a:off x="1187624" y="2536305"/>
            <a:ext cx="5832077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、请你用手做一个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3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时、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6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时、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9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7097" y="453932"/>
            <a:ext cx="299490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猜一猜，做一做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9772" y="3579862"/>
            <a:ext cx="4104456" cy="133598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build="p"/>
      <p:bldP spid="137220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文本框 98308"/>
          <p:cNvSpPr txBox="1"/>
          <p:nvPr/>
        </p:nvSpPr>
        <p:spPr>
          <a:xfrm>
            <a:off x="1681518" y="2826069"/>
            <a:ext cx="1386149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</a:pPr>
            <a:r>
              <a:rPr lang="en-US" altLang="zh-CN" sz="32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08:00</a:t>
            </a:r>
            <a:endParaRPr lang="zh-CN" altLang="en-US" sz="32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179510" y="844803"/>
            <a:ext cx="2438400" cy="2438400"/>
            <a:chOff x="5179510" y="844803"/>
            <a:chExt cx="2438400" cy="2438400"/>
          </a:xfrm>
        </p:grpSpPr>
        <p:pic>
          <p:nvPicPr>
            <p:cNvPr id="8" name="图片 7" descr="图标&#10;&#10;描述已自动生成"/>
            <p:cNvPicPr>
              <a:picLocks noChangeAspect="1"/>
            </p:cNvPicPr>
            <p:nvPr/>
          </p:nvPicPr>
          <p:blipFill>
            <a:blip r:embed="rId1" cstate="email">
              <a:grayscl/>
            </a:blip>
            <a:stretch>
              <a:fillRect/>
            </a:stretch>
          </p:blipFill>
          <p:spPr>
            <a:xfrm>
              <a:off x="5179510" y="844803"/>
              <a:ext cx="2438400" cy="243840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6123933" y="1921232"/>
              <a:ext cx="5362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3:00</a:t>
              </a:r>
              <a:endParaRPr kumimoji="1" lang="zh-CN" altLang="en-US" sz="1200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sp>
        <p:nvSpPr>
          <p:cNvPr id="98311" name="文本框 98310"/>
          <p:cNvSpPr txBox="1"/>
          <p:nvPr/>
        </p:nvSpPr>
        <p:spPr>
          <a:xfrm>
            <a:off x="1043608" y="3388533"/>
            <a:ext cx="7559993" cy="1324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总结：当冒号右边出现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个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0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，那么冒号左边出现几就表示几时。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77097" y="453932"/>
            <a:ext cx="21118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电子表示法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31640" y="1077026"/>
            <a:ext cx="1879571" cy="187957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967157" y="2826069"/>
            <a:ext cx="1386149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</a:pPr>
            <a:r>
              <a:rPr lang="en-US" altLang="zh-CN" sz="32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3:00</a:t>
            </a:r>
            <a:endParaRPr lang="zh-CN" altLang="en-US" sz="32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8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8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8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  <p:bldP spid="9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图片 99331"/>
          <p:cNvPicPr>
            <a:picLocks noChangeAspect="1"/>
          </p:cNvPicPr>
          <p:nvPr/>
        </p:nvPicPr>
        <p:blipFill>
          <a:blip r:embed="rId1" cstate="email"/>
          <a:srcRect l="11247" t="16495" r="10017"/>
          <a:stretch>
            <a:fillRect/>
          </a:stretch>
        </p:blipFill>
        <p:spPr>
          <a:xfrm>
            <a:off x="1403647" y="1785968"/>
            <a:ext cx="2266232" cy="150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9333" name="图片 993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791" y="1785968"/>
            <a:ext cx="1869144" cy="128970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9334" name="矩形 99333"/>
          <p:cNvSpPr/>
          <p:nvPr/>
        </p:nvSpPr>
        <p:spPr>
          <a:xfrm>
            <a:off x="2292039" y="3574387"/>
            <a:ext cx="4559921" cy="686435"/>
          </a:xfrm>
          <a:prstGeom prst="rect">
            <a:avLst/>
          </a:prstGeom>
          <a:noFill/>
          <a:ln w="12700" cap="flat" cmpd="sng">
            <a:noFill/>
            <a:prstDash val="solid"/>
            <a:miter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dist" eaLnBrk="0" hangingPunct="0">
              <a:lnSpc>
                <a:spcPct val="150000"/>
              </a:lnSpc>
              <a:buFontTx/>
            </a:pPr>
            <a:r>
              <a:rPr lang="zh-CN" altLang="en-US" sz="2800" b="1" dirty="0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你还在哪里见到过呢？</a:t>
            </a:r>
            <a:endParaRPr lang="zh-CN" altLang="en-US" sz="2800" b="1" dirty="0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7097" y="453932"/>
            <a:ext cx="32109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 dirty="0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电子表示法</a:t>
            </a:r>
            <a:endParaRPr lang="zh-CN" sz="3000" b="1" dirty="0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04" name="文本框 87203"/>
          <p:cNvSpPr txBox="1"/>
          <p:nvPr/>
        </p:nvSpPr>
        <p:spPr>
          <a:xfrm>
            <a:off x="4716016" y="1782489"/>
            <a:ext cx="18195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快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时了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1577097" y="453932"/>
            <a:ext cx="176609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时间表达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67" name="图片 16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168" name="组合 167"/>
          <p:cNvGrpSpPr/>
          <p:nvPr/>
        </p:nvGrpSpPr>
        <p:grpSpPr>
          <a:xfrm>
            <a:off x="1596345" y="1536927"/>
            <a:ext cx="2130312" cy="2131200"/>
            <a:chOff x="3506844" y="1707654"/>
            <a:chExt cx="2130312" cy="2131200"/>
          </a:xfrm>
        </p:grpSpPr>
        <p:sp>
          <p:nvSpPr>
            <p:cNvPr id="169" name="任意形状 168"/>
            <p:cNvSpPr/>
            <p:nvPr/>
          </p:nvSpPr>
          <p:spPr>
            <a:xfrm rot="17697416" flipV="1">
              <a:off x="4314970" y="2922651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70" name="组合 169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175" name="图片 174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176" name="椭圆 175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F66C6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71" name="任意形状 170"/>
            <p:cNvSpPr/>
            <p:nvPr/>
          </p:nvSpPr>
          <p:spPr>
            <a:xfrm rot="4585233" flipV="1">
              <a:off x="4264227" y="2467375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173" name="椭圆 172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23580" y="2638527"/>
            <a:ext cx="3208121" cy="2406091"/>
          </a:xfrm>
          <a:prstGeom prst="rect">
            <a:avLst/>
          </a:prstGeom>
        </p:spPr>
      </p:pic>
      <p:pic>
        <p:nvPicPr>
          <p:cNvPr id="8720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217400" y="102108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204" grpId="0"/>
      <p:bldP spid="1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04" name="文本框 87203"/>
          <p:cNvSpPr txBox="1"/>
          <p:nvPr/>
        </p:nvSpPr>
        <p:spPr>
          <a:xfrm>
            <a:off x="4860032" y="1649903"/>
            <a:ext cx="18195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时刚过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1577097" y="453932"/>
            <a:ext cx="176609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时间表达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67" name="图片 16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168" name="组合 167"/>
          <p:cNvGrpSpPr/>
          <p:nvPr/>
        </p:nvGrpSpPr>
        <p:grpSpPr>
          <a:xfrm>
            <a:off x="1596345" y="1536927"/>
            <a:ext cx="2130312" cy="2131200"/>
            <a:chOff x="3506844" y="1707654"/>
            <a:chExt cx="2130312" cy="2131200"/>
          </a:xfrm>
        </p:grpSpPr>
        <p:sp>
          <p:nvSpPr>
            <p:cNvPr id="169" name="任意形状 168"/>
            <p:cNvSpPr/>
            <p:nvPr/>
          </p:nvSpPr>
          <p:spPr>
            <a:xfrm rot="17697416" flipV="1">
              <a:off x="4314970" y="2922651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70" name="组合 169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175" name="图片 174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176" name="椭圆 175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1F46A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71" name="任意形状 170"/>
            <p:cNvSpPr/>
            <p:nvPr/>
          </p:nvSpPr>
          <p:spPr>
            <a:xfrm rot="6658746" flipV="1">
              <a:off x="4433030" y="2464498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173" name="椭圆 172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52120" y="2548527"/>
            <a:ext cx="3271147" cy="245336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204" grpId="0"/>
      <p:bldP spid="1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矩形 89092"/>
          <p:cNvSpPr/>
          <p:nvPr/>
        </p:nvSpPr>
        <p:spPr>
          <a:xfrm>
            <a:off x="2082649" y="3919637"/>
            <a:ext cx="4978702" cy="701040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lnSpc>
                <a:spcPct val="150000"/>
              </a:lnSpc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接近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时，可以说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大约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</a:t>
            </a:r>
            <a:r>
              <a:rPr lang="zh-CN" altLang="en-US" sz="2800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。</a:t>
            </a:r>
            <a:endParaRPr lang="zh-CN" altLang="en-US" sz="2800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331" name="文本框 330"/>
          <p:cNvSpPr txBox="1"/>
          <p:nvPr/>
        </p:nvSpPr>
        <p:spPr>
          <a:xfrm>
            <a:off x="1577097" y="453932"/>
            <a:ext cx="176609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时间表达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332" name="图片 3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333" name="组合 332"/>
          <p:cNvGrpSpPr/>
          <p:nvPr/>
        </p:nvGrpSpPr>
        <p:grpSpPr>
          <a:xfrm>
            <a:off x="1438141" y="1707654"/>
            <a:ext cx="2130312" cy="2131200"/>
            <a:chOff x="3506844" y="1707654"/>
            <a:chExt cx="2130312" cy="2131200"/>
          </a:xfrm>
        </p:grpSpPr>
        <p:sp>
          <p:nvSpPr>
            <p:cNvPr id="334" name="任意形状 333"/>
            <p:cNvSpPr/>
            <p:nvPr/>
          </p:nvSpPr>
          <p:spPr>
            <a:xfrm rot="17697416" flipV="1">
              <a:off x="4314970" y="2922651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335" name="组合 334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340" name="图片 339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341" name="椭圆 340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F66C6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36" name="任意形状 335"/>
            <p:cNvSpPr/>
            <p:nvPr/>
          </p:nvSpPr>
          <p:spPr>
            <a:xfrm rot="4585233" flipV="1">
              <a:off x="4264227" y="2467375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337" name="组合 336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338" name="椭圆 337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342" name="组合 341"/>
          <p:cNvGrpSpPr/>
          <p:nvPr/>
        </p:nvGrpSpPr>
        <p:grpSpPr>
          <a:xfrm>
            <a:off x="5615994" y="1707654"/>
            <a:ext cx="2130312" cy="2131200"/>
            <a:chOff x="3506844" y="1707654"/>
            <a:chExt cx="2130312" cy="2131200"/>
          </a:xfrm>
        </p:grpSpPr>
        <p:sp>
          <p:nvSpPr>
            <p:cNvPr id="343" name="任意形状 342"/>
            <p:cNvSpPr/>
            <p:nvPr/>
          </p:nvSpPr>
          <p:spPr>
            <a:xfrm rot="17697416" flipV="1">
              <a:off x="4314970" y="2922651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344" name="组合 343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349" name="图片 348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350" name="椭圆 349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1F46A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45" name="任意形状 344"/>
            <p:cNvSpPr/>
            <p:nvPr/>
          </p:nvSpPr>
          <p:spPr>
            <a:xfrm rot="6658746" flipV="1">
              <a:off x="4433030" y="2464498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346" name="组合 345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347" name="椭圆 346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351" name="文本框 350"/>
          <p:cNvSpPr txBox="1"/>
          <p:nvPr/>
        </p:nvSpPr>
        <p:spPr>
          <a:xfrm>
            <a:off x="1593529" y="1126411"/>
            <a:ext cx="18195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快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时了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352" name="文本框 351"/>
          <p:cNvSpPr txBox="1"/>
          <p:nvPr/>
        </p:nvSpPr>
        <p:spPr>
          <a:xfrm>
            <a:off x="5771382" y="1126411"/>
            <a:ext cx="18195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时刚过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/>
      <p:bldP spid="331" grpId="0"/>
      <p:bldP spid="351" grpId="0"/>
      <p:bldP spid="3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矩形 20486"/>
          <p:cNvSpPr/>
          <p:nvPr/>
        </p:nvSpPr>
        <p:spPr>
          <a:xfrm>
            <a:off x="846823" y="1592517"/>
            <a:ext cx="3028181" cy="69405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rtlCol="0" fromWordArt="0">
            <a:normAutofit/>
          </a:bodyPr>
          <a:lstStyle/>
          <a:p>
            <a:pPr marL="257175" lvl="0" indent="-257175" algn="l" defTabSz="685800">
              <a:spcBef>
                <a:spcPct val="15000"/>
              </a:spcBef>
              <a:buClrTx/>
              <a:buSzTx/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（小明的一天）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75004" y="1007930"/>
            <a:ext cx="4392379" cy="3456296"/>
            <a:chOff x="1475656" y="1203598"/>
            <a:chExt cx="4392379" cy="3456296"/>
          </a:xfrm>
        </p:grpSpPr>
        <p:grpSp>
          <p:nvGrpSpPr>
            <p:cNvPr id="2" name="组合 1"/>
            <p:cNvGrpSpPr/>
            <p:nvPr/>
          </p:nvGrpSpPr>
          <p:grpSpPr>
            <a:xfrm>
              <a:off x="1475656" y="1203598"/>
              <a:ext cx="4392379" cy="3456296"/>
              <a:chOff x="1645" y="-1829"/>
              <a:chExt cx="12852" cy="11241"/>
            </a:xfrm>
          </p:grpSpPr>
          <p:sp>
            <p:nvSpPr>
              <p:cNvPr id="20482" name="矩形 20481"/>
              <p:cNvSpPr/>
              <p:nvPr/>
            </p:nvSpPr>
            <p:spPr>
              <a:xfrm>
                <a:off x="7680" y="-1349"/>
                <a:ext cx="1680" cy="1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 eaLnBrk="0" hangingPunct="0"/>
                <a:endParaRPr lang="en-US" altLang="x-none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3" name="矩形 20482"/>
              <p:cNvSpPr/>
              <p:nvPr/>
            </p:nvSpPr>
            <p:spPr>
              <a:xfrm>
                <a:off x="5400" y="2251"/>
                <a:ext cx="1680" cy="1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 eaLnBrk="0" hangingPunct="0"/>
                <a:endParaRPr lang="en-US" altLang="x-none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4" name="矩形 20483"/>
              <p:cNvSpPr/>
              <p:nvPr/>
            </p:nvSpPr>
            <p:spPr>
              <a:xfrm>
                <a:off x="7680" y="2251"/>
                <a:ext cx="1680" cy="1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 eaLnBrk="0" hangingPunct="0"/>
                <a:endParaRPr lang="en-US" altLang="x-none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5" name="矩形 20484"/>
              <p:cNvSpPr/>
              <p:nvPr/>
            </p:nvSpPr>
            <p:spPr>
              <a:xfrm>
                <a:off x="5400" y="5851"/>
                <a:ext cx="1680" cy="1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 eaLnBrk="0" hangingPunct="0"/>
                <a:endParaRPr lang="en-US" altLang="x-none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6" name="矩形 20485"/>
              <p:cNvSpPr/>
              <p:nvPr/>
            </p:nvSpPr>
            <p:spPr>
              <a:xfrm>
                <a:off x="7680" y="5851"/>
                <a:ext cx="1680" cy="16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lstStyle/>
              <a:p>
                <a:pPr eaLnBrk="0" hangingPunct="0"/>
                <a:endParaRPr lang="en-US" altLang="x-none" sz="2400">
                  <a:latin typeface="Times New Roman" panose="02020603050405020304" pitchFamily="18" charset="0"/>
                </a:endParaRPr>
              </a:p>
            </p:txBody>
          </p:sp>
          <p:pic>
            <p:nvPicPr>
              <p:cNvPr id="20488" name="Picture 6" descr="154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645" y="-1829"/>
                <a:ext cx="12453" cy="1123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489" name="文本框 20488"/>
              <p:cNvSpPr txBox="1"/>
              <p:nvPr/>
            </p:nvSpPr>
            <p:spPr>
              <a:xfrm>
                <a:off x="11960" y="797"/>
                <a:ext cx="1937" cy="1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9:00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  <p:sp>
            <p:nvSpPr>
              <p:cNvPr id="20490" name="文本框 20489"/>
              <p:cNvSpPr txBox="1"/>
              <p:nvPr/>
            </p:nvSpPr>
            <p:spPr>
              <a:xfrm>
                <a:off x="5377" y="4612"/>
                <a:ext cx="2181" cy="1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10:00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  <p:sp>
            <p:nvSpPr>
              <p:cNvPr id="20491" name="文本框 20490"/>
              <p:cNvSpPr txBox="1"/>
              <p:nvPr/>
            </p:nvSpPr>
            <p:spPr>
              <a:xfrm>
                <a:off x="11821" y="4612"/>
                <a:ext cx="2277" cy="1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12:00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  <p:sp>
            <p:nvSpPr>
              <p:cNvPr id="20492" name="文本框 20491"/>
              <p:cNvSpPr txBox="1"/>
              <p:nvPr/>
            </p:nvSpPr>
            <p:spPr>
              <a:xfrm>
                <a:off x="5607" y="8411"/>
                <a:ext cx="2365" cy="1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6:00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  <p:sp>
            <p:nvSpPr>
              <p:cNvPr id="20493" name="文本框 20492"/>
              <p:cNvSpPr txBox="1"/>
              <p:nvPr/>
            </p:nvSpPr>
            <p:spPr>
              <a:xfrm>
                <a:off x="12017" y="8361"/>
                <a:ext cx="2480" cy="10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9:00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803704" y="2033619"/>
              <a:ext cx="662001" cy="307780"/>
              <a:chOff x="2803704" y="2033619"/>
              <a:chExt cx="662001" cy="30778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2803704" y="2067694"/>
                <a:ext cx="574168" cy="182116"/>
              </a:xfrm>
              <a:prstGeom prst="rect">
                <a:avLst/>
              </a:prstGeom>
              <a:solidFill>
                <a:srgbClr val="FFFC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2803704" y="2033619"/>
                <a:ext cx="662001" cy="3077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libaba PuHuiTi Medium" pitchFamily="18" charset="-122"/>
                    <a:ea typeface="Alibaba PuHuiTi Medium" pitchFamily="18" charset="-122"/>
                    <a:cs typeface="Alibaba PuHuiTi Medium" pitchFamily="18" charset="-122"/>
                  </a:rPr>
                  <a:t>7:00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endParaRPr>
              </a:p>
            </p:txBody>
          </p:sp>
        </p:grp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38977" y="2565178"/>
            <a:ext cx="1907552" cy="190755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0" name="Rectangle 96"/>
          <p:cNvSpPr/>
          <p:nvPr/>
        </p:nvSpPr>
        <p:spPr>
          <a:xfrm>
            <a:off x="467544" y="4014976"/>
            <a:ext cx="84249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时针每天转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圈，所以一天有上午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9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时和晚上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9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时。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47198" name="Text Box 94"/>
          <p:cNvSpPr txBox="1"/>
          <p:nvPr/>
        </p:nvSpPr>
        <p:spPr>
          <a:xfrm>
            <a:off x="5504498" y="3341615"/>
            <a:ext cx="16764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Tx/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晚上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9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47197" name="Text Box 93"/>
          <p:cNvSpPr txBox="1"/>
          <p:nvPr/>
        </p:nvSpPr>
        <p:spPr>
          <a:xfrm>
            <a:off x="1909535" y="3341615"/>
            <a:ext cx="16764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Tx/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上午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9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3050" y="1075443"/>
            <a:ext cx="4572000" cy="581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都是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9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时有什么不同？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577097" y="1867648"/>
            <a:ext cx="2341276" cy="1368000"/>
            <a:chOff x="1577097" y="1939043"/>
            <a:chExt cx="2341276" cy="1368000"/>
          </a:xfrm>
        </p:grpSpPr>
        <p:pic>
          <p:nvPicPr>
            <p:cNvPr id="5" name="图片 4" descr="图片包含 游戏机, 人们, 大, 飞行&#10;&#10;描述已自动生成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577097" y="1939043"/>
              <a:ext cx="2341276" cy="1368000"/>
            </a:xfrm>
            <a:prstGeom prst="rect">
              <a:avLst/>
            </a:prstGeom>
          </p:spPr>
        </p:pic>
        <p:pic>
          <p:nvPicPr>
            <p:cNvPr id="13" name="图片 12" descr="钟表的特写&#10;&#10;描述已自动生成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291386" y="2161998"/>
              <a:ext cx="912699" cy="904089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5172060" y="1867648"/>
            <a:ext cx="2341276" cy="1368000"/>
            <a:chOff x="5172060" y="1939043"/>
            <a:chExt cx="2341276" cy="1368000"/>
          </a:xfrm>
        </p:grpSpPr>
        <p:pic>
          <p:nvPicPr>
            <p:cNvPr id="9" name="图片 8" descr="背景图案&#10;&#10;描述已自动生成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5172060" y="1939043"/>
              <a:ext cx="2341276" cy="1368000"/>
            </a:xfrm>
            <a:prstGeom prst="rect">
              <a:avLst/>
            </a:prstGeom>
          </p:spPr>
        </p:pic>
        <p:pic>
          <p:nvPicPr>
            <p:cNvPr id="27" name="图片 26" descr="钟表的特写&#10;&#10;描述已自动生成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886349" y="2170999"/>
              <a:ext cx="912699" cy="904089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0" grpId="0"/>
      <p:bldP spid="47198" grpId="0"/>
      <p:bldP spid="47197" grpId="0"/>
      <p:bldP spid="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122804" y="2814831"/>
            <a:ext cx="2952328" cy="1324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妈妈睡觉的时间是</a:t>
            </a:r>
            <a:r>
              <a:rPr kumimoji="1" lang="zh-CN" altLang="en-US" sz="2800" u="sng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              </a:t>
            </a:r>
            <a:r>
              <a:rPr kumimoji="1"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。 </a:t>
            </a:r>
            <a:endParaRPr kumimoji="1"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47169" name="Text Box 65"/>
          <p:cNvSpPr txBox="1"/>
          <p:nvPr/>
        </p:nvSpPr>
        <p:spPr>
          <a:xfrm>
            <a:off x="5513433" y="3477096"/>
            <a:ext cx="1368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</a:pPr>
            <a:r>
              <a:rPr lang="en-US" altLang="zh-CN" sz="2800" b="1">
                <a:solidFill>
                  <a:srgbClr val="FF33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10</a:t>
            </a:r>
            <a:r>
              <a:rPr lang="zh-CN" altLang="en-US" sz="2800" b="1">
                <a:solidFill>
                  <a:srgbClr val="FF33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</a:t>
            </a:r>
            <a:endParaRPr lang="zh-CN" altLang="en-US" sz="2800" b="1">
              <a:solidFill>
                <a:srgbClr val="FF33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77097" y="453932"/>
            <a:ext cx="25628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看钟表写时间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33593" y="2216956"/>
            <a:ext cx="3250376" cy="25202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7" y="1177719"/>
            <a:ext cx="1306975" cy="1314574"/>
          </a:xfrm>
          <a:prstGeom prst="rect">
            <a:avLst/>
          </a:prstGeom>
        </p:spPr>
      </p:pic>
      <p:sp>
        <p:nvSpPr>
          <p:cNvPr id="22" name="圆角矩形标注 21"/>
          <p:cNvSpPr/>
          <p:nvPr/>
        </p:nvSpPr>
        <p:spPr>
          <a:xfrm>
            <a:off x="866591" y="1359531"/>
            <a:ext cx="1800201" cy="863601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妈妈比我晚睡一个小时</a:t>
            </a:r>
            <a:endParaRPr kumimoji="1" lang="zh-CN" altLang="en-US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7169" grpId="0"/>
      <p:bldP spid="47169" grpId="1"/>
      <p:bldP spid="6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文本框 104453"/>
          <p:cNvSpPr txBox="1"/>
          <p:nvPr/>
        </p:nvSpPr>
        <p:spPr>
          <a:xfrm>
            <a:off x="1403648" y="1159892"/>
            <a:ext cx="5616624" cy="197086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有个好朋友，会走没有腿，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 eaLnBrk="0" hangingPunct="0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会说没有嘴，它会告诉我们，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 eaLnBrk="0" hangingPunct="0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什么时候起床，什么时候睡觉。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3648" y="3130753"/>
            <a:ext cx="6264695" cy="132453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l" ea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小小圆形运动场，三个选手比赛忙，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  <a:p>
            <a:pPr lvl="0" algn="l" ea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跑的路程有长短，最后时间一个样。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猜一猜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800379" y="889839"/>
            <a:ext cx="1559758" cy="1563820"/>
            <a:chOff x="6800379" y="889839"/>
            <a:chExt cx="1559758" cy="1563820"/>
          </a:xfrm>
        </p:grpSpPr>
        <p:pic>
          <p:nvPicPr>
            <p:cNvPr id="4" name="图片 3" descr="图片包含 游戏机, 设备, 仪表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800379" y="889839"/>
              <a:ext cx="1559758" cy="1563820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7527296" y="1128205"/>
              <a:ext cx="426111" cy="597544"/>
              <a:chOff x="4518000" y="2229710"/>
              <a:chExt cx="426111" cy="597544"/>
            </a:xfrm>
          </p:grpSpPr>
          <p:sp>
            <p:nvSpPr>
              <p:cNvPr id="8" name="任意形状 7"/>
              <p:cNvSpPr/>
              <p:nvPr/>
            </p:nvSpPr>
            <p:spPr>
              <a:xfrm flipH="1">
                <a:off x="4593981" y="2743766"/>
                <a:ext cx="350130" cy="66353"/>
              </a:xfrm>
              <a:custGeom>
                <a:avLst/>
                <a:gdLst>
                  <a:gd name="connsiteX0" fmla="*/ 349726 w 350130"/>
                  <a:gd name="connsiteY0" fmla="*/ 66353 h 66353"/>
                  <a:gd name="connsiteX1" fmla="*/ 350130 w 350130"/>
                  <a:gd name="connsiteY1" fmla="*/ 0 h 66353"/>
                  <a:gd name="connsiteX2" fmla="*/ 253408 w 350130"/>
                  <a:gd name="connsiteY2" fmla="*/ 3267 h 66353"/>
                  <a:gd name="connsiteX3" fmla="*/ 0 w 350130"/>
                  <a:gd name="connsiteY3" fmla="*/ 33183 h 66353"/>
                  <a:gd name="connsiteX4" fmla="*/ 253409 w 350130"/>
                  <a:gd name="connsiteY4" fmla="*/ 63099 h 66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130" h="66353">
                    <a:moveTo>
                      <a:pt x="349726" y="66353"/>
                    </a:moveTo>
                    <a:lnTo>
                      <a:pt x="350130" y="0"/>
                    </a:lnTo>
                    <a:lnTo>
                      <a:pt x="253408" y="3267"/>
                    </a:lnTo>
                    <a:cubicBezTo>
                      <a:pt x="98651" y="10378"/>
                      <a:pt x="0" y="21139"/>
                      <a:pt x="0" y="33183"/>
                    </a:cubicBezTo>
                    <a:cubicBezTo>
                      <a:pt x="0" y="45227"/>
                      <a:pt x="98652" y="55988"/>
                      <a:pt x="253409" y="63099"/>
                    </a:cubicBezTo>
                    <a:close/>
                  </a:path>
                </a:pathLst>
              </a:custGeom>
              <a:solidFill>
                <a:srgbClr val="FF51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0" name="任意形状 9"/>
              <p:cNvSpPr/>
              <p:nvPr/>
            </p:nvSpPr>
            <p:spPr>
              <a:xfrm rot="5400000" flipV="1">
                <a:off x="4317190" y="2460463"/>
                <a:ext cx="507544" cy="46038"/>
              </a:xfrm>
              <a:custGeom>
                <a:avLst/>
                <a:gdLst>
                  <a:gd name="connsiteX0" fmla="*/ 0 w 507544"/>
                  <a:gd name="connsiteY0" fmla="*/ 23019 h 46038"/>
                  <a:gd name="connsiteX1" fmla="*/ 428794 w 507544"/>
                  <a:gd name="connsiteY1" fmla="*/ 45200 h 46038"/>
                  <a:gd name="connsiteX2" fmla="*/ 507544 w 507544"/>
                  <a:gd name="connsiteY2" fmla="*/ 46038 h 46038"/>
                  <a:gd name="connsiteX3" fmla="*/ 507544 w 507544"/>
                  <a:gd name="connsiteY3" fmla="*/ 0 h 46038"/>
                  <a:gd name="connsiteX4" fmla="*/ 428794 w 507544"/>
                  <a:gd name="connsiteY4" fmla="*/ 838 h 46038"/>
                  <a:gd name="connsiteX5" fmla="*/ 0 w 507544"/>
                  <a:gd name="connsiteY5" fmla="*/ 23019 h 46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7544" h="46038">
                    <a:moveTo>
                      <a:pt x="0" y="23019"/>
                    </a:moveTo>
                    <a:cubicBezTo>
                      <a:pt x="0" y="32990"/>
                      <a:pt x="176825" y="41545"/>
                      <a:pt x="428794" y="45200"/>
                    </a:cubicBezTo>
                    <a:lnTo>
                      <a:pt x="507544" y="46038"/>
                    </a:lnTo>
                    <a:lnTo>
                      <a:pt x="507544" y="0"/>
                    </a:lnTo>
                    <a:lnTo>
                      <a:pt x="428794" y="838"/>
                    </a:lnTo>
                    <a:cubicBezTo>
                      <a:pt x="176825" y="4492"/>
                      <a:pt x="0" y="13047"/>
                      <a:pt x="0" y="23019"/>
                    </a:cubicBezTo>
                    <a:close/>
                  </a:path>
                </a:pathLst>
              </a:custGeom>
              <a:solidFill>
                <a:srgbClr val="FF51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4518000" y="2719254"/>
                <a:ext cx="108000" cy="108000"/>
                <a:chOff x="3103318" y="1491630"/>
                <a:chExt cx="108000" cy="108000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3103318" y="1491630"/>
                  <a:ext cx="108000" cy="108000"/>
                </a:xfrm>
                <a:prstGeom prst="ellipse">
                  <a:avLst/>
                </a:prstGeom>
                <a:solidFill>
                  <a:srgbClr val="43C7E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3121318" y="1509630"/>
                  <a:ext cx="72000" cy="72000"/>
                </a:xfrm>
                <a:prstGeom prst="ellipse">
                  <a:avLst/>
                </a:prstGeom>
                <a:solidFill>
                  <a:srgbClr val="FE8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/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矩形 114690"/>
          <p:cNvSpPr/>
          <p:nvPr/>
        </p:nvSpPr>
        <p:spPr>
          <a:xfrm>
            <a:off x="5119891" y="1162731"/>
            <a:ext cx="3246437" cy="326352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第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题</a:t>
            </a:r>
            <a:endParaRPr lang="en-US" altLang="zh-CN" sz="280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太阳公公当空照，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大地一片金灿灿，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时针、分针叠一起，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请问这时几时整？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14695" name="文本框 114694"/>
          <p:cNvSpPr txBox="1"/>
          <p:nvPr/>
        </p:nvSpPr>
        <p:spPr>
          <a:xfrm>
            <a:off x="1115060" y="1162731"/>
            <a:ext cx="3456940" cy="32635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第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题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公鸡喔喔催天明，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大地睡醒闹盈盈，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时针、分针成一线，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algn="l">
              <a:lnSpc>
                <a:spcPct val="150000"/>
              </a:lnSpc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请问这时几时整？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14697" name="文本框 114696"/>
          <p:cNvSpPr txBox="1"/>
          <p:nvPr/>
        </p:nvSpPr>
        <p:spPr>
          <a:xfrm>
            <a:off x="2024068" y="1315507"/>
            <a:ext cx="155125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 时）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14698" name="文本框 114697"/>
          <p:cNvSpPr txBox="1"/>
          <p:nvPr/>
        </p:nvSpPr>
        <p:spPr>
          <a:xfrm>
            <a:off x="6012160" y="1315507"/>
            <a:ext cx="167087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12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时）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猜谜语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/>
      <p:bldP spid="114695" grpId="0"/>
      <p:bldP spid="114697" grpId="0"/>
      <p:bldP spid="114698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文本框 84995"/>
          <p:cNvSpPr txBox="1"/>
          <p:nvPr/>
        </p:nvSpPr>
        <p:spPr>
          <a:xfrm>
            <a:off x="974611" y="3957910"/>
            <a:ext cx="122396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4:00</a:t>
            </a:r>
            <a:endParaRPr lang="en-US" altLang="zh-CN" sz="2800" b="1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4997" name="文本框 84996"/>
          <p:cNvSpPr txBox="1"/>
          <p:nvPr/>
        </p:nvSpPr>
        <p:spPr>
          <a:xfrm>
            <a:off x="2980928" y="3957910"/>
            <a:ext cx="12239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11:00</a:t>
            </a:r>
            <a:endParaRPr lang="en-US" altLang="zh-CN" sz="2800" b="1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4998" name="文本框 84997"/>
          <p:cNvSpPr txBox="1"/>
          <p:nvPr/>
        </p:nvSpPr>
        <p:spPr>
          <a:xfrm>
            <a:off x="4987246" y="3957910"/>
            <a:ext cx="12239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7:00</a:t>
            </a:r>
            <a:endParaRPr lang="en-US" altLang="zh-CN" sz="2800" b="1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4999" name="文本框 84998"/>
          <p:cNvSpPr txBox="1"/>
          <p:nvPr/>
        </p:nvSpPr>
        <p:spPr>
          <a:xfrm>
            <a:off x="6993564" y="3957910"/>
            <a:ext cx="12239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</a:pPr>
            <a:r>
              <a:rPr lang="en-US" altLang="zh-CN" sz="2800" b="1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1:00</a:t>
            </a:r>
            <a:endParaRPr lang="en-US" altLang="zh-CN" sz="2800" b="1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5000" name="直接连接符 84999"/>
          <p:cNvSpPr/>
          <p:nvPr/>
        </p:nvSpPr>
        <p:spPr>
          <a:xfrm rot="21429988">
            <a:off x="2019277" y="2341588"/>
            <a:ext cx="5321470" cy="1732316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5001" name="直接连接符 85000"/>
          <p:cNvSpPr/>
          <p:nvPr/>
        </p:nvSpPr>
        <p:spPr>
          <a:xfrm>
            <a:off x="3921894" y="2488369"/>
            <a:ext cx="1586210" cy="1484622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5002" name="直接连接符 85001"/>
          <p:cNvSpPr/>
          <p:nvPr/>
        </p:nvSpPr>
        <p:spPr>
          <a:xfrm flipH="1">
            <a:off x="1610346" y="2548118"/>
            <a:ext cx="3609726" cy="1398184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5003" name="直接连接符 85002"/>
          <p:cNvSpPr/>
          <p:nvPr/>
        </p:nvSpPr>
        <p:spPr>
          <a:xfrm flipV="1">
            <a:off x="3668712" y="2408423"/>
            <a:ext cx="3384550" cy="15113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85004" name="内容占位符 85003"/>
          <p:cNvPicPr>
            <a:picLocks noGrp="1" noChangeAspect="1"/>
          </p:cNvPicPr>
          <p:nvPr>
            <p:ph idx="1"/>
          </p:nvPr>
        </p:nvPicPr>
        <p:blipFill>
          <a:blip r:embed="rId1" cstate="email"/>
          <a:stretch>
            <a:fillRect/>
          </a:stretch>
        </p:blipFill>
        <p:spPr>
          <a:xfrm>
            <a:off x="107950" y="1202188"/>
            <a:ext cx="1943100" cy="1928812"/>
          </a:xfrm>
        </p:spPr>
      </p:pic>
      <p:sp>
        <p:nvSpPr>
          <p:cNvPr id="16" name="文本框 15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连一连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1566" y="1220829"/>
            <a:ext cx="1390055" cy="13981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73021" y="1220829"/>
            <a:ext cx="1398184" cy="13981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78229" y="1220829"/>
            <a:ext cx="1398184" cy="13981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06454" y="1220829"/>
            <a:ext cx="1398184" cy="139818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  <p:bldP spid="84997" grpId="0"/>
      <p:bldP spid="84998" grpId="0"/>
      <p:bldP spid="84999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02580" y="2063917"/>
            <a:ext cx="5338840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zh-CN" altLang="en-US" sz="6000" b="1" dirty="0">
                <a:solidFill>
                  <a:srgbClr val="FF5144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课 堂 总 结</a:t>
            </a:r>
            <a:endParaRPr lang="zh-CN" sz="6000" b="1" dirty="0">
              <a:solidFill>
                <a:srgbClr val="FF5144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30290" y="915566"/>
            <a:ext cx="504056" cy="471745"/>
            <a:chOff x="4848002" y="1190953"/>
            <a:chExt cx="613586" cy="528059"/>
          </a:xfrm>
        </p:grpSpPr>
        <p:sp>
          <p:nvSpPr>
            <p:cNvPr id="5" name="椭圆 4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E860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848002" y="1196597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第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76241" y="915566"/>
            <a:ext cx="504056" cy="471745"/>
            <a:chOff x="4848002" y="1190953"/>
            <a:chExt cx="613586" cy="528059"/>
          </a:xfrm>
        </p:grpSpPr>
        <p:sp>
          <p:nvSpPr>
            <p:cNvPr id="8" name="椭圆 7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F5144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848002" y="1196597"/>
              <a:ext cx="613586" cy="516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六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22192" y="915565"/>
            <a:ext cx="504056" cy="471746"/>
            <a:chOff x="4848002" y="1190953"/>
            <a:chExt cx="613586" cy="528059"/>
          </a:xfrm>
        </p:grpSpPr>
        <p:sp>
          <p:nvSpPr>
            <p:cNvPr id="11" name="椭圆 10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43C7E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8002" y="1196596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单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68144" y="915566"/>
            <a:ext cx="504056" cy="471745"/>
            <a:chOff x="4848002" y="1190953"/>
            <a:chExt cx="613586" cy="528059"/>
          </a:xfrm>
        </p:grpSpPr>
        <p:sp>
          <p:nvSpPr>
            <p:cNvPr id="14" name="椭圆 13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E860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848002" y="1196597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元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34049" y="3591658"/>
            <a:ext cx="2896821" cy="739268"/>
            <a:chOff x="1145297" y="3774279"/>
            <a:chExt cx="2896821" cy="739268"/>
          </a:xfrm>
        </p:grpSpPr>
        <p:sp>
          <p:nvSpPr>
            <p:cNvPr id="12" name="圆角矩形标注 11"/>
            <p:cNvSpPr/>
            <p:nvPr/>
          </p:nvSpPr>
          <p:spPr>
            <a:xfrm flipV="1">
              <a:off x="1145297" y="3774279"/>
              <a:ext cx="2896821" cy="739268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1489" name="文本框 141488"/>
            <p:cNvSpPr txBox="1"/>
            <p:nvPr/>
          </p:nvSpPr>
          <p:spPr>
            <a:xfrm>
              <a:off x="1153547" y="3909795"/>
              <a:ext cx="288032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我再睡一会儿吧！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626008" y="2523190"/>
            <a:ext cx="1929181" cy="772900"/>
            <a:chOff x="6317766" y="2158890"/>
            <a:chExt cx="1929181" cy="825720"/>
          </a:xfrm>
        </p:grpSpPr>
        <p:sp>
          <p:nvSpPr>
            <p:cNvPr id="10" name="圆角矩形标注 9"/>
            <p:cNvSpPr/>
            <p:nvPr/>
          </p:nvSpPr>
          <p:spPr>
            <a:xfrm>
              <a:off x="6317766" y="2158890"/>
              <a:ext cx="1800200" cy="825720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354272" y="2310140"/>
              <a:ext cx="1892675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快起床吧！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sp>
        <p:nvSpPr>
          <p:cNvPr id="178" name="文本框 177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79" name="图片 17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86208" y="915988"/>
            <a:ext cx="1080000" cy="108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5418" y="1290373"/>
            <a:ext cx="2288046" cy="21736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23310" y="3517917"/>
            <a:ext cx="1449708" cy="146495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圆角矩形标注 188"/>
          <p:cNvSpPr/>
          <p:nvPr/>
        </p:nvSpPr>
        <p:spPr>
          <a:xfrm>
            <a:off x="4969494" y="2598991"/>
            <a:ext cx="3370575" cy="737832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标注 5"/>
          <p:cNvSpPr/>
          <p:nvPr/>
        </p:nvSpPr>
        <p:spPr>
          <a:xfrm>
            <a:off x="727842" y="1616657"/>
            <a:ext cx="1755928" cy="1080120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2341" name="矩形 142340"/>
          <p:cNvSpPr/>
          <p:nvPr/>
        </p:nvSpPr>
        <p:spPr>
          <a:xfrm>
            <a:off x="4969494" y="2719316"/>
            <a:ext cx="3370575" cy="58102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我们一起去上学吧！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80" name="图片 17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73971" y="1979849"/>
            <a:ext cx="3936000" cy="295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71443" y="915988"/>
            <a:ext cx="1073721" cy="1080000"/>
          </a:xfrm>
          <a:prstGeom prst="rect">
            <a:avLst/>
          </a:prstGeom>
        </p:spPr>
      </p:pic>
      <p:sp>
        <p:nvSpPr>
          <p:cNvPr id="187" name="文本框 186"/>
          <p:cNvSpPr txBox="1"/>
          <p:nvPr/>
        </p:nvSpPr>
        <p:spPr>
          <a:xfrm>
            <a:off x="760444" y="1728909"/>
            <a:ext cx="1690724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我再玩一会儿吧！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我们一起去上学吧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animBg="1"/>
      <p:bldP spid="6" grpId="0" animBg="1"/>
      <p:bldP spid="142341" grpId="0"/>
      <p:bldP spid="179" grpId="0"/>
      <p:bldP spid="18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859710" y="1432404"/>
            <a:ext cx="2712290" cy="863600"/>
            <a:chOff x="1331640" y="1560440"/>
            <a:chExt cx="2712290" cy="863600"/>
          </a:xfrm>
        </p:grpSpPr>
        <p:sp>
          <p:nvSpPr>
            <p:cNvPr id="4" name="圆角矩形标注 3"/>
            <p:cNvSpPr/>
            <p:nvPr/>
          </p:nvSpPr>
          <p:spPr>
            <a:xfrm>
              <a:off x="1331640" y="1560440"/>
              <a:ext cx="2712290" cy="863600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3533" name="矩形 143532"/>
            <p:cNvSpPr/>
            <p:nvPr/>
          </p:nvSpPr>
          <p:spPr>
            <a:xfrm>
              <a:off x="1331640" y="1757778"/>
              <a:ext cx="2712290" cy="576064"/>
            </a:xfrm>
            <a:prstGeom prst="rect">
              <a:avLst/>
            </a:prstGeom>
            <a:noFill/>
            <a:ln w="9525" cap="flat" cmpd="sng">
              <a:noFill/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再玩一会儿吧！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94398" y="2490897"/>
            <a:ext cx="2077339" cy="969932"/>
            <a:chOff x="5794398" y="2490897"/>
            <a:chExt cx="2077339" cy="969932"/>
          </a:xfrm>
        </p:grpSpPr>
        <p:sp>
          <p:nvSpPr>
            <p:cNvPr id="9" name="圆角矩形标注 8"/>
            <p:cNvSpPr/>
            <p:nvPr/>
          </p:nvSpPr>
          <p:spPr>
            <a:xfrm>
              <a:off x="5794398" y="2490897"/>
              <a:ext cx="2077339" cy="969932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3534" name="矩形 143533"/>
            <p:cNvSpPr/>
            <p:nvPr/>
          </p:nvSpPr>
          <p:spPr>
            <a:xfrm>
              <a:off x="5807519" y="2571750"/>
              <a:ext cx="2064218" cy="85986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我们一起去做作业吧！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sp>
        <p:nvSpPr>
          <p:cNvPr id="178" name="文本框 177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79" name="图片 17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4597" y="2319097"/>
            <a:ext cx="2355726" cy="23557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25752" y="3507854"/>
            <a:ext cx="1628799" cy="146357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24575" y="909676"/>
            <a:ext cx="1080000" cy="1080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77097" y="1491932"/>
            <a:ext cx="2481076" cy="1008112"/>
            <a:chOff x="1113308" y="1360388"/>
            <a:chExt cx="2481076" cy="1008112"/>
          </a:xfrm>
        </p:grpSpPr>
        <p:sp>
          <p:nvSpPr>
            <p:cNvPr id="11" name="圆角矩形标注 10"/>
            <p:cNvSpPr/>
            <p:nvPr/>
          </p:nvSpPr>
          <p:spPr>
            <a:xfrm>
              <a:off x="1113308" y="1360388"/>
              <a:ext cx="2481076" cy="1008112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4558" name="矩形 144557"/>
            <p:cNvSpPr/>
            <p:nvPr/>
          </p:nvSpPr>
          <p:spPr>
            <a:xfrm>
              <a:off x="1113308" y="1411170"/>
              <a:ext cx="2481076" cy="906547"/>
            </a:xfrm>
            <a:prstGeom prst="rect">
              <a:avLst/>
            </a:prstGeom>
            <a:noFill/>
            <a:ln w="9525" cap="flat" cmpd="sng">
              <a:noFill/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哎呀，我还没写完作业呢。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419382" y="2368500"/>
            <a:ext cx="2410863" cy="1008112"/>
            <a:chOff x="5464145" y="2592554"/>
            <a:chExt cx="2410863" cy="1008112"/>
          </a:xfrm>
        </p:grpSpPr>
        <p:sp>
          <p:nvSpPr>
            <p:cNvPr id="6" name="圆角矩形标注 5"/>
            <p:cNvSpPr/>
            <p:nvPr/>
          </p:nvSpPr>
          <p:spPr>
            <a:xfrm>
              <a:off x="5464145" y="2592554"/>
              <a:ext cx="2410863" cy="1008112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4559" name="矩形 144558"/>
            <p:cNvSpPr/>
            <p:nvPr/>
          </p:nvSpPr>
          <p:spPr>
            <a:xfrm>
              <a:off x="5569764" y="2652427"/>
              <a:ext cx="2199625" cy="888366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l">
                <a:buFontTx/>
              </a:pPr>
              <a:r>
                <a:rPr lang="zh-CN" altLang="en-US" sz="2800" b="1">
                  <a:solidFill>
                    <a:srgbClr val="FF0000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时间到了，我要去睡觉了！</a:t>
              </a:r>
              <a:endPara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sp>
        <p:nvSpPr>
          <p:cNvPr id="179" name="文本框 178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80" name="图片 17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87467" y="915988"/>
            <a:ext cx="1073721" cy="108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20072" y="3710182"/>
            <a:ext cx="1552421" cy="10365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313755" y="2706578"/>
            <a:ext cx="2141176" cy="222199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3" name="矩形 147462"/>
          <p:cNvSpPr/>
          <p:nvPr/>
        </p:nvSpPr>
        <p:spPr>
          <a:xfrm>
            <a:off x="2987824" y="1366224"/>
            <a:ext cx="3259038" cy="60960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dist">
              <a:buFontTx/>
            </a:pP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你更喜欢谁？</a:t>
            </a:r>
            <a:endParaRPr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5744668" y="2818085"/>
            <a:ext cx="2092015" cy="1875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68593" y="2261834"/>
            <a:ext cx="2427734" cy="242773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3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文本框 124930"/>
          <p:cNvSpPr txBox="1"/>
          <p:nvPr/>
        </p:nvSpPr>
        <p:spPr>
          <a:xfrm>
            <a:off x="899592" y="1181714"/>
            <a:ext cx="7344816" cy="32635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亲爱的同学们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: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indent="612140" algn="l">
              <a:lnSpc>
                <a:spcPct val="150000"/>
              </a:lnSpc>
              <a:spcBef>
                <a:spcPct val="0"/>
              </a:spcBef>
              <a:buFontTx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时针不停地转动，时间也就悄悄地溜走了，而且再也回不来了。因此，我们要学习明明，从小就要做一个会安排时间并且爱惜时间的好孩子。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说一说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02580" y="1971585"/>
            <a:ext cx="5338840" cy="120032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zh-CN" altLang="en-US" sz="7200" b="1" dirty="0">
                <a:solidFill>
                  <a:srgbClr val="FF5144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随 堂 练 习</a:t>
            </a:r>
            <a:endParaRPr lang="zh-CN" sz="7200" b="1" dirty="0">
              <a:solidFill>
                <a:srgbClr val="FF5144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30290" y="915566"/>
            <a:ext cx="504056" cy="471745"/>
            <a:chOff x="4848002" y="1190953"/>
            <a:chExt cx="613586" cy="528059"/>
          </a:xfrm>
        </p:grpSpPr>
        <p:sp>
          <p:nvSpPr>
            <p:cNvPr id="5" name="椭圆 4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E860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848002" y="1196597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第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76241" y="915566"/>
            <a:ext cx="504056" cy="471745"/>
            <a:chOff x="4848002" y="1190953"/>
            <a:chExt cx="613586" cy="528059"/>
          </a:xfrm>
        </p:grpSpPr>
        <p:sp>
          <p:nvSpPr>
            <p:cNvPr id="8" name="椭圆 7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F5144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848002" y="1196597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七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22192" y="915565"/>
            <a:ext cx="504056" cy="471746"/>
            <a:chOff x="4848002" y="1190953"/>
            <a:chExt cx="613586" cy="528059"/>
          </a:xfrm>
        </p:grpSpPr>
        <p:sp>
          <p:nvSpPr>
            <p:cNvPr id="11" name="椭圆 10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43C7E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48002" y="1196596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单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68144" y="915566"/>
            <a:ext cx="504056" cy="471745"/>
            <a:chOff x="4848002" y="1190953"/>
            <a:chExt cx="613586" cy="528059"/>
          </a:xfrm>
        </p:grpSpPr>
        <p:sp>
          <p:nvSpPr>
            <p:cNvPr id="14" name="椭圆 13"/>
            <p:cNvSpPr/>
            <p:nvPr/>
          </p:nvSpPr>
          <p:spPr>
            <a:xfrm>
              <a:off x="4865946" y="1190953"/>
              <a:ext cx="577699" cy="528059"/>
            </a:xfrm>
            <a:prstGeom prst="ellipse">
              <a:avLst/>
            </a:prstGeom>
            <a:solidFill>
              <a:srgbClr val="FE8602"/>
            </a:solidFill>
            <a:ln>
              <a:noFill/>
            </a:ln>
          </p:spPr>
          <p:txBody>
            <a:bodyPr anchor="ctr"/>
            <a:lstStyle/>
            <a:p>
              <a:endParaRPr lang="zh-CN" sz="2400" b="1">
                <a:solidFill>
                  <a:schemeClr val="lt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848002" y="1196597"/>
              <a:ext cx="613586" cy="51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元</a:t>
              </a:r>
              <a:endParaRPr kumimoji="1" lang="zh-CN" altLang="en-US" sz="2400" b="1">
                <a:solidFill>
                  <a:schemeClr val="bg1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577097" y="453932"/>
            <a:ext cx="20587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 dirty="0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钟表王国</a:t>
            </a:r>
            <a:endParaRPr lang="zh-CN" sz="3000" b="1" dirty="0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9890" y="3171004"/>
            <a:ext cx="1698759" cy="14700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2280" y="3213766"/>
            <a:ext cx="1021801" cy="13845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41299" y="934378"/>
            <a:ext cx="1723761" cy="217820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56385" y="1174467"/>
            <a:ext cx="1132805" cy="16980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69334" y="3281575"/>
            <a:ext cx="1248936" cy="124893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00197" y="1153765"/>
            <a:ext cx="2251316" cy="17394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894062" y="1302299"/>
            <a:ext cx="1442364" cy="144236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108955" y="3281575"/>
            <a:ext cx="1392639" cy="124893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标题 126977"/>
          <p:cNvSpPr>
            <a:spLocks noGrp="1"/>
          </p:cNvSpPr>
          <p:nvPr>
            <p:ph type="title"/>
          </p:nvPr>
        </p:nvSpPr>
        <p:spPr>
          <a:xfrm>
            <a:off x="2897364" y="1162731"/>
            <a:ext cx="3349272" cy="772027"/>
          </a:xfrm>
        </p:spPr>
        <p:txBody>
          <a:bodyPr anchor="ctr" anchorCtr="0"/>
          <a:lstStyle/>
          <a:p>
            <a:pPr algn="dist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过</a:t>
            </a:r>
            <a:r>
              <a:rPr lang="en-US" altLang="zh-CN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小时是几时？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练一练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84168" y="2043795"/>
            <a:ext cx="2160000" cy="21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833" y="2043795"/>
            <a:ext cx="2160000" cy="216000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492001" y="2043795"/>
            <a:ext cx="2160000" cy="2160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文本框 138242"/>
          <p:cNvSpPr txBox="1"/>
          <p:nvPr/>
        </p:nvSpPr>
        <p:spPr>
          <a:xfrm>
            <a:off x="593576" y="1162731"/>
            <a:ext cx="7956847" cy="279704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612140" algn="l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小羊为了庆祝自己的生日，准备请小狗到它家做客。它给小狗打电话说：“喂，是小狗吗？今天我生日请你过两个小时后来我家做客。”小狗看了看钟表，这时钟表的</a:t>
            </a:r>
            <a:r>
              <a:rPr lang="zh-CN" altLang="en-US" sz="2400" b="1" dirty="0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分针指向</a:t>
            </a:r>
            <a:r>
              <a:rPr lang="en-US" altLang="zh-CN" sz="2400" b="1" dirty="0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，时针指向</a:t>
            </a:r>
            <a:r>
              <a:rPr lang="en-US" altLang="zh-CN" sz="2400" b="1" dirty="0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。请你帮小狗想一想：它该什么时候到小羊家去呢？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练一练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59632" y="1421060"/>
            <a:ext cx="6505575" cy="110799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zh-CN" altLang="en-US" sz="6600" b="1">
                <a:solidFill>
                  <a:srgbClr val="FF5144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谢 谢  观 看</a:t>
            </a:r>
            <a:endParaRPr lang="zh-CN" sz="6600" b="1">
              <a:solidFill>
                <a:srgbClr val="FF5144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文本占位符 128002"/>
          <p:cNvSpPr>
            <a:spLocks noGrp="1"/>
          </p:cNvSpPr>
          <p:nvPr>
            <p:ph type="body" idx="1"/>
          </p:nvPr>
        </p:nvSpPr>
        <p:spPr>
          <a:xfrm>
            <a:off x="1079612" y="1403726"/>
            <a:ext cx="6984776" cy="170739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1、我要知道钟表在生活中的作用，初步认识钟表，学会看、读、写整时。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我会学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8" name="文本占位符 128002"/>
          <p:cNvSpPr txBox="1"/>
          <p:nvPr/>
        </p:nvSpPr>
        <p:spPr>
          <a:xfrm>
            <a:off x="1052052" y="2884916"/>
            <a:ext cx="7056784" cy="1244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57175" lvl="0" indent="-257175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lvl="1" indent="-21463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–"/>
              <a:defRPr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lvl="2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•"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lvl="3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–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lvl="4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»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585" lvl="5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»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85" lvl="6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»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385" lvl="7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»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285" lvl="8" indent="-17145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har char="»"/>
              <a:defRPr sz="15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2、学会合理的安排时间，养成珍惜时间的好习惯。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zh-CN" altLang="en-US" sz="2800" b="1" dirty="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文本框 93188"/>
          <p:cNvSpPr txBox="1"/>
          <p:nvPr/>
        </p:nvSpPr>
        <p:spPr>
          <a:xfrm>
            <a:off x="939184" y="1335282"/>
            <a:ext cx="3483682" cy="1324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1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、你都在什么地方见过钟表？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77340" y="454025"/>
            <a:ext cx="2208530" cy="553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交流一下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9184" y="2853763"/>
            <a:ext cx="3483682" cy="1324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2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、你知道钟表的哪些知识？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4048" y="1779662"/>
            <a:ext cx="3431448" cy="214820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25940" y="1169324"/>
            <a:ext cx="3292120" cy="3204356"/>
            <a:chOff x="3506844" y="1707654"/>
            <a:chExt cx="2130312" cy="2131200"/>
          </a:xfrm>
        </p:grpSpPr>
        <p:sp>
          <p:nvSpPr>
            <p:cNvPr id="10" name="任意形状 9"/>
            <p:cNvSpPr/>
            <p:nvPr/>
          </p:nvSpPr>
          <p:spPr>
            <a:xfrm flipH="1">
              <a:off x="4593981" y="2743766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20" name="图片 19" descr="蓝色的钟表&#10;&#10;描述已自动生成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21" name="椭圆 20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65100">
                <a:solidFill>
                  <a:srgbClr val="FE86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6" name="任意形状 15"/>
            <p:cNvSpPr/>
            <p:nvPr/>
          </p:nvSpPr>
          <p:spPr>
            <a:xfrm rot="5400000" flipV="1">
              <a:off x="4317190" y="2460463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89" name="文本框 88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看一看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2942" y="3017136"/>
            <a:ext cx="1071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 针</a:t>
            </a:r>
            <a:endParaRPr kumimoji="1"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05926" y="1962926"/>
            <a:ext cx="756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分针</a:t>
            </a:r>
            <a:endParaRPr kumimoji="1" lang="zh-CN" altLang="en-US" sz="2800" b="1">
              <a:solidFill>
                <a:srgbClr val="FF0000"/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7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49" name="矩形 130148"/>
          <p:cNvSpPr/>
          <p:nvPr/>
        </p:nvSpPr>
        <p:spPr>
          <a:xfrm>
            <a:off x="932224" y="1642607"/>
            <a:ext cx="3513455" cy="1872223"/>
          </a:xfrm>
          <a:prstGeom prst="rect">
            <a:avLst/>
          </a:prstGeom>
          <a:noFill/>
          <a:ln w="9525">
            <a:noFill/>
          </a:ln>
        </p:spPr>
        <p:txBody>
          <a:bodyPr vert="horz" rtlCol="0" anchor="ctr" anchorCtr="0">
            <a:noAutofit/>
          </a:bodyPr>
          <a:lstStyle/>
          <a:p>
            <a:pPr lvl="0" algn="l" defTabSz="685800">
              <a:lnSpc>
                <a:spcPct val="150000"/>
              </a:lnSpc>
              <a:buClrTx/>
              <a:buSzTx/>
              <a:buFontTx/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1. 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钟面上有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12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个数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  <a:p>
            <a:pPr lvl="0" algn="l" defTabSz="685800">
              <a:lnSpc>
                <a:spcPct val="150000"/>
              </a:lnSpc>
              <a:buClrTx/>
              <a:buSzTx/>
              <a:buFontTx/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2. 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有两个不同的针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  <a:p>
            <a:pPr lvl="0" algn="l" defTabSz="685800">
              <a:lnSpc>
                <a:spcPct val="150000"/>
              </a:lnSpc>
              <a:buClrTx/>
              <a:buSzTx/>
              <a:buFontTx/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3. 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有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12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  <a:sym typeface="+mn-ea"/>
              </a:rPr>
              <a:t>个格子  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  <a:sym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93023" y="1162731"/>
            <a:ext cx="2068550" cy="1078153"/>
            <a:chOff x="5498353" y="882304"/>
            <a:chExt cx="2068550" cy="1078153"/>
          </a:xfrm>
        </p:grpSpPr>
        <p:sp>
          <p:nvSpPr>
            <p:cNvPr id="15" name="云形标注 14"/>
            <p:cNvSpPr/>
            <p:nvPr/>
          </p:nvSpPr>
          <p:spPr>
            <a:xfrm>
              <a:off x="5498353" y="882304"/>
              <a:ext cx="2068550" cy="1078153"/>
            </a:xfrm>
            <a:prstGeom prst="cloudCallou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736054" y="1067437"/>
              <a:ext cx="17084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我是时针，</a:t>
              </a:r>
              <a:endPara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又短又粗。</a:t>
              </a:r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577097" y="453932"/>
            <a:ext cx="364297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认识钟表的外部结构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5736054" y="2968784"/>
            <a:ext cx="2068550" cy="1078153"/>
            <a:chOff x="5706810" y="2712497"/>
            <a:chExt cx="2068550" cy="1078153"/>
          </a:xfrm>
        </p:grpSpPr>
        <p:sp>
          <p:nvSpPr>
            <p:cNvPr id="19" name="云形标注 18"/>
            <p:cNvSpPr/>
            <p:nvPr/>
          </p:nvSpPr>
          <p:spPr>
            <a:xfrm>
              <a:off x="5706810" y="2712497"/>
              <a:ext cx="2068550" cy="1078153"/>
            </a:xfrm>
            <a:prstGeom prst="cloudCallou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944511" y="2897630"/>
              <a:ext cx="17084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我是分针，</a:t>
              </a:r>
              <a:endPara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libaba PuHuiTi Medium" pitchFamily="18" charset="-122"/>
                  <a:ea typeface="Alibaba PuHuiTi Medium" pitchFamily="18" charset="-122"/>
                  <a:cs typeface="Alibaba PuHuiTi Medium" pitchFamily="18" charset="-122"/>
                </a:rPr>
                <a:t>又长又细。</a:t>
              </a:r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75518" y="3156475"/>
            <a:ext cx="166900" cy="898435"/>
            <a:chOff x="4518000" y="2229710"/>
            <a:chExt cx="108000" cy="597544"/>
          </a:xfrm>
        </p:grpSpPr>
        <p:sp>
          <p:nvSpPr>
            <p:cNvPr id="23" name="任意形状 22"/>
            <p:cNvSpPr/>
            <p:nvPr/>
          </p:nvSpPr>
          <p:spPr>
            <a:xfrm rot="5400000" flipV="1">
              <a:off x="4317190" y="2460463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 rot="16200000">
            <a:off x="4710246" y="2138716"/>
            <a:ext cx="658496" cy="162383"/>
            <a:chOff x="4518000" y="2719254"/>
            <a:chExt cx="426109" cy="108000"/>
          </a:xfrm>
        </p:grpSpPr>
        <p:sp>
          <p:nvSpPr>
            <p:cNvPr id="28" name="任意形状 27"/>
            <p:cNvSpPr/>
            <p:nvPr/>
          </p:nvSpPr>
          <p:spPr>
            <a:xfrm flipH="1">
              <a:off x="4593979" y="2743766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30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30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30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49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200292" y="2859782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131075" name="文本占位符 131074"/>
          <p:cNvSpPr>
            <a:spLocks noGrp="1"/>
          </p:cNvSpPr>
          <p:nvPr>
            <p:ph type="body" idx="1"/>
          </p:nvPr>
        </p:nvSpPr>
        <p:spPr>
          <a:xfrm>
            <a:off x="915750" y="1332573"/>
            <a:ext cx="5008245" cy="247835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在你的学具钟表上指一指，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哪个是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时针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，哪个是</a:t>
            </a:r>
            <a:r>
              <a:rPr lang="zh-CN" altLang="en-US" sz="2800" b="1">
                <a:solidFill>
                  <a:srgbClr val="FF0000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分针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，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说给你的小伙伴听一听。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指一指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5796136" y="1167594"/>
            <a:ext cx="2808312" cy="280831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uiExpand="1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98"/>
          <p:cNvSpPr txBox="1"/>
          <p:nvPr/>
        </p:nvSpPr>
        <p:spPr>
          <a:xfrm>
            <a:off x="1577097" y="453932"/>
            <a:ext cx="141072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3000" b="1"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rPr>
              <a:t>看一看</a:t>
            </a:r>
            <a:endParaRPr lang="zh-CN" sz="3000" b="1">
              <a:latin typeface="Alibaba PuHuiTi Medium" pitchFamily="18" charset="-122"/>
              <a:ea typeface="Alibaba PuHuiTi Medium" pitchFamily="18" charset="-122"/>
              <a:cs typeface="Alibaba PuHuiTi Medium" pitchFamily="18" charset="-122"/>
            </a:endParaRP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3497" y="299131"/>
            <a:ext cx="863600" cy="863600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698237" y="1707654"/>
            <a:ext cx="2130312" cy="2131200"/>
            <a:chOff x="3506844" y="1707654"/>
            <a:chExt cx="2130312" cy="2131200"/>
          </a:xfrm>
        </p:grpSpPr>
        <p:sp>
          <p:nvSpPr>
            <p:cNvPr id="154" name="任意形状 153"/>
            <p:cNvSpPr/>
            <p:nvPr/>
          </p:nvSpPr>
          <p:spPr>
            <a:xfrm rot="19318520" flipV="1">
              <a:off x="4237555" y="2874053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130" name="图片 129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131" name="椭圆 130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FF514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50" name="任意形状 149"/>
            <p:cNvSpPr/>
            <p:nvPr/>
          </p:nvSpPr>
          <p:spPr>
            <a:xfrm rot="5400000" flipV="1">
              <a:off x="4317190" y="2460463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156" name="组合 155"/>
          <p:cNvGrpSpPr/>
          <p:nvPr/>
        </p:nvGrpSpPr>
        <p:grpSpPr>
          <a:xfrm>
            <a:off x="3460368" y="1707654"/>
            <a:ext cx="2130312" cy="2131200"/>
            <a:chOff x="3506844" y="1707654"/>
            <a:chExt cx="2130312" cy="2131200"/>
          </a:xfrm>
        </p:grpSpPr>
        <p:sp>
          <p:nvSpPr>
            <p:cNvPr id="157" name="任意形状 156"/>
            <p:cNvSpPr/>
            <p:nvPr/>
          </p:nvSpPr>
          <p:spPr>
            <a:xfrm flipH="1">
              <a:off x="4593981" y="2743766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163" name="图片 162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164" name="椭圆 163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FE86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59" name="任意形状 158"/>
            <p:cNvSpPr/>
            <p:nvPr/>
          </p:nvSpPr>
          <p:spPr>
            <a:xfrm rot="5400000" flipV="1">
              <a:off x="4317190" y="2460463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165" name="组合 164"/>
          <p:cNvGrpSpPr/>
          <p:nvPr/>
        </p:nvGrpSpPr>
        <p:grpSpPr>
          <a:xfrm>
            <a:off x="6222499" y="1707654"/>
            <a:ext cx="2130312" cy="2131200"/>
            <a:chOff x="3506844" y="1707654"/>
            <a:chExt cx="2130312" cy="2131200"/>
          </a:xfrm>
        </p:grpSpPr>
        <p:sp>
          <p:nvSpPr>
            <p:cNvPr id="166" name="任意形状 165"/>
            <p:cNvSpPr/>
            <p:nvPr/>
          </p:nvSpPr>
          <p:spPr>
            <a:xfrm rot="16200000" flipV="1">
              <a:off x="4395896" y="2912471"/>
              <a:ext cx="350130" cy="66353"/>
            </a:xfrm>
            <a:custGeom>
              <a:avLst/>
              <a:gdLst>
                <a:gd name="connsiteX0" fmla="*/ 349726 w 350130"/>
                <a:gd name="connsiteY0" fmla="*/ 66353 h 66353"/>
                <a:gd name="connsiteX1" fmla="*/ 350130 w 350130"/>
                <a:gd name="connsiteY1" fmla="*/ 0 h 66353"/>
                <a:gd name="connsiteX2" fmla="*/ 253408 w 350130"/>
                <a:gd name="connsiteY2" fmla="*/ 3267 h 66353"/>
                <a:gd name="connsiteX3" fmla="*/ 0 w 350130"/>
                <a:gd name="connsiteY3" fmla="*/ 33183 h 66353"/>
                <a:gd name="connsiteX4" fmla="*/ 253409 w 350130"/>
                <a:gd name="connsiteY4" fmla="*/ 63099 h 6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0130" h="66353">
                  <a:moveTo>
                    <a:pt x="349726" y="66353"/>
                  </a:moveTo>
                  <a:lnTo>
                    <a:pt x="350130" y="0"/>
                  </a:lnTo>
                  <a:lnTo>
                    <a:pt x="253408" y="3267"/>
                  </a:lnTo>
                  <a:cubicBezTo>
                    <a:pt x="98651" y="10378"/>
                    <a:pt x="0" y="21139"/>
                    <a:pt x="0" y="33183"/>
                  </a:cubicBezTo>
                  <a:cubicBezTo>
                    <a:pt x="0" y="45227"/>
                    <a:pt x="98652" y="55988"/>
                    <a:pt x="253409" y="6309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3506844" y="1707654"/>
              <a:ext cx="2130312" cy="2131200"/>
              <a:chOff x="2987824" y="1923678"/>
              <a:chExt cx="1553561" cy="1553561"/>
            </a:xfrm>
          </p:grpSpPr>
          <p:pic>
            <p:nvPicPr>
              <p:cNvPr id="172" name="图片 171" descr="蓝色的钟表&#10;&#10;描述已自动生成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667" b="91400" l="8133" r="91067">
                            <a14:foregroundMark x1="44933" y1="8733" x2="51667" y2="8867"/>
                            <a14:foregroundMark x1="90533" y1="42200" x2="91133" y2="52733"/>
                            <a14:foregroundMark x1="8600" y1="42933" x2="8200" y2="50667"/>
                            <a14:foregroundMark x1="45533" y1="91400" x2="52867" y2="91400"/>
                            <a14:backgroundMark x1="22800" y1="46400" x2="40333" y2="47667"/>
                            <a14:backgroundMark x1="40333" y1="47667" x2="55600" y2="56200"/>
                            <a14:backgroundMark x1="55600" y1="56200" x2="61400" y2="62333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87824" y="1923678"/>
                <a:ext cx="1553561" cy="1553561"/>
              </a:xfrm>
              <a:custGeom>
                <a:avLst/>
                <a:gdLst>
                  <a:gd name="connsiteX0" fmla="*/ 1082120 w 2808312"/>
                  <a:gd name="connsiteY0" fmla="*/ 982040 h 2808312"/>
                  <a:gd name="connsiteX1" fmla="*/ 500299 w 2808312"/>
                  <a:gd name="connsiteY1" fmla="*/ 1295609 h 2808312"/>
                  <a:gd name="connsiteX2" fmla="*/ 1143282 w 2808312"/>
                  <a:gd name="connsiteY2" fmla="*/ 1968553 h 2808312"/>
                  <a:gd name="connsiteX3" fmla="*/ 2033125 w 2808312"/>
                  <a:gd name="connsiteY3" fmla="*/ 1695683 h 2808312"/>
                  <a:gd name="connsiteX4" fmla="*/ 1390143 w 2808312"/>
                  <a:gd name="connsiteY4" fmla="*/ 1022740 h 2808312"/>
                  <a:gd name="connsiteX5" fmla="*/ 1082120 w 2808312"/>
                  <a:gd name="connsiteY5" fmla="*/ 982040 h 2808312"/>
                  <a:gd name="connsiteX6" fmla="*/ 0 w 2808312"/>
                  <a:gd name="connsiteY6" fmla="*/ 0 h 2808312"/>
                  <a:gd name="connsiteX7" fmla="*/ 2808312 w 2808312"/>
                  <a:gd name="connsiteY7" fmla="*/ 0 h 2808312"/>
                  <a:gd name="connsiteX8" fmla="*/ 2808312 w 2808312"/>
                  <a:gd name="connsiteY8" fmla="*/ 2808312 h 2808312"/>
                  <a:gd name="connsiteX9" fmla="*/ 0 w 2808312"/>
                  <a:gd name="connsiteY9" fmla="*/ 2808312 h 280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312" h="2808312">
                    <a:moveTo>
                      <a:pt x="1082120" y="982040"/>
                    </a:moveTo>
                    <a:cubicBezTo>
                      <a:pt x="788306" y="982034"/>
                      <a:pt x="551426" y="1099725"/>
                      <a:pt x="500299" y="1295609"/>
                    </a:cubicBezTo>
                    <a:cubicBezTo>
                      <a:pt x="432130" y="1556788"/>
                      <a:pt x="720003" y="1858075"/>
                      <a:pt x="1143282" y="1968553"/>
                    </a:cubicBezTo>
                    <a:cubicBezTo>
                      <a:pt x="1566560" y="2079030"/>
                      <a:pt x="1964956" y="1956862"/>
                      <a:pt x="2033125" y="1695683"/>
                    </a:cubicBezTo>
                    <a:cubicBezTo>
                      <a:pt x="2101294" y="1434504"/>
                      <a:pt x="1813421" y="1133217"/>
                      <a:pt x="1390143" y="1022740"/>
                    </a:cubicBezTo>
                    <a:cubicBezTo>
                      <a:pt x="1284323" y="995120"/>
                      <a:pt x="1180059" y="982041"/>
                      <a:pt x="1082120" y="982040"/>
                    </a:cubicBezTo>
                    <a:close/>
                    <a:moveTo>
                      <a:pt x="0" y="0"/>
                    </a:moveTo>
                    <a:lnTo>
                      <a:pt x="2808312" y="0"/>
                    </a:lnTo>
                    <a:lnTo>
                      <a:pt x="2808312" y="2808312"/>
                    </a:lnTo>
                    <a:lnTo>
                      <a:pt x="0" y="2808312"/>
                    </a:lnTo>
                    <a:close/>
                  </a:path>
                </a:pathLst>
              </a:custGeom>
            </p:spPr>
          </p:pic>
          <p:sp>
            <p:nvSpPr>
              <p:cNvPr id="173" name="椭圆 172"/>
              <p:cNvSpPr/>
              <p:nvPr/>
            </p:nvSpPr>
            <p:spPr>
              <a:xfrm>
                <a:off x="3066262" y="2006033"/>
                <a:ext cx="1396687" cy="1395371"/>
              </a:xfrm>
              <a:prstGeom prst="ellipse">
                <a:avLst/>
              </a:prstGeom>
              <a:noFill/>
              <a:ln w="152400">
                <a:solidFill>
                  <a:srgbClr val="43C7E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68" name="任意形状 167"/>
            <p:cNvSpPr/>
            <p:nvPr/>
          </p:nvSpPr>
          <p:spPr>
            <a:xfrm rot="5400000" flipV="1">
              <a:off x="4317190" y="2460463"/>
              <a:ext cx="507544" cy="46038"/>
            </a:xfrm>
            <a:custGeom>
              <a:avLst/>
              <a:gdLst>
                <a:gd name="connsiteX0" fmla="*/ 0 w 507544"/>
                <a:gd name="connsiteY0" fmla="*/ 23019 h 46038"/>
                <a:gd name="connsiteX1" fmla="*/ 428794 w 507544"/>
                <a:gd name="connsiteY1" fmla="*/ 45200 h 46038"/>
                <a:gd name="connsiteX2" fmla="*/ 507544 w 507544"/>
                <a:gd name="connsiteY2" fmla="*/ 46038 h 46038"/>
                <a:gd name="connsiteX3" fmla="*/ 507544 w 507544"/>
                <a:gd name="connsiteY3" fmla="*/ 0 h 46038"/>
                <a:gd name="connsiteX4" fmla="*/ 428794 w 507544"/>
                <a:gd name="connsiteY4" fmla="*/ 838 h 46038"/>
                <a:gd name="connsiteX5" fmla="*/ 0 w 507544"/>
                <a:gd name="connsiteY5" fmla="*/ 23019 h 4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544" h="46038">
                  <a:moveTo>
                    <a:pt x="0" y="23019"/>
                  </a:moveTo>
                  <a:cubicBezTo>
                    <a:pt x="0" y="32990"/>
                    <a:pt x="176825" y="41545"/>
                    <a:pt x="428794" y="45200"/>
                  </a:cubicBezTo>
                  <a:lnTo>
                    <a:pt x="507544" y="46038"/>
                  </a:lnTo>
                  <a:lnTo>
                    <a:pt x="507544" y="0"/>
                  </a:lnTo>
                  <a:lnTo>
                    <a:pt x="428794" y="838"/>
                  </a:lnTo>
                  <a:cubicBezTo>
                    <a:pt x="176825" y="4492"/>
                    <a:pt x="0" y="13047"/>
                    <a:pt x="0" y="23019"/>
                  </a:cubicBezTo>
                  <a:close/>
                </a:path>
              </a:pathLst>
            </a:custGeom>
            <a:solidFill>
              <a:srgbClr val="FF5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4518000" y="2719254"/>
              <a:ext cx="108000" cy="108000"/>
              <a:chOff x="3103318" y="1491630"/>
              <a:chExt cx="108000" cy="108000"/>
            </a:xfrm>
          </p:grpSpPr>
          <p:sp>
            <p:nvSpPr>
              <p:cNvPr id="170" name="椭圆 169"/>
              <p:cNvSpPr/>
              <p:nvPr/>
            </p:nvSpPr>
            <p:spPr>
              <a:xfrm>
                <a:off x="3103318" y="1491630"/>
                <a:ext cx="108000" cy="108000"/>
              </a:xfrm>
              <a:prstGeom prst="ellipse">
                <a:avLst/>
              </a:prstGeom>
              <a:solidFill>
                <a:srgbClr val="43C7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3121318" y="1509630"/>
                <a:ext cx="72000" cy="72000"/>
              </a:xfrm>
              <a:prstGeom prst="ellipse">
                <a:avLst/>
              </a:prstGeom>
              <a:solidFill>
                <a:srgbClr val="FE8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TcyM2ZmMmM3ZGYyZWMxZDAzMGQ2NDRkYzJjOGNlND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1837</Words>
  <Application>WPS 演示</Application>
  <PresentationFormat>全屏显示(16:9)</PresentationFormat>
  <Paragraphs>233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Calibri</vt:lpstr>
      <vt:lpstr>Alibaba PuHuiTi Medium</vt:lpstr>
      <vt:lpstr>微软雅黑</vt:lpstr>
      <vt:lpstr>Arial Unicode MS</vt:lpstr>
      <vt:lpstr>Arial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过1小时是几时？</vt:lpstr>
      <vt:lpstr>PowerPoint 演示文稿</vt:lpstr>
      <vt:lpstr>PowerPoint 演示文稿</vt:lpstr>
    </vt:vector>
  </TitlesOfParts>
  <Company>《认识钟表》PPT优秀课件下载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2023-02-11T12:02:00Z</cp:lastPrinted>
  <dcterms:created xsi:type="dcterms:W3CDTF">2023-02-11T12:02:00Z</dcterms:created>
  <dcterms:modified xsi:type="dcterms:W3CDTF">2023-10-26T07:40:10Z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D5B463A071AB41CDA86DA84003844B00_12</vt:lpwstr>
  </property>
  <property fmtid="{D5CDD505-2E9C-101B-9397-08002B2CF9AE}" pid="3" name="KSOProductBuildVer">
    <vt:lpwstr>2052-12.1.0.15712</vt:lpwstr>
  </property>
</Properties>
</file>