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73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70" r:id="rId14"/>
    <p:sldId id="272" r:id="rId15"/>
    <p:sldId id="271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nina" initials="Y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2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55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31EA5-175E-43FF-B9D2-1DC5CF4F9E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3C742A-C417-4B3D-8AF9-DC82C9E4C5E1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3C742A-C417-4B3D-8AF9-DC82C9E4C5E1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83C742A-C417-4B3D-8AF9-DC82C9E4C5E1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image" Target="../media/image6.png"/><Relationship Id="rId2" Type="http://schemas.openxmlformats.org/officeDocument/2006/relationships/tags" Target="../tags/tag6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image" Target="../media/image2.png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1.png"/><Relationship Id="rId2" Type="http://schemas.openxmlformats.org/officeDocument/2006/relationships/tags" Target="../tags/tag72.xml"/><Relationship Id="rId12" Type="http://schemas.openxmlformats.org/officeDocument/2006/relationships/tags" Target="../tags/tag80.xml"/><Relationship Id="rId11" Type="http://schemas.openxmlformats.org/officeDocument/2006/relationships/tags" Target="../tags/tag79.xml"/><Relationship Id="rId10" Type="http://schemas.openxmlformats.org/officeDocument/2006/relationships/tags" Target="../tags/tag7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image" Target="../media/image4.png"/><Relationship Id="rId4" Type="http://schemas.openxmlformats.org/officeDocument/2006/relationships/tags" Target="../tags/tag82.xml"/><Relationship Id="rId3" Type="http://schemas.openxmlformats.org/officeDocument/2006/relationships/image" Target="../media/image3.png"/><Relationship Id="rId2" Type="http://schemas.openxmlformats.org/officeDocument/2006/relationships/tags" Target="../tags/tag8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image" Target="../media/image4.png"/><Relationship Id="rId5" Type="http://schemas.openxmlformats.org/officeDocument/2006/relationships/tags" Target="../tags/tag89.xml"/><Relationship Id="rId4" Type="http://schemas.openxmlformats.org/officeDocument/2006/relationships/image" Target="../media/image3.png"/><Relationship Id="rId3" Type="http://schemas.openxmlformats.org/officeDocument/2006/relationships/tags" Target="../tags/tag88.xml"/><Relationship Id="rId2" Type="http://schemas.openxmlformats.org/officeDocument/2006/relationships/tags" Target="../tags/tag87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01.xml"/><Relationship Id="rId8" Type="http://schemas.openxmlformats.org/officeDocument/2006/relationships/tags" Target="../tags/tag10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3" Type="http://schemas.openxmlformats.org/officeDocument/2006/relationships/image" Target="../media/image7.png"/><Relationship Id="rId2" Type="http://schemas.openxmlformats.org/officeDocument/2006/relationships/tags" Target="../tags/tag95.xml"/><Relationship Id="rId10" Type="http://schemas.openxmlformats.org/officeDocument/2006/relationships/tags" Target="../tags/tag102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9.xml"/><Relationship Id="rId8" Type="http://schemas.openxmlformats.org/officeDocument/2006/relationships/tags" Target="../tags/tag108.xml"/><Relationship Id="rId7" Type="http://schemas.openxmlformats.org/officeDocument/2006/relationships/tags" Target="../tags/tag107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image" Target="../media/image7.png"/><Relationship Id="rId2" Type="http://schemas.openxmlformats.org/officeDocument/2006/relationships/tags" Target="../tags/tag103.xml"/><Relationship Id="rId10" Type="http://schemas.openxmlformats.org/officeDocument/2006/relationships/tags" Target="../tags/tag11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7.xml"/><Relationship Id="rId8" Type="http://schemas.openxmlformats.org/officeDocument/2006/relationships/tags" Target="../tags/tag116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3" Type="http://schemas.openxmlformats.org/officeDocument/2006/relationships/image" Target="../media/image7.png"/><Relationship Id="rId2" Type="http://schemas.openxmlformats.org/officeDocument/2006/relationships/tags" Target="../tags/tag111.xml"/><Relationship Id="rId10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image" Target="../media/image7.png"/><Relationship Id="rId2" Type="http://schemas.openxmlformats.org/officeDocument/2006/relationships/tags" Target="../tags/tag11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image" Target="../media/image4.png"/><Relationship Id="rId5" Type="http://schemas.openxmlformats.org/officeDocument/2006/relationships/tags" Target="../tags/tag12.xml"/><Relationship Id="rId4" Type="http://schemas.openxmlformats.org/officeDocument/2006/relationships/image" Target="../media/image3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image" Target="../media/image1.png"/><Relationship Id="rId4" Type="http://schemas.openxmlformats.org/officeDocument/2006/relationships/tags" Target="../tags/tag19.xml"/><Relationship Id="rId3" Type="http://schemas.openxmlformats.org/officeDocument/2006/relationships/image" Target="../media/image2.png"/><Relationship Id="rId2" Type="http://schemas.openxmlformats.org/officeDocument/2006/relationships/tags" Target="../tags/tag18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image" Target="../media/image4.png"/><Relationship Id="rId5" Type="http://schemas.openxmlformats.org/officeDocument/2006/relationships/tags" Target="../tags/tag28.xml"/><Relationship Id="rId4" Type="http://schemas.openxmlformats.org/officeDocument/2006/relationships/image" Target="../media/image3.png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4.png"/><Relationship Id="rId5" Type="http://schemas.openxmlformats.org/officeDocument/2006/relationships/tags" Target="../tags/tag37.xml"/><Relationship Id="rId4" Type="http://schemas.openxmlformats.org/officeDocument/2006/relationships/image" Target="../media/image3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52.xml"/><Relationship Id="rId8" Type="http://schemas.openxmlformats.org/officeDocument/2006/relationships/tags" Target="../tags/tag51.xml"/><Relationship Id="rId7" Type="http://schemas.openxmlformats.org/officeDocument/2006/relationships/tags" Target="../tags/tag50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image" Target="../media/image5.png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51401" y="4555454"/>
            <a:ext cx="1880585" cy="1513077"/>
          </a:xfrm>
          <a:prstGeom prst="rect">
            <a:avLst/>
          </a:prstGeom>
        </p:spPr>
      </p:pic>
      <p:cxnSp>
        <p:nvCxnSpPr>
          <p:cNvPr id="10" name="直接连接符 9"/>
          <p:cNvCxnSpPr/>
          <p:nvPr>
            <p:custDataLst>
              <p:tags r:id="rId7"/>
            </p:custDataLst>
          </p:nvPr>
        </p:nvCxnSpPr>
        <p:spPr>
          <a:xfrm>
            <a:off x="5917522" y="3296589"/>
            <a:ext cx="3483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1810554" y="1600837"/>
            <a:ext cx="8570895" cy="1633855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929563" y="3329676"/>
            <a:ext cx="6672600" cy="614797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" y="0"/>
            <a:ext cx="2939415" cy="280035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1" y="952510"/>
            <a:ext cx="10852237" cy="5388907"/>
          </a:xfrm>
        </p:spPr>
        <p:txBody>
          <a:bodyPr/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51401" y="4555454"/>
            <a:ext cx="1880585" cy="1513077"/>
          </a:xfrm>
          <a:prstGeom prst="rect">
            <a:avLst/>
          </a:prstGeom>
        </p:spPr>
      </p:pic>
      <p:cxnSp>
        <p:nvCxnSpPr>
          <p:cNvPr id="9" name="直接连接符 8"/>
          <p:cNvCxnSpPr/>
          <p:nvPr>
            <p:custDataLst>
              <p:tags r:id="rId7"/>
            </p:custDataLst>
          </p:nvPr>
        </p:nvCxnSpPr>
        <p:spPr>
          <a:xfrm>
            <a:off x="5917522" y="3611901"/>
            <a:ext cx="348343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2440374" y="2222401"/>
            <a:ext cx="7486644" cy="131324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1" i="0" u="none" strike="noStrike" kern="1200" cap="none" spc="60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 hasCustomPrompt="1"/>
            <p:custDataLst>
              <p:tags r:id="rId12"/>
            </p:custDataLst>
          </p:nvPr>
        </p:nvSpPr>
        <p:spPr>
          <a:xfrm>
            <a:off x="2440374" y="3675442"/>
            <a:ext cx="7486644" cy="665592"/>
          </a:xfrm>
        </p:spPr>
        <p:txBody>
          <a:bodyPr lIns="90000" tIns="46800" rIns="90000" bIns="46800" anchor="ctr">
            <a:normAutofit/>
          </a:bodyPr>
          <a:lstStyle>
            <a:lvl1pPr marL="0" indent="0" algn="ctr">
              <a:buNone/>
              <a:defRPr sz="2400" baseline="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" y="0"/>
            <a:ext cx="1867535" cy="1779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 rot="10800000">
            <a:off x="10416541" y="5166360"/>
            <a:ext cx="1775460" cy="16916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92735" y="304165"/>
            <a:ext cx="11606531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" y="0"/>
            <a:ext cx="1867535" cy="17792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10800000">
            <a:off x="10416541" y="5166360"/>
            <a:ext cx="1775460" cy="16916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lIns="90000" tIns="46800" rIns="90000" bIns="46800" anchor="ctr">
            <a:normAutofit/>
          </a:bodyPr>
          <a:lstStyle>
            <a:lvl1pPr>
              <a:defRPr sz="32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" y="0"/>
            <a:ext cx="4823460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lIns="90000" tIns="46800" rIns="90000" bIns="46800" anchor="ctr">
            <a:normAutofit/>
          </a:bodyPr>
          <a:lstStyle>
            <a:lvl1pPr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3999"/>
            <a:ext cx="3956400" cy="4093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9"/>
            <a:ext cx="6480000" cy="5087937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 lIns="90000" tIns="46800" rIns="90000" bIns="46800">
            <a:normAutofit/>
          </a:bodyPr>
          <a:lstStyle>
            <a:lvl1pPr algn="ctr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" y="-9525"/>
            <a:ext cx="1524635" cy="1452880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5029203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04800" y="669600"/>
            <a:ext cx="10976400" cy="565200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32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04837" y="1681200"/>
            <a:ext cx="10990800" cy="321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594000" y="5180400"/>
            <a:ext cx="11001600" cy="10116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 rot="10800000">
            <a:off x="10667365" y="5405120"/>
            <a:ext cx="1524635" cy="1452880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 lIns="90000" tIns="46800" rIns="90000" bIns="46800">
            <a:normAutofit/>
          </a:bodyPr>
          <a:lstStyle>
            <a:lvl1pPr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959226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>
            <a:normAutofit/>
          </a:bodyPr>
          <a:lstStyle>
            <a:lvl1pPr algn="ctr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0" y="2"/>
            <a:ext cx="3143251" cy="299529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 rot="10800000">
            <a:off x="9048749" y="3862707"/>
            <a:ext cx="3143251" cy="299529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自定义版式">
    <p:bg>
      <p:bgPr>
        <a:solidFill>
          <a:srgbClr val="F0F8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" y="2"/>
            <a:ext cx="12191999" cy="6857999"/>
            <a:chOff x="1" y="0"/>
            <a:chExt cx="12191999" cy="6857999"/>
          </a:xfrm>
        </p:grpSpPr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669883" y="952510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55708" y="4555454"/>
            <a:ext cx="1880585" cy="15130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3598632" cy="3429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 rot="10800000">
            <a:off x="8593368" y="3429000"/>
            <a:ext cx="3598632" cy="3429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0"/>
            </p:custDataLst>
          </p:nvPr>
        </p:nvSpPr>
        <p:spPr>
          <a:xfrm>
            <a:off x="2939598" y="2172132"/>
            <a:ext cx="6508751" cy="1152524"/>
          </a:xfrm>
          <a:noFill/>
        </p:spPr>
        <p:txBody>
          <a:bodyPr lIns="90000" tIns="46800" rIns="90000" bIns="46800" anchor="b" anchorCtr="0">
            <a:normAutofit/>
          </a:bodyPr>
          <a:lstStyle>
            <a:lvl1pPr algn="ctr">
              <a:defRPr sz="48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1"/>
            </p:custDataLst>
          </p:nvPr>
        </p:nvSpPr>
        <p:spPr>
          <a:xfrm>
            <a:off x="2939598" y="3441935"/>
            <a:ext cx="6508751" cy="695957"/>
          </a:xfrm>
        </p:spPr>
        <p:txBody>
          <a:bodyPr lIns="90000" tIns="46800" rIns="90000" bIns="46800" anchor="t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2" y="2"/>
            <a:ext cx="12191999" cy="6857999"/>
            <a:chOff x="1" y="0"/>
            <a:chExt cx="12191999" cy="6857999"/>
          </a:xfrm>
        </p:grpSpPr>
        <p:pic>
          <p:nvPicPr>
            <p:cNvPr id="11" name="图片 10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10"/>
            <a:ext cx="5283243" cy="5388907"/>
          </a:xfrm>
        </p:spPr>
        <p:txBody>
          <a:bodyPr>
            <a:noAutofit/>
          </a:bodyPr>
          <a:lstStyle>
            <a:lvl1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2" y="2"/>
            <a:ext cx="12191999" cy="6857999"/>
            <a:chOff x="1" y="0"/>
            <a:chExt cx="12191999" cy="6857999"/>
          </a:xfrm>
        </p:grpSpPr>
        <p:pic>
          <p:nvPicPr>
            <p:cNvPr id="12" name="图片 11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1867398" cy="177937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10800000">
              <a:off x="10416745" y="5166425"/>
              <a:ext cx="1775255" cy="1691574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3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29" y="952510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49" y="952510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49" y="1406525"/>
            <a:ext cx="5283243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" y="0"/>
            <a:ext cx="12192000" cy="6858000"/>
            <a:chOff x="1" y="0"/>
            <a:chExt cx="12192000" cy="6858000"/>
          </a:xfrm>
        </p:grpSpPr>
        <p:pic>
          <p:nvPicPr>
            <p:cNvPr id="6" name="图片 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" y="0"/>
              <a:ext cx="2420164" cy="230608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4"/>
            <a:stretch>
              <a:fillRect/>
            </a:stretch>
          </p:blipFill>
          <p:spPr>
            <a:xfrm rot="10800000">
              <a:off x="9771837" y="4551917"/>
              <a:ext cx="2420164" cy="2306083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1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29" y="952510"/>
            <a:ext cx="5283243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10"/>
            <a:ext cx="5283243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10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6" y="952502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file:///D:\qq&#25991;&#20214;\712321467\Image\C2C\Image2\%7b75232B38-A165-1FB7-499C-2E1C792CACB5%7d.png" TargetMode="External"/><Relationship Id="rId26" Type="http://schemas.openxmlformats.org/officeDocument/2006/relationships/image" Target="../media/image9.png"/><Relationship Id="rId25" Type="http://schemas.openxmlformats.org/officeDocument/2006/relationships/tags" Target="../tags/tag142.xml"/><Relationship Id="rId24" Type="http://schemas.openxmlformats.org/officeDocument/2006/relationships/tags" Target="../tags/tag141.xml"/><Relationship Id="rId23" Type="http://schemas.openxmlformats.org/officeDocument/2006/relationships/tags" Target="../tags/tag140.xml"/><Relationship Id="rId22" Type="http://schemas.openxmlformats.org/officeDocument/2006/relationships/tags" Target="../tags/tag139.xml"/><Relationship Id="rId21" Type="http://schemas.openxmlformats.org/officeDocument/2006/relationships/tags" Target="../tags/tag138.xml"/><Relationship Id="rId20" Type="http://schemas.openxmlformats.org/officeDocument/2006/relationships/tags" Target="../tags/tag137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3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3" y="952510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6" r:link="rId27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1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54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2.xml"/><Relationship Id="rId2" Type="http://schemas.openxmlformats.org/officeDocument/2006/relationships/slide" Target="slide2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146.xml"/><Relationship Id="rId5" Type="http://schemas.openxmlformats.org/officeDocument/2006/relationships/slide" Target="slide13.xml"/><Relationship Id="rId4" Type="http://schemas.openxmlformats.org/officeDocument/2006/relationships/slide" Target="slide12.xml"/><Relationship Id="rId3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7" Type="http://schemas.openxmlformats.org/officeDocument/2006/relationships/slideLayout" Target="../slideLayouts/slideLayout15.xml"/><Relationship Id="rId26" Type="http://schemas.openxmlformats.org/officeDocument/2006/relationships/tags" Target="../tags/tag148.xml"/><Relationship Id="rId25" Type="http://schemas.openxmlformats.org/officeDocument/2006/relationships/slide" Target="slide2.xml"/><Relationship Id="rId24" Type="http://schemas.openxmlformats.org/officeDocument/2006/relationships/image" Target="../media/image11.png"/><Relationship Id="rId23" Type="http://schemas.openxmlformats.org/officeDocument/2006/relationships/image" Target="../media/image10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tags" Target="../tags/tag149.xml"/><Relationship Id="rId3" Type="http://schemas.openxmlformats.org/officeDocument/2006/relationships/slide" Target="slide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0.xml"/><Relationship Id="rId2" Type="http://schemas.openxmlformats.org/officeDocument/2006/relationships/slide" Target="slide2.xml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51.xml"/><Relationship Id="rId2" Type="http://schemas.openxmlformats.org/officeDocument/2006/relationships/slide" Target="slide2.xml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152.xml"/><Relationship Id="rId4" Type="http://schemas.openxmlformats.org/officeDocument/2006/relationships/slide" Target="slide2.xml"/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153.xml"/><Relationship Id="rId3" Type="http://schemas.openxmlformats.org/officeDocument/2006/relationships/slide" Target="slide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901170" y="950048"/>
            <a:ext cx="8570895" cy="919943"/>
          </a:xfrm>
        </p:spPr>
        <p:txBody>
          <a:bodyPr>
            <a:normAutofit/>
          </a:bodyPr>
          <a:lstStyle/>
          <a:p>
            <a:r>
              <a:rPr lang="zh-CN" altLang="en-US" sz="3600" dirty="0">
                <a:latin typeface="+mn-lt"/>
              </a:rPr>
              <a:t>《</a:t>
            </a:r>
            <a:r>
              <a:rPr lang="en-US" altLang="zh-CN" sz="3600" dirty="0">
                <a:latin typeface="+mn-lt"/>
              </a:rPr>
              <a:t>20</a:t>
            </a:r>
            <a:r>
              <a:rPr lang="zh-CN" altLang="en-US" sz="3600" dirty="0">
                <a:latin typeface="+mn-lt"/>
              </a:rPr>
              <a:t>以内的进位加法》</a:t>
            </a:r>
            <a:endParaRPr lang="zh-CN" altLang="en-US" sz="3600" dirty="0">
              <a:latin typeface="+mn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16525" y="2299948"/>
            <a:ext cx="6672600" cy="614797"/>
          </a:xfrm>
        </p:spPr>
        <p:txBody>
          <a:bodyPr>
            <a:noAutofit/>
          </a:bodyPr>
          <a:lstStyle/>
          <a:p>
            <a:pPr algn="ctr"/>
            <a:r>
              <a:rPr lang="en-US" altLang="zh-CN" sz="6000" dirty="0" smtClean="0">
                <a:latin typeface="+mn-ea"/>
                <a:ea typeface="+mn-ea"/>
              </a:rPr>
              <a:t>9</a:t>
            </a:r>
            <a:r>
              <a:rPr lang="zh-CN" altLang="en-US" sz="6000" dirty="0">
                <a:latin typeface="+mn-ea"/>
                <a:ea typeface="+mn-ea"/>
              </a:rPr>
              <a:t>加几</a:t>
            </a:r>
            <a:endParaRPr lang="zh-CN" altLang="en-US" sz="6000" dirty="0">
              <a:latin typeface="+mn-ea"/>
              <a:ea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 bwMode="auto">
          <a:xfrm>
            <a:off x="1956930" y="2706547"/>
            <a:ext cx="2394327" cy="11430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9+1+2=</a:t>
            </a:r>
            <a:endParaRPr lang="en-US" altLang="zh-CN" sz="2800" spc="225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 dirty="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9+3=</a:t>
            </a:r>
            <a:endParaRPr lang="en-US" altLang="zh-CN" sz="2800" spc="225" dirty="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58647" y="2808830"/>
            <a:ext cx="571500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12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64548" y="3350468"/>
            <a:ext cx="628651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12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圆角矩形 23"/>
          <p:cNvSpPr/>
          <p:nvPr/>
        </p:nvSpPr>
        <p:spPr bwMode="auto">
          <a:xfrm>
            <a:off x="4669850" y="2706547"/>
            <a:ext cx="2394327" cy="11430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9+1+5=</a:t>
            </a:r>
            <a:endParaRPr lang="en-US" altLang="zh-CN" sz="2800" spc="225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9+6=</a:t>
            </a:r>
            <a:endParaRPr lang="en-US" altLang="zh-CN" sz="2800" spc="225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64787" y="2830689"/>
            <a:ext cx="628651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977103" y="3350191"/>
            <a:ext cx="628651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7382770" y="2706547"/>
            <a:ext cx="2394327" cy="1143000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9+1+8=</a:t>
            </a:r>
            <a:endParaRPr lang="en-US" altLang="zh-CN" sz="2800" spc="225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spc="225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9+9=</a:t>
            </a:r>
            <a:endParaRPr lang="en-US" altLang="zh-CN" sz="2800" spc="225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77229" y="2808828"/>
            <a:ext cx="628651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18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535393" y="3336221"/>
            <a:ext cx="628651" cy="5001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18</a:t>
            </a:r>
            <a:endParaRPr lang="en-US" altLang="zh-CN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31485" y="1234024"/>
            <a:ext cx="1637731" cy="438582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kern="0" spc="45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做一做</a:t>
            </a:r>
            <a:endParaRPr lang="zh-CN" altLang="en-US" sz="2400" kern="0" spc="45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>
              <a:hlinkClick r:id="rId1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4" name="缺角矩形 3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1"/>
      <p:bldP spid="28" grpId="2"/>
      <p:bldP spid="29" grpId="3"/>
      <p:bldP spid="30" grpId="4"/>
      <p:bldP spid="31" grpId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8903666" y="4539094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903666" y="2200767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903666" y="2916519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903666" y="3755102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916245" y="4536819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916245" y="2198493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916245" y="2914243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916245" y="3752825"/>
            <a:ext cx="504967" cy="504967"/>
          </a:xfrm>
          <a:prstGeom prst="rect">
            <a:avLst/>
          </a:prstGeom>
          <a:solidFill>
            <a:srgbClr val="FDFEC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21"/>
          <p:cNvGrpSpPr/>
          <p:nvPr/>
        </p:nvGrpSpPr>
        <p:grpSpPr>
          <a:xfrm>
            <a:off x="2540586" y="2130963"/>
            <a:ext cx="2481263" cy="2815825"/>
            <a:chOff x="1143090" y="1132735"/>
            <a:chExt cx="2480978" cy="2816408"/>
          </a:xfrm>
        </p:grpSpPr>
        <p:sp>
          <p:nvSpPr>
            <p:cNvPr id="14" name="TextBox 2"/>
            <p:cNvSpPr txBox="1"/>
            <p:nvPr/>
          </p:nvSpPr>
          <p:spPr>
            <a:xfrm>
              <a:off x="1143090" y="2266958"/>
              <a:ext cx="990574" cy="5220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9 +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组合 16"/>
            <p:cNvGrpSpPr/>
            <p:nvPr/>
          </p:nvGrpSpPr>
          <p:grpSpPr>
            <a:xfrm>
              <a:off x="2043620" y="1455901"/>
              <a:ext cx="503289" cy="2285940"/>
              <a:chOff x="2095974" y="1428780"/>
              <a:chExt cx="503289" cy="2285940"/>
            </a:xfrm>
          </p:grpSpPr>
          <p:cxnSp>
            <p:nvCxnSpPr>
              <p:cNvPr id="20" name="直接连接符 4"/>
              <p:cNvCxnSpPr/>
              <p:nvPr/>
            </p:nvCxnSpPr>
            <p:spPr>
              <a:xfrm flipV="1">
                <a:off x="2095974" y="1428780"/>
                <a:ext cx="503289" cy="116134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1" name="直接连接符 5"/>
              <p:cNvCxnSpPr/>
              <p:nvPr/>
            </p:nvCxnSpPr>
            <p:spPr>
              <a:xfrm flipV="1">
                <a:off x="2104389" y="2114562"/>
                <a:ext cx="494874" cy="47556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2" name="直接连接符 8"/>
              <p:cNvCxnSpPr/>
              <p:nvPr/>
            </p:nvCxnSpPr>
            <p:spPr>
              <a:xfrm>
                <a:off x="2098140" y="2581734"/>
                <a:ext cx="448769" cy="3626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33" name="直接连接符 12"/>
              <p:cNvCxnSpPr/>
              <p:nvPr/>
            </p:nvCxnSpPr>
            <p:spPr>
              <a:xfrm>
                <a:off x="2098140" y="2590124"/>
                <a:ext cx="501123" cy="112459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6" name="TextBox 17"/>
            <p:cNvSpPr txBox="1"/>
            <p:nvPr/>
          </p:nvSpPr>
          <p:spPr>
            <a:xfrm>
              <a:off x="2633494" y="1132735"/>
              <a:ext cx="990574" cy="5220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2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8"/>
            <p:cNvSpPr txBox="1"/>
            <p:nvPr/>
          </p:nvSpPr>
          <p:spPr>
            <a:xfrm>
              <a:off x="2608327" y="1826905"/>
              <a:ext cx="990574" cy="5220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4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Box 19"/>
            <p:cNvSpPr txBox="1"/>
            <p:nvPr/>
          </p:nvSpPr>
          <p:spPr>
            <a:xfrm>
              <a:off x="2616044" y="2661187"/>
              <a:ext cx="990574" cy="5220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6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20"/>
            <p:cNvSpPr txBox="1"/>
            <p:nvPr/>
          </p:nvSpPr>
          <p:spPr>
            <a:xfrm>
              <a:off x="2599938" y="3427065"/>
              <a:ext cx="990574" cy="52207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8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22"/>
          <p:cNvGrpSpPr/>
          <p:nvPr/>
        </p:nvGrpSpPr>
        <p:grpSpPr>
          <a:xfrm>
            <a:off x="6488817" y="2162712"/>
            <a:ext cx="2479675" cy="2817062"/>
            <a:chOff x="1143090" y="1132735"/>
            <a:chExt cx="2480978" cy="2816125"/>
          </a:xfrm>
        </p:grpSpPr>
        <p:sp>
          <p:nvSpPr>
            <p:cNvPr id="35" name="TextBox 23"/>
            <p:cNvSpPr txBox="1"/>
            <p:nvPr/>
          </p:nvSpPr>
          <p:spPr>
            <a:xfrm>
              <a:off x="1143090" y="2266958"/>
              <a:ext cx="990574" cy="5217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9 +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6" name="组合 24"/>
            <p:cNvGrpSpPr/>
            <p:nvPr/>
          </p:nvGrpSpPr>
          <p:grpSpPr>
            <a:xfrm>
              <a:off x="2043620" y="1455901"/>
              <a:ext cx="503289" cy="2285940"/>
              <a:chOff x="2095974" y="1428780"/>
              <a:chExt cx="503289" cy="2285940"/>
            </a:xfrm>
          </p:grpSpPr>
          <p:cxnSp>
            <p:nvCxnSpPr>
              <p:cNvPr id="41" name="直接连接符 29"/>
              <p:cNvCxnSpPr/>
              <p:nvPr/>
            </p:nvCxnSpPr>
            <p:spPr>
              <a:xfrm flipV="1">
                <a:off x="2095974" y="1428780"/>
                <a:ext cx="503289" cy="1161343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2" name="直接连接符 30"/>
              <p:cNvCxnSpPr/>
              <p:nvPr/>
            </p:nvCxnSpPr>
            <p:spPr>
              <a:xfrm flipV="1">
                <a:off x="2104389" y="2114562"/>
                <a:ext cx="494874" cy="47556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3" name="直接连接符 31"/>
              <p:cNvCxnSpPr/>
              <p:nvPr/>
            </p:nvCxnSpPr>
            <p:spPr>
              <a:xfrm>
                <a:off x="2098140" y="2581734"/>
                <a:ext cx="448769" cy="362612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44" name="直接连接符 32"/>
              <p:cNvCxnSpPr/>
              <p:nvPr/>
            </p:nvCxnSpPr>
            <p:spPr>
              <a:xfrm>
                <a:off x="2098140" y="2590124"/>
                <a:ext cx="501123" cy="1124596"/>
              </a:xfrm>
              <a:prstGeom prst="line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37" name="TextBox 25"/>
            <p:cNvSpPr txBox="1"/>
            <p:nvPr/>
          </p:nvSpPr>
          <p:spPr>
            <a:xfrm>
              <a:off x="2633494" y="1132735"/>
              <a:ext cx="990574" cy="5217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26"/>
            <p:cNvSpPr txBox="1"/>
            <p:nvPr/>
          </p:nvSpPr>
          <p:spPr>
            <a:xfrm>
              <a:off x="2633494" y="1818518"/>
              <a:ext cx="990574" cy="5217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5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27"/>
            <p:cNvSpPr txBox="1"/>
            <p:nvPr/>
          </p:nvSpPr>
          <p:spPr>
            <a:xfrm>
              <a:off x="2616042" y="2661187"/>
              <a:ext cx="990574" cy="5217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7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28"/>
            <p:cNvSpPr txBox="1"/>
            <p:nvPr/>
          </p:nvSpPr>
          <p:spPr>
            <a:xfrm>
              <a:off x="2599938" y="3427064"/>
              <a:ext cx="990574" cy="5217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8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9 =</a:t>
              </a:r>
              <a:endParaRPr lang="zh-CN" altLang="en-US" sz="28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905476" y="2182693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62613" y="2890078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13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62613" y="3741926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68324" y="4511864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38683" y="2204493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12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838683" y="2896644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14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838683" y="3752305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16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38683" y="4533664"/>
            <a:ext cx="762000" cy="52322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>
              <a:defRPr/>
            </a:pPr>
            <a:r>
              <a:rPr lang="en-US" altLang="zh-CN" sz="28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18</a:t>
            </a:r>
            <a:endParaRPr lang="zh-CN" altLang="en-US" sz="28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31"/>
          <p:cNvSpPr txBox="1"/>
          <p:nvPr/>
        </p:nvSpPr>
        <p:spPr>
          <a:xfrm>
            <a:off x="518861" y="1266058"/>
            <a:ext cx="2183641" cy="4603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>
            <a:spAutoFit/>
          </a:bodyPr>
          <a:lstStyle/>
          <a:p>
            <a:pPr>
              <a:defRPr/>
            </a:pPr>
            <a:r>
              <a:rPr lang="zh-CN" altLang="en-US" sz="2400" kern="0" spc="45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做一做</a:t>
            </a:r>
            <a:endParaRPr lang="zh-CN" altLang="en-US" sz="2400" kern="0" spc="45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9334" y="84669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9334" y="84669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8" name="缺角矩形 7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1" name="缺角矩形 10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1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1"/>
      <p:bldP spid="47" grpId="2"/>
      <p:bldP spid="48" grpId="3"/>
      <p:bldP spid="49" grpId="4"/>
      <p:bldP spid="50" grpId="5"/>
      <p:bldP spid="51" grpId="6"/>
      <p:bldP spid="52" grpId="7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115490" y="1880627"/>
            <a:ext cx="6045959" cy="3425588"/>
          </a:xfrm>
          <a:prstGeom prst="roundRect">
            <a:avLst/>
          </a:prstGeom>
          <a:solidFill>
            <a:srgbClr val="DEF6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>
              <a:defRPr/>
            </a:pPr>
            <a:endParaRPr lang="zh-CN" altLang="en-US" sz="24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99986" y="2162259"/>
            <a:ext cx="5076967" cy="286232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今天我们学的是</a:t>
            </a:r>
            <a:r>
              <a:rPr lang="en-US" altLang="zh-CN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加几的计算方法。在计算时，可以用</a:t>
            </a:r>
            <a:r>
              <a:rPr lang="zh-CN" altLang="en-US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“凑十法”</a:t>
            </a: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，将</a:t>
            </a:r>
            <a:r>
              <a:rPr lang="zh-CN" altLang="en-US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第</a:t>
            </a:r>
            <a:r>
              <a:rPr lang="en-US" altLang="zh-CN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个加数分成</a:t>
            </a:r>
            <a:r>
              <a:rPr lang="en-US" altLang="zh-CN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2400" b="1" kern="0" spc="225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和几</a:t>
            </a: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，把</a:t>
            </a:r>
            <a:r>
              <a:rPr lang="en-US" altLang="zh-CN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与</a:t>
            </a:r>
            <a:r>
              <a:rPr lang="en-US" altLang="zh-CN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相加，算出的得数再加上几就能求出最终的得数了。</a:t>
            </a:r>
            <a:endParaRPr lang="zh-CN" altLang="en-US" sz="2400" kern="0" spc="225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7472" y="4520922"/>
            <a:ext cx="2810189" cy="140509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9334" y="84669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9334" y="84669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649461" y="590551"/>
            <a:ext cx="152463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0" name="缺角矩形 9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357" y="1257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课堂小结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2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33"/>
          <p:cNvSpPr txBox="1"/>
          <p:nvPr/>
        </p:nvSpPr>
        <p:spPr>
          <a:xfrm>
            <a:off x="1401165" y="4854273"/>
            <a:ext cx="9702707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6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□＋□＝□  </a:t>
            </a:r>
            <a:r>
              <a:rPr lang="zh-CN" altLang="en-US" sz="66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66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□＋□＝□</a:t>
            </a:r>
            <a:endParaRPr lang="zh-CN" altLang="en-US" sz="66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1" name="Picture 10" descr="2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3318" y="2439232"/>
            <a:ext cx="5629191" cy="2315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" name="Text Box 20"/>
          <p:cNvSpPr txBox="1">
            <a:spLocks noChangeArrowheads="1"/>
          </p:cNvSpPr>
          <p:nvPr/>
        </p:nvSpPr>
        <p:spPr bwMode="auto">
          <a:xfrm>
            <a:off x="2081674" y="5222362"/>
            <a:ext cx="9667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 dirty="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en-US" altLang="zh-CN" sz="2800" dirty="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Box 20"/>
          <p:cNvSpPr txBox="1">
            <a:spLocks noChangeArrowheads="1"/>
          </p:cNvSpPr>
          <p:nvPr/>
        </p:nvSpPr>
        <p:spPr bwMode="auto">
          <a:xfrm>
            <a:off x="3612286" y="5210219"/>
            <a:ext cx="9667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en-US" altLang="zh-CN" sz="28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Box 20"/>
          <p:cNvSpPr txBox="1">
            <a:spLocks noChangeArrowheads="1"/>
          </p:cNvSpPr>
          <p:nvPr/>
        </p:nvSpPr>
        <p:spPr bwMode="auto">
          <a:xfrm>
            <a:off x="5143979" y="5210219"/>
            <a:ext cx="9667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14</a:t>
            </a:r>
            <a:endParaRPr lang="en-US" altLang="zh-CN" sz="28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Box 20"/>
          <p:cNvSpPr txBox="1">
            <a:spLocks noChangeArrowheads="1"/>
          </p:cNvSpPr>
          <p:nvPr/>
        </p:nvSpPr>
        <p:spPr bwMode="auto">
          <a:xfrm>
            <a:off x="6629235" y="5230563"/>
            <a:ext cx="87580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en-US" altLang="zh-CN" sz="28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Box 20"/>
          <p:cNvSpPr txBox="1">
            <a:spLocks noChangeArrowheads="1"/>
          </p:cNvSpPr>
          <p:nvPr/>
        </p:nvSpPr>
        <p:spPr bwMode="auto">
          <a:xfrm>
            <a:off x="8122629" y="5230563"/>
            <a:ext cx="87580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en-US" altLang="zh-CN" sz="28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Box 20"/>
          <p:cNvSpPr txBox="1">
            <a:spLocks noChangeArrowheads="1"/>
          </p:cNvSpPr>
          <p:nvPr/>
        </p:nvSpPr>
        <p:spPr bwMode="auto">
          <a:xfrm>
            <a:off x="9691459" y="5210219"/>
            <a:ext cx="875804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8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13</a:t>
            </a:r>
            <a:endParaRPr lang="en-US" altLang="zh-CN" sz="28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934917" y="1619482"/>
            <a:ext cx="3590240" cy="590379"/>
            <a:chOff x="6571592" y="316491"/>
            <a:chExt cx="3590240" cy="590379"/>
          </a:xfrm>
        </p:grpSpPr>
        <p:sp>
          <p:nvSpPr>
            <p:cNvPr id="71" name="圆角矩形标注 70"/>
            <p:cNvSpPr/>
            <p:nvPr/>
          </p:nvSpPr>
          <p:spPr>
            <a:xfrm>
              <a:off x="6571593" y="316491"/>
              <a:ext cx="3139499" cy="590379"/>
            </a:xfrm>
            <a:prstGeom prst="wedgeRoundRectCallout">
              <a:avLst>
                <a:gd name="adj1" fmla="val 57485"/>
                <a:gd name="adj2" fmla="val 4147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71592" y="356396"/>
              <a:ext cx="359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400" kern="0" spc="225">
                  <a:solidFill>
                    <a:srgbClr val="000000">
                      <a:lumMod val="95000"/>
                      <a:lumOff val="5000"/>
                    </a:srgbClr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一共有多少只蜜蜂？</a:t>
              </a:r>
              <a:endParaRPr lang="zh-CN" altLang="en-US" sz="2400" kern="0" spc="225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091636" y="1600482"/>
            <a:ext cx="5433768" cy="578183"/>
            <a:chOff x="6196531" y="336219"/>
            <a:chExt cx="3746351" cy="578182"/>
          </a:xfrm>
        </p:grpSpPr>
        <p:sp>
          <p:nvSpPr>
            <p:cNvPr id="75" name="圆角矩形标注 74"/>
            <p:cNvSpPr/>
            <p:nvPr/>
          </p:nvSpPr>
          <p:spPr>
            <a:xfrm>
              <a:off x="6196531" y="336219"/>
              <a:ext cx="3514562" cy="578182"/>
            </a:xfrm>
            <a:prstGeom prst="wedgeRoundRectCallout">
              <a:avLst>
                <a:gd name="adj1" fmla="val 55908"/>
                <a:gd name="adj2" fmla="val 5016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24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352642" y="369467"/>
              <a:ext cx="3590240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2400" kern="0" spc="225">
                  <a:solidFill>
                    <a:srgbClr val="000000">
                      <a:lumMod val="95000"/>
                      <a:lumOff val="5000"/>
                    </a:srgbClr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一共有多少朵红色的喇叭花？</a:t>
              </a:r>
              <a:endParaRPr lang="zh-CN" altLang="en-US" sz="2400" kern="0" spc="225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0574" y="2249765"/>
            <a:ext cx="1530839" cy="168790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9334" y="6671735"/>
            <a:ext cx="11853333" cy="1123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《9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加几</a:t>
            </a:r>
            <a:r>
              <a:rPr lang="en-US" altLang="zh-CN" sz="135" smtClean="0">
                <a:solidFill>
                  <a:srgbClr val="FFFFFF"/>
                </a:solidFill>
                <a:latin typeface="仿宋" panose="02010609060101010101" pitchFamily="49" charset="-122"/>
              </a:rPr>
              <a:t>》PPT</a:t>
            </a:r>
            <a:r>
              <a:rPr lang="zh-CN" altLang="en-US" sz="135" smtClean="0">
                <a:solidFill>
                  <a:srgbClr val="FFFFFF"/>
                </a:solidFill>
                <a:latin typeface="仿宋" panose="02010609060101010101" pitchFamily="49" charset="-122"/>
              </a:rPr>
              <a:t>课件</a:t>
            </a:r>
            <a:endParaRPr lang="zh-CN" altLang="en-US" sz="135">
              <a:solidFill>
                <a:srgbClr val="FFFFFF"/>
              </a:solidFill>
              <a:latin typeface="仿宋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649461" y="590551"/>
            <a:ext cx="152463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7" name="缺角矩形 6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5357" y="1257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课后作业</a:t>
              </a:r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0" name="缺角矩形 9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3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1"/>
      <p:bldP spid="65" grpId="2"/>
      <p:bldP spid="66" grpId="3"/>
      <p:bldP spid="67" grpId="4"/>
      <p:bldP spid="68" grpId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460876" y="1708786"/>
            <a:ext cx="4262755" cy="493395"/>
            <a:chOff x="5465" y="2886"/>
            <a:chExt cx="6968" cy="1143"/>
          </a:xfrm>
        </p:grpSpPr>
        <p:grpSp>
          <p:nvGrpSpPr>
            <p:cNvPr id="10" name="组合 9"/>
            <p:cNvGrpSpPr/>
            <p:nvPr/>
          </p:nvGrpSpPr>
          <p:grpSpPr>
            <a:xfrm>
              <a:off x="5465" y="2984"/>
              <a:ext cx="1014" cy="972"/>
              <a:chOff x="4681" y="2984"/>
              <a:chExt cx="1014" cy="972"/>
            </a:xfrm>
          </p:grpSpPr>
          <p:sp>
            <p:nvSpPr>
              <p:cNvPr id="8" name="棱台 7"/>
              <p:cNvSpPr/>
              <p:nvPr/>
            </p:nvSpPr>
            <p:spPr>
              <a:xfrm>
                <a:off x="4681" y="2984"/>
                <a:ext cx="948" cy="948"/>
              </a:xfrm>
              <a:prstGeom prst="bevel">
                <a:avLst/>
              </a:prstGeom>
              <a:solidFill>
                <a:schemeClr val="tx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895" y="3103"/>
                <a:ext cx="800" cy="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1</a:t>
                </a:r>
                <a:endParaRPr lang="en-US" altLang="zh-CN"/>
              </a:p>
            </p:txBody>
          </p:sp>
        </p:grpSp>
        <p:sp>
          <p:nvSpPr>
            <p:cNvPr id="12" name="棱台 11">
              <a:hlinkClick r:id="rId1" action="ppaction://hlinksldjump"/>
            </p:cNvPr>
            <p:cNvSpPr/>
            <p:nvPr/>
          </p:nvSpPr>
          <p:spPr>
            <a:xfrm>
              <a:off x="7943" y="2886"/>
              <a:ext cx="3771" cy="1143"/>
            </a:xfrm>
            <a:prstGeom prst="bevel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661" y="3039"/>
              <a:ext cx="3772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/>
                <a:t>复习导入</a:t>
              </a:r>
              <a:endParaRPr lang="zh-CN" altLang="en-US" sz="2000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4617720" y="787401"/>
            <a:ext cx="2957195" cy="652780"/>
            <a:chOff x="6819" y="1240"/>
            <a:chExt cx="4657" cy="1028"/>
          </a:xfrm>
        </p:grpSpPr>
        <p:sp>
          <p:nvSpPr>
            <p:cNvPr id="15" name="圆角矩形 14"/>
            <p:cNvSpPr/>
            <p:nvPr/>
          </p:nvSpPr>
          <p:spPr>
            <a:xfrm>
              <a:off x="6819" y="1240"/>
              <a:ext cx="4657" cy="1028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81" y="1295"/>
              <a:ext cx="3029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/>
                <a:t>目       录</a:t>
              </a:r>
              <a:endParaRPr lang="zh-CN" altLang="en-US" sz="32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460876" y="2574927"/>
            <a:ext cx="4262755" cy="493395"/>
            <a:chOff x="5465" y="2886"/>
            <a:chExt cx="6968" cy="1143"/>
          </a:xfrm>
        </p:grpSpPr>
        <p:grpSp>
          <p:nvGrpSpPr>
            <p:cNvPr id="18" name="组合 17"/>
            <p:cNvGrpSpPr/>
            <p:nvPr/>
          </p:nvGrpSpPr>
          <p:grpSpPr>
            <a:xfrm>
              <a:off x="5465" y="2984"/>
              <a:ext cx="992" cy="948"/>
              <a:chOff x="4681" y="2984"/>
              <a:chExt cx="992" cy="948"/>
            </a:xfrm>
          </p:grpSpPr>
          <p:sp>
            <p:nvSpPr>
              <p:cNvPr id="19" name="棱台 18"/>
              <p:cNvSpPr/>
              <p:nvPr/>
            </p:nvSpPr>
            <p:spPr>
              <a:xfrm>
                <a:off x="4681" y="2984"/>
                <a:ext cx="948" cy="948"/>
              </a:xfrm>
              <a:prstGeom prst="bevel">
                <a:avLst/>
              </a:prstGeom>
              <a:solidFill>
                <a:schemeClr val="tx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873" y="3032"/>
                <a:ext cx="800" cy="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2</a:t>
                </a:r>
                <a:endParaRPr lang="en-US" altLang="zh-CN"/>
              </a:p>
            </p:txBody>
          </p:sp>
        </p:grpSp>
        <p:sp>
          <p:nvSpPr>
            <p:cNvPr id="21" name="棱台 20"/>
            <p:cNvSpPr/>
            <p:nvPr/>
          </p:nvSpPr>
          <p:spPr>
            <a:xfrm>
              <a:off x="7943" y="2886"/>
              <a:ext cx="3771" cy="1143"/>
            </a:xfrm>
            <a:prstGeom prst="bevel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hlinkClick r:id="rId2" action="ppaction://hlinksldjump"/>
            </p:cNvPr>
            <p:cNvSpPr txBox="1"/>
            <p:nvPr/>
          </p:nvSpPr>
          <p:spPr>
            <a:xfrm>
              <a:off x="8661" y="3083"/>
              <a:ext cx="3772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/>
                <a:t>新课讲授</a:t>
              </a:r>
              <a:endParaRPr lang="zh-CN" altLang="en-US" sz="200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460876" y="3441067"/>
            <a:ext cx="4262755" cy="493395"/>
            <a:chOff x="5465" y="2886"/>
            <a:chExt cx="6968" cy="1143"/>
          </a:xfrm>
        </p:grpSpPr>
        <p:grpSp>
          <p:nvGrpSpPr>
            <p:cNvPr id="30" name="组合 29"/>
            <p:cNvGrpSpPr/>
            <p:nvPr/>
          </p:nvGrpSpPr>
          <p:grpSpPr>
            <a:xfrm>
              <a:off x="5465" y="2984"/>
              <a:ext cx="1014" cy="948"/>
              <a:chOff x="4681" y="2984"/>
              <a:chExt cx="1014" cy="948"/>
            </a:xfrm>
          </p:grpSpPr>
          <p:sp>
            <p:nvSpPr>
              <p:cNvPr id="31" name="棱台 30"/>
              <p:cNvSpPr/>
              <p:nvPr/>
            </p:nvSpPr>
            <p:spPr>
              <a:xfrm>
                <a:off x="4681" y="2984"/>
                <a:ext cx="948" cy="948"/>
              </a:xfrm>
              <a:prstGeom prst="bevel">
                <a:avLst/>
              </a:prstGeom>
              <a:solidFill>
                <a:schemeClr val="tx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4895" y="3042"/>
                <a:ext cx="800" cy="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3</a:t>
                </a:r>
                <a:endParaRPr lang="en-US" altLang="zh-CN"/>
              </a:p>
            </p:txBody>
          </p:sp>
        </p:grpSp>
        <p:sp>
          <p:nvSpPr>
            <p:cNvPr id="33" name="棱台 32"/>
            <p:cNvSpPr/>
            <p:nvPr/>
          </p:nvSpPr>
          <p:spPr>
            <a:xfrm>
              <a:off x="7943" y="2886"/>
              <a:ext cx="3771" cy="1143"/>
            </a:xfrm>
            <a:prstGeom prst="bevel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hlinkClick r:id="rId3" action="ppaction://hlinksldjump"/>
            </p:cNvPr>
            <p:cNvSpPr txBox="1"/>
            <p:nvPr/>
          </p:nvSpPr>
          <p:spPr>
            <a:xfrm>
              <a:off x="8661" y="3023"/>
              <a:ext cx="3772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/>
                <a:t>课堂练习</a:t>
              </a:r>
              <a:endParaRPr lang="zh-CN" altLang="en-US" sz="2000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460876" y="4307207"/>
            <a:ext cx="4262755" cy="493395"/>
            <a:chOff x="5465" y="2886"/>
            <a:chExt cx="6968" cy="1143"/>
          </a:xfrm>
        </p:grpSpPr>
        <p:grpSp>
          <p:nvGrpSpPr>
            <p:cNvPr id="36" name="组合 35"/>
            <p:cNvGrpSpPr/>
            <p:nvPr/>
          </p:nvGrpSpPr>
          <p:grpSpPr>
            <a:xfrm>
              <a:off x="5465" y="2984"/>
              <a:ext cx="1014" cy="948"/>
              <a:chOff x="4681" y="2984"/>
              <a:chExt cx="1014" cy="948"/>
            </a:xfrm>
          </p:grpSpPr>
          <p:sp>
            <p:nvSpPr>
              <p:cNvPr id="37" name="棱台 36"/>
              <p:cNvSpPr/>
              <p:nvPr/>
            </p:nvSpPr>
            <p:spPr>
              <a:xfrm>
                <a:off x="4681" y="2984"/>
                <a:ext cx="948" cy="948"/>
              </a:xfrm>
              <a:prstGeom prst="bevel">
                <a:avLst/>
              </a:prstGeom>
              <a:solidFill>
                <a:schemeClr val="tx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4895" y="3042"/>
                <a:ext cx="800" cy="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4</a:t>
                </a:r>
                <a:endParaRPr lang="en-US" altLang="zh-CN"/>
              </a:p>
            </p:txBody>
          </p:sp>
        </p:grpSp>
        <p:sp>
          <p:nvSpPr>
            <p:cNvPr id="39" name="棱台 38"/>
            <p:cNvSpPr/>
            <p:nvPr/>
          </p:nvSpPr>
          <p:spPr>
            <a:xfrm>
              <a:off x="7943" y="2886"/>
              <a:ext cx="3771" cy="1143"/>
            </a:xfrm>
            <a:prstGeom prst="bevel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hlinkClick r:id="rId4" action="ppaction://hlinksldjump"/>
            </p:cNvPr>
            <p:cNvSpPr txBox="1"/>
            <p:nvPr/>
          </p:nvSpPr>
          <p:spPr>
            <a:xfrm>
              <a:off x="8661" y="3023"/>
              <a:ext cx="3772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/>
                <a:t>课堂小结</a:t>
              </a:r>
              <a:endParaRPr lang="zh-CN" altLang="en-US" sz="20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460876" y="5173347"/>
            <a:ext cx="4262755" cy="493395"/>
            <a:chOff x="5465" y="2886"/>
            <a:chExt cx="6968" cy="1143"/>
          </a:xfrm>
        </p:grpSpPr>
        <p:grpSp>
          <p:nvGrpSpPr>
            <p:cNvPr id="42" name="组合 41"/>
            <p:cNvGrpSpPr/>
            <p:nvPr/>
          </p:nvGrpSpPr>
          <p:grpSpPr>
            <a:xfrm>
              <a:off x="5465" y="2984"/>
              <a:ext cx="1014" cy="948"/>
              <a:chOff x="4681" y="2984"/>
              <a:chExt cx="1014" cy="948"/>
            </a:xfrm>
          </p:grpSpPr>
          <p:sp>
            <p:nvSpPr>
              <p:cNvPr id="43" name="棱台 42"/>
              <p:cNvSpPr/>
              <p:nvPr/>
            </p:nvSpPr>
            <p:spPr>
              <a:xfrm>
                <a:off x="4681" y="2984"/>
                <a:ext cx="948" cy="948"/>
              </a:xfrm>
              <a:prstGeom prst="bevel">
                <a:avLst/>
              </a:prstGeom>
              <a:solidFill>
                <a:schemeClr val="tx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4895" y="3062"/>
                <a:ext cx="800" cy="8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/>
                  <a:t>5</a:t>
                </a:r>
                <a:endParaRPr lang="en-US" altLang="zh-CN"/>
              </a:p>
            </p:txBody>
          </p:sp>
        </p:grpSp>
        <p:sp>
          <p:nvSpPr>
            <p:cNvPr id="45" name="棱台 44"/>
            <p:cNvSpPr/>
            <p:nvPr/>
          </p:nvSpPr>
          <p:spPr>
            <a:xfrm>
              <a:off x="7943" y="2886"/>
              <a:ext cx="3771" cy="1143"/>
            </a:xfrm>
            <a:prstGeom prst="bevel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hlinkClick r:id="rId5" action="ppaction://hlinksldjump"/>
            </p:cNvPr>
            <p:cNvSpPr txBox="1"/>
            <p:nvPr/>
          </p:nvSpPr>
          <p:spPr>
            <a:xfrm>
              <a:off x="8661" y="3083"/>
              <a:ext cx="3772" cy="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/>
                <a:t>课后作业</a:t>
              </a:r>
              <a:endParaRPr lang="zh-CN" altLang="en-US" sz="200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0970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90" name="缺角矩形 89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文本框 90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96" name="缺角矩形 95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文本框 96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80821" y="238379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1=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5106671" y="238379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2=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8750301" y="240157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3=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1480821" y="397256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6=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5106671" y="397256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7=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8750301" y="3972560"/>
            <a:ext cx="2713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10</a:t>
            </a:r>
            <a:r>
              <a:rPr lang="zh-CN" altLang="en-US"/>
              <a:t>＋</a:t>
            </a:r>
            <a:r>
              <a:rPr lang="en-US" altLang="zh-CN"/>
              <a:t>8=</a:t>
            </a:r>
            <a:endParaRPr lang="en-US" altLang="zh-CN"/>
          </a:p>
        </p:txBody>
      </p:sp>
      <p:grpSp>
        <p:nvGrpSpPr>
          <p:cNvPr id="11" name="组合 10"/>
          <p:cNvGrpSpPr/>
          <p:nvPr/>
        </p:nvGrpSpPr>
        <p:grpSpPr>
          <a:xfrm>
            <a:off x="9649457" y="590551"/>
            <a:ext cx="152463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" name="缺角矩形 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57" y="1257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复习导入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1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430146" y="2385061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11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046471" y="2401571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12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751696" y="2401571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13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391411" y="4001136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16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046471" y="3972561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17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751696" y="3972561"/>
            <a:ext cx="466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18</a:t>
            </a:r>
            <a:endParaRPr lang="en-US" altLang="zh-CN">
              <a:solidFill>
                <a:srgbClr val="FF0000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6363070" y="352737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圆角矩形标注 16"/>
          <p:cNvSpPr/>
          <p:nvPr/>
        </p:nvSpPr>
        <p:spPr>
          <a:xfrm>
            <a:off x="1674830" y="1439278"/>
            <a:ext cx="2656703" cy="1901997"/>
          </a:xfrm>
          <a:prstGeom prst="wedgeRoundRectCallout">
            <a:avLst>
              <a:gd name="adj1" fmla="val -40370"/>
              <a:gd name="adj2" fmla="val 60126"/>
              <a:gd name="adj3" fmla="val 16667"/>
            </a:avLst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  <a:defRPr/>
            </a:pPr>
            <a:r>
              <a:rPr lang="zh-CN" altLang="en-US" sz="1800" kern="0" spc="225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学校举行了运动会，运动员们正在赛场上挥洒汗水。赛场边的同学准备了一些饮料。</a:t>
            </a:r>
            <a:endParaRPr lang="zh-CN" altLang="en-US" sz="1800" kern="0" spc="22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596255" y="1125855"/>
            <a:ext cx="3580131" cy="46189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273614" y="3634669"/>
            <a:ext cx="802433" cy="82772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9649461" y="590551"/>
            <a:ext cx="152463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" name="缺角矩形 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57" y="1257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新课讲授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25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2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圆角矩形标注 24"/>
          <p:cNvSpPr/>
          <p:nvPr/>
        </p:nvSpPr>
        <p:spPr>
          <a:xfrm>
            <a:off x="5067437" y="1277001"/>
            <a:ext cx="3691603" cy="429905"/>
          </a:xfrm>
          <a:prstGeom prst="wedgeRoundRectCallout">
            <a:avLst>
              <a:gd name="adj1" fmla="val 55756"/>
              <a:gd name="adj2" fmla="val 97500"/>
              <a:gd name="adj3" fmla="val 16667"/>
            </a:avLst>
          </a:prstGeom>
          <a:solidFill>
            <a:schemeClr val="bg1"/>
          </a:solidFill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defRPr/>
            </a:pPr>
            <a:r>
              <a:rPr lang="zh-CN" altLang="en-US" sz="1800" kern="0" spc="225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一共有多少盒饮料？列出算式。</a:t>
            </a:r>
            <a:endParaRPr lang="zh-CN" altLang="en-US" sz="1800" kern="0" spc="225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30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1478" y="2108605"/>
            <a:ext cx="3350261" cy="2108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" name="矩形 31"/>
          <p:cNvSpPr/>
          <p:nvPr/>
        </p:nvSpPr>
        <p:spPr>
          <a:xfrm>
            <a:off x="6151849" y="4005605"/>
            <a:ext cx="1114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kern="0" spc="45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9+4= </a:t>
            </a:r>
            <a:endParaRPr lang="zh-CN" altLang="en-US" sz="8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53872" y="3890187"/>
            <a:ext cx="351299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3600" b="1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</a:t>
            </a:r>
            <a:endParaRPr lang="zh-CN" altLang="en-US" sz="3600" b="1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2368" y="2108637"/>
            <a:ext cx="1148129" cy="126593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3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" name="缺角矩形 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/>
      <p:bldP spid="3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5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2490" y="2167240"/>
            <a:ext cx="4742885" cy="2719442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31" name="Text Box 15"/>
          <p:cNvSpPr txBox="1"/>
          <p:nvPr/>
        </p:nvSpPr>
        <p:spPr>
          <a:xfrm>
            <a:off x="2643141" y="2614857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Box 15"/>
          <p:cNvSpPr txBox="1"/>
          <p:nvPr/>
        </p:nvSpPr>
        <p:spPr>
          <a:xfrm>
            <a:off x="2344818" y="2934339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 Box 15"/>
          <p:cNvSpPr txBox="1"/>
          <p:nvPr/>
        </p:nvSpPr>
        <p:spPr>
          <a:xfrm>
            <a:off x="3138023" y="2747242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Box 15"/>
          <p:cNvSpPr txBox="1"/>
          <p:nvPr/>
        </p:nvSpPr>
        <p:spPr>
          <a:xfrm>
            <a:off x="2859434" y="3062473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Box 15"/>
          <p:cNvSpPr txBox="1"/>
          <p:nvPr/>
        </p:nvSpPr>
        <p:spPr>
          <a:xfrm>
            <a:off x="3621478" y="2850770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Box 15"/>
          <p:cNvSpPr txBox="1"/>
          <p:nvPr/>
        </p:nvSpPr>
        <p:spPr>
          <a:xfrm>
            <a:off x="3356361" y="3137174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Box 15"/>
          <p:cNvSpPr txBox="1"/>
          <p:nvPr/>
        </p:nvSpPr>
        <p:spPr>
          <a:xfrm>
            <a:off x="4071210" y="2960220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Box 15"/>
          <p:cNvSpPr txBox="1"/>
          <p:nvPr/>
        </p:nvSpPr>
        <p:spPr>
          <a:xfrm>
            <a:off x="3827745" y="3265311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Box 15"/>
          <p:cNvSpPr txBox="1"/>
          <p:nvPr/>
        </p:nvSpPr>
        <p:spPr>
          <a:xfrm>
            <a:off x="4372595" y="3374760"/>
            <a:ext cx="34673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Box 15"/>
          <p:cNvSpPr txBox="1"/>
          <p:nvPr/>
        </p:nvSpPr>
        <p:spPr>
          <a:xfrm>
            <a:off x="5347194" y="3478436"/>
            <a:ext cx="773871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Box 15"/>
          <p:cNvSpPr txBox="1"/>
          <p:nvPr/>
        </p:nvSpPr>
        <p:spPr>
          <a:xfrm>
            <a:off x="5151470" y="3881912"/>
            <a:ext cx="616127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Box 15"/>
          <p:cNvSpPr txBox="1"/>
          <p:nvPr/>
        </p:nvSpPr>
        <p:spPr>
          <a:xfrm>
            <a:off x="5895948" y="3593952"/>
            <a:ext cx="798317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12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Box 15"/>
          <p:cNvSpPr txBox="1"/>
          <p:nvPr/>
        </p:nvSpPr>
        <p:spPr>
          <a:xfrm>
            <a:off x="5644845" y="3980818"/>
            <a:ext cx="778600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13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2100" y="975850"/>
            <a:ext cx="2451832" cy="345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kern="0" spc="45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点数法</a:t>
            </a:r>
            <a:endParaRPr lang="zh-CN" altLang="en-US" sz="1800" kern="0" spc="45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Box 15"/>
          <p:cNvSpPr txBox="1"/>
          <p:nvPr/>
        </p:nvSpPr>
        <p:spPr>
          <a:xfrm>
            <a:off x="7426382" y="3252071"/>
            <a:ext cx="249489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 spc="45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9+4=13</a:t>
            </a:r>
            <a:r>
              <a:rPr lang="zh-CN" altLang="en-US" sz="2100" kern="0" spc="45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（盒）</a:t>
            </a:r>
            <a:endParaRPr lang="zh-CN" altLang="en-US" sz="2100" kern="0" spc="45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2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1"/>
      <p:bldP spid="33" grpId="2"/>
      <p:bldP spid="34" grpId="3"/>
      <p:bldP spid="35" grpId="4"/>
      <p:bldP spid="36" grpId="5"/>
      <p:bldP spid="37" grpId="6"/>
      <p:bldP spid="38" grpId="7"/>
      <p:bldP spid="39" grpId="8"/>
      <p:bldP spid="40" grpId="9"/>
      <p:bldP spid="41" grpId="10"/>
      <p:bldP spid="42" grpId="11"/>
      <p:bldP spid="43" grpId="12"/>
      <p:bldP spid="45" grpId="1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3"/>
          <p:cNvSpPr txBox="1"/>
          <p:nvPr/>
        </p:nvSpPr>
        <p:spPr>
          <a:xfrm>
            <a:off x="1569427" y="899325"/>
            <a:ext cx="2451832" cy="375920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000" kern="0" spc="45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凑十法</a:t>
            </a:r>
            <a:endParaRPr lang="zh-CN" altLang="en-US" sz="2000" kern="0" spc="45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 Box 15"/>
          <p:cNvSpPr txBox="1"/>
          <p:nvPr/>
        </p:nvSpPr>
        <p:spPr>
          <a:xfrm>
            <a:off x="6518951" y="3408592"/>
            <a:ext cx="2743203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 spc="45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10+3=13</a:t>
            </a:r>
            <a:r>
              <a:rPr lang="zh-CN" altLang="en-US" sz="2100" kern="0" spc="45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（盒）</a:t>
            </a:r>
            <a:endParaRPr lang="zh-CN" altLang="en-US" sz="2100" kern="0" spc="45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9971" y="2374409"/>
            <a:ext cx="4168431" cy="235656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Text Box 15"/>
          <p:cNvSpPr txBox="1"/>
          <p:nvPr/>
        </p:nvSpPr>
        <p:spPr>
          <a:xfrm>
            <a:off x="3063613" y="2666747"/>
            <a:ext cx="781199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2044418" y="2847000"/>
            <a:ext cx="2306951" cy="1076605"/>
          </a:xfrm>
          <a:custGeom>
            <a:avLst/>
            <a:gdLst/>
            <a:ahLst/>
            <a:cxnLst>
              <a:cxn ang="0">
                <a:pos x="662700" y="0"/>
              </a:cxn>
              <a:cxn ang="0">
                <a:pos x="0" y="1020950"/>
              </a:cxn>
              <a:cxn ang="0">
                <a:pos x="3061831" y="2115704"/>
              </a:cxn>
              <a:cxn ang="0">
                <a:pos x="3539980" y="922546"/>
              </a:cxn>
              <a:cxn ang="0">
                <a:pos x="662700" y="0"/>
              </a:cxn>
            </a:cxnLst>
            <a:rect l="0" t="0" r="0" b="0"/>
            <a:pathLst>
              <a:path w="3540154" h="1442906">
                <a:moveTo>
                  <a:pt x="662730" y="0"/>
                </a:moveTo>
                <a:lnTo>
                  <a:pt x="0" y="696286"/>
                </a:lnTo>
                <a:lnTo>
                  <a:pt x="3061981" y="1442906"/>
                </a:lnTo>
                <a:lnTo>
                  <a:pt x="3540154" y="629174"/>
                </a:lnTo>
                <a:lnTo>
                  <a:pt x="662730" y="0"/>
                </a:lnTo>
                <a:close/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351367" y="3604799"/>
            <a:ext cx="1232236" cy="722487"/>
          </a:xfrm>
          <a:custGeom>
            <a:avLst/>
            <a:gdLst/>
            <a:ahLst/>
            <a:cxnLst>
              <a:cxn ang="0">
                <a:pos x="953672" y="487287"/>
              </a:cxn>
              <a:cxn ang="0">
                <a:pos x="250968" y="336063"/>
              </a:cxn>
              <a:cxn ang="0">
                <a:pos x="0" y="814950"/>
              </a:cxn>
              <a:cxn ang="0">
                <a:pos x="1447240" y="1117403"/>
              </a:cxn>
              <a:cxn ang="0">
                <a:pos x="1898979" y="142829"/>
              </a:cxn>
              <a:cxn ang="0">
                <a:pos x="1162812" y="0"/>
              </a:cxn>
              <a:cxn ang="0">
                <a:pos x="953672" y="487287"/>
              </a:cxn>
            </a:cxnLst>
            <a:rect l="0" t="0" r="0" b="0"/>
            <a:pathLst>
              <a:path w="1904301" h="1115735">
                <a:moveTo>
                  <a:pt x="956345" y="486561"/>
                </a:moveTo>
                <a:lnTo>
                  <a:pt x="251670" y="335559"/>
                </a:lnTo>
                <a:lnTo>
                  <a:pt x="0" y="813732"/>
                </a:lnTo>
                <a:lnTo>
                  <a:pt x="1451295" y="1115735"/>
                </a:lnTo>
                <a:lnTo>
                  <a:pt x="1904301" y="142613"/>
                </a:lnTo>
                <a:lnTo>
                  <a:pt x="1166070" y="0"/>
                </a:lnTo>
                <a:lnTo>
                  <a:pt x="956345" y="486561"/>
                </a:lnTo>
                <a:close/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 sz="21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 Box 15"/>
          <p:cNvSpPr txBox="1"/>
          <p:nvPr/>
        </p:nvSpPr>
        <p:spPr>
          <a:xfrm>
            <a:off x="4650240" y="3483236"/>
            <a:ext cx="394645" cy="392415"/>
          </a:xfrm>
          <a:prstGeom prst="rect">
            <a:avLst/>
          </a:prstGeom>
          <a:noFill/>
          <a:ln w="12700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endParaRPr lang="zh-CN" altLang="en-US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2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1"/>
      <p:bldP spid="17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/>
          <p:nvPr/>
        </p:nvGrpSpPr>
        <p:grpSpPr>
          <a:xfrm>
            <a:off x="6239170" y="3496587"/>
            <a:ext cx="631593" cy="577453"/>
            <a:chOff x="-9" y="0"/>
            <a:chExt cx="304" cy="485"/>
          </a:xfrm>
        </p:grpSpPr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154" y="0"/>
              <a:ext cx="141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-9" y="136"/>
              <a:ext cx="264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100">
                  <a:solidFill>
                    <a:srgbClr val="FF0000"/>
                  </a:solidFill>
                  <a:ea typeface="思源黑体 CN Medium" panose="020B0600000000000000" pitchFamily="34" charset="-122"/>
                  <a:sym typeface="Arial" panose="020B0604020202020204" pitchFamily="34" charset="0"/>
                </a:rPr>
                <a:t>1</a:t>
              </a:r>
              <a:endParaRPr lang="en-US" altLang="zh-CN" sz="21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6857843" y="3496585"/>
            <a:ext cx="563031" cy="575072"/>
            <a:chOff x="9" y="0"/>
            <a:chExt cx="271" cy="483"/>
          </a:xfrm>
        </p:grpSpPr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9" y="0"/>
              <a:ext cx="127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65" y="134"/>
              <a:ext cx="215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altLang="zh-CN" sz="2100">
                  <a:solidFill>
                    <a:srgbClr val="FF0000"/>
                  </a:solidFill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endParaRPr lang="en-US" altLang="zh-CN" sz="21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7"/>
          <p:cNvGrpSpPr/>
          <p:nvPr/>
        </p:nvGrpSpPr>
        <p:grpSpPr>
          <a:xfrm>
            <a:off x="6293759" y="3466033"/>
            <a:ext cx="264909" cy="651710"/>
            <a:chOff x="0" y="0"/>
            <a:chExt cx="681" cy="771"/>
          </a:xfrm>
        </p:grpSpPr>
        <p:grpSp>
          <p:nvGrpSpPr>
            <p:cNvPr id="15" name="Group 18"/>
            <p:cNvGrpSpPr/>
            <p:nvPr/>
          </p:nvGrpSpPr>
          <p:grpSpPr>
            <a:xfrm>
              <a:off x="0" y="0"/>
              <a:ext cx="681" cy="771"/>
              <a:chOff x="0" y="0"/>
              <a:chExt cx="681" cy="771"/>
            </a:xfrm>
          </p:grpSpPr>
          <p:sp>
            <p:nvSpPr>
              <p:cNvPr id="16" name="Line 15"/>
              <p:cNvSpPr>
                <a:spLocks noChangeShapeType="1"/>
              </p:cNvSpPr>
              <p:nvPr/>
            </p:nvSpPr>
            <p:spPr bwMode="auto">
              <a:xfrm flipH="1">
                <a:off x="0" y="0"/>
                <a:ext cx="0" cy="77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100"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Line 16"/>
              <p:cNvSpPr>
                <a:spLocks noChangeShapeType="1"/>
              </p:cNvSpPr>
              <p:nvPr/>
            </p:nvSpPr>
            <p:spPr bwMode="auto">
              <a:xfrm>
                <a:off x="0" y="771"/>
                <a:ext cx="6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100"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H="1" flipV="1">
              <a:off x="681" y="635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7075499" y="3105318"/>
            <a:ext cx="73378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1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13</a:t>
            </a:r>
            <a:endParaRPr lang="en-US" altLang="zh-CN" sz="21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标题 1"/>
          <p:cNvSpPr>
            <a:spLocks noChangeArrowheads="1"/>
          </p:cNvSpPr>
          <p:nvPr/>
        </p:nvSpPr>
        <p:spPr bwMode="auto">
          <a:xfrm>
            <a:off x="6154525" y="3066411"/>
            <a:ext cx="2197577" cy="459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 </a:t>
            </a:r>
            <a:r>
              <a:rPr lang="en-US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 </a:t>
            </a:r>
            <a:r>
              <a:rPr lang="en-US" altLang="zh-CN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 </a:t>
            </a:r>
            <a:r>
              <a:rPr lang="en-US" sz="210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en-US" sz="210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6049187" y="4167914"/>
            <a:ext cx="685800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2100">
                <a:solidFill>
                  <a:srgbClr val="FF0000"/>
                </a:solidFill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endParaRPr lang="en-US" altLang="zh-CN" sz="2100">
              <a:solidFill>
                <a:srgbClr val="FF00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649471" y="1957850"/>
            <a:ext cx="4200164" cy="466638"/>
            <a:chOff x="3896450" y="805692"/>
            <a:chExt cx="5600219" cy="622184"/>
          </a:xfrm>
        </p:grpSpPr>
        <p:sp>
          <p:nvSpPr>
            <p:cNvPr id="24" name="圆角矩形标注 23"/>
            <p:cNvSpPr/>
            <p:nvPr/>
          </p:nvSpPr>
          <p:spPr>
            <a:xfrm>
              <a:off x="3896450" y="805692"/>
              <a:ext cx="4785177" cy="622184"/>
            </a:xfrm>
            <a:prstGeom prst="wedgeRoundRectCallout">
              <a:avLst>
                <a:gd name="adj1" fmla="val 57485"/>
                <a:gd name="adj2" fmla="val 41474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endParaRPr lang="zh-CN" altLang="en-US" sz="1200" kern="0" spc="225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36969" y="899393"/>
              <a:ext cx="55597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zh-CN" altLang="en-US" sz="1800" kern="0" spc="225">
                  <a:solidFill>
                    <a:srgbClr val="000000">
                      <a:lumMod val="95000"/>
                      <a:lumOff val="5000"/>
                    </a:srgbClr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我们来梳理一下“凑”的过程。</a:t>
              </a:r>
              <a:endParaRPr lang="zh-CN" altLang="en-US" sz="1800" kern="0" spc="225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6" name="Picture 11" descr="424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890" y="2692869"/>
            <a:ext cx="3563605" cy="2243591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285" y="2472352"/>
            <a:ext cx="1148129" cy="126593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3" name="缺角矩形 2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7" name="缺角矩形 6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>
              <a:hlinkClick r:id="rId4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9" name="缺角矩形 2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4" descr="29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4105" y="2308862"/>
            <a:ext cx="8997315" cy="2863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平行四边形 9"/>
          <p:cNvSpPr/>
          <p:nvPr/>
        </p:nvSpPr>
        <p:spPr>
          <a:xfrm>
            <a:off x="1283970" y="2362835"/>
            <a:ext cx="2200911" cy="981710"/>
          </a:xfrm>
          <a:prstGeom prst="parallelogram">
            <a:avLst>
              <a:gd name="adj" fmla="val 40151"/>
            </a:avLst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100" kern="0">
              <a:solidFill>
                <a:srgbClr val="FFFFFF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2480946" y="4258945"/>
            <a:ext cx="502285" cy="391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en-US" altLang="zh-CN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2912111" y="3569335"/>
            <a:ext cx="693420" cy="391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14</a:t>
            </a:r>
            <a:endParaRPr lang="en-US" altLang="zh-CN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6629401" y="4236085"/>
            <a:ext cx="500380" cy="391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en-US" altLang="zh-CN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7830186" y="3544570"/>
            <a:ext cx="580391" cy="391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16</a:t>
            </a:r>
            <a:endParaRPr lang="en-US" altLang="zh-CN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5"/>
          <p:cNvSpPr txBox="1"/>
          <p:nvPr/>
        </p:nvSpPr>
        <p:spPr>
          <a:xfrm>
            <a:off x="7439026" y="4260215"/>
            <a:ext cx="372745" cy="39116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kern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</a:t>
            </a:r>
            <a:endParaRPr lang="en-US" altLang="zh-CN" sz="2100" kern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3" name="Picture 23" descr="2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9872" y="2362835"/>
            <a:ext cx="3207385" cy="11531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1404620" y="1462407"/>
            <a:ext cx="277749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kern="0" spc="450"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摆一摆，算一算</a:t>
            </a:r>
            <a:endParaRPr lang="zh-CN" altLang="en-US" sz="2400" kern="0" spc="450"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649461" y="590551"/>
            <a:ext cx="152463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" name="缺角矩形 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5357" y="1257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巩固练习</a:t>
              </a:r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7461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19" name="缺角矩形 18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hlinkClick r:id="" action="ppaction://hlinkshowjump?jump=previous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上一页</a:t>
              </a:r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14273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2" name="缺角矩形 21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hlinkClick r:id="rId3" action="ppaction://hlinksldjump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目   录</a:t>
              </a:r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610851" y="6068695"/>
            <a:ext cx="1252855" cy="488950"/>
            <a:chOff x="15022" y="1162"/>
            <a:chExt cx="2401" cy="770"/>
          </a:xfrm>
          <a:solidFill>
            <a:schemeClr val="bg2">
              <a:lumMod val="90000"/>
            </a:schemeClr>
          </a:solidFill>
        </p:grpSpPr>
        <p:sp>
          <p:nvSpPr>
            <p:cNvPr id="25" name="缺角矩形 24"/>
            <p:cNvSpPr/>
            <p:nvPr/>
          </p:nvSpPr>
          <p:spPr>
            <a:xfrm>
              <a:off x="15022" y="1162"/>
              <a:ext cx="2401" cy="770"/>
            </a:xfrm>
            <a:prstGeom prst="plaqu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hlinkClick r:id="" action="ppaction://hlinkshowjump?jump=nextslide"/>
            </p:cNvPr>
            <p:cNvSpPr txBox="1"/>
            <p:nvPr/>
          </p:nvSpPr>
          <p:spPr>
            <a:xfrm>
              <a:off x="15352" y="1268"/>
              <a:ext cx="1732" cy="58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/>
                <a:t>下一页</a:t>
              </a:r>
              <a:endParaRPr lang="zh-CN" altLang="en-US"/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1"/>
      <p:bldP spid="9" grpId="2"/>
      <p:bldP spid="10" grpId="3"/>
      <p:bldP spid="12" grpId="4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10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0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1"/>
  <p:tag name="KSO_WM_UNIT_INDEX" val="1"/>
  <p:tag name="KSO_WM_UNIT_LAYERLEVEL" val="1"/>
  <p:tag name="KSO_WM_UNIT_TYPE" val="i"/>
</p:tagLst>
</file>

<file path=ppt/tags/tag11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11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1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"/>
  <p:tag name="KSO_WM_UNIT_INDEX" val="3"/>
  <p:tag name="KSO_WM_UNIT_LAYERLEVEL" val="1"/>
  <p:tag name="KSO_WM_UNIT_TYPE" val="i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i*2"/>
  <p:tag name="KSO_WM_UNIT_INDEX" val="2"/>
  <p:tag name="KSO_WM_UNIT_LAYERLEVEL" val="1"/>
  <p:tag name="KSO_WM_UNIT_TYPE" val="i"/>
</p:tagLst>
</file>

<file path=ppt/tags/tag12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3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07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07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COMBINE_RELATE_SLIDE_ID" val="background20176891_1"/>
  <p:tag name="KSO_WM_TAG_VERSION" val="1.0"/>
  <p:tag name="KSO_WM_TEMPLATE_CATEGORY" val="custom"/>
  <p:tag name="KSO_WM_TEMPLATE_COLOR_TYPE" val="1"/>
  <p:tag name="KSO_WM_TEMPLATE_INDEX" val="20177407"/>
  <p:tag name="KSO_WM_TEMPLATE_MASTER_THUMB_INDEX" val="12"/>
  <p:tag name="KSO_WM_TEMPLATE_MASTER_TYPE" val="1"/>
  <p:tag name="KSO_WM_TEMPLATE_SUBCATEGORY" val="0"/>
  <p:tag name="KSO_WM_TEMPLATE_THUMBS_INDEX" val="1、4、11、23、25、27"/>
</p:tagLst>
</file>

<file path=ppt/tags/tag14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07"/>
  <p:tag name="KSO_WM_UNIT_COMPATIBLE" val="0"/>
  <p:tag name="KSO_WM_UNIT_DIAGRAM_ISNUMVISUAL" val="0"/>
  <p:tag name="KSO_WM_UNIT_DIAGRAM_ISREFERUNIT" val="0"/>
  <p:tag name="KSO_WM_UNIT_HIGHLIGHT" val="0"/>
  <p:tag name="KSO_WM_UNIT_ID" val="custom20177407_1*a*1"/>
  <p:tag name="KSO_WM_UNIT_INDEX" val="1"/>
  <p:tag name="KSO_WM_UNIT_ISCONTENTSTITLE" val="0"/>
  <p:tag name="KSO_WM_UNIT_LAYERLEVEL" val="1"/>
  <p:tag name="KSO_WM_UNIT_NOCLEAR" val="0"/>
  <p:tag name="KSO_WM_UNIT_PRESET_TEXT" val="复古风小鸟花卉总结"/>
  <p:tag name="KSO_WM_UNIT_TYPE" val="a"/>
  <p:tag name="KSO_WM_UNIT_VALUE" val="22"/>
</p:tagLst>
</file>

<file path=ppt/tags/tag14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07"/>
  <p:tag name="KSO_WM_UNIT_COMPATIBLE" val="0"/>
  <p:tag name="KSO_WM_UNIT_DIAGRAM_ISNUMVISUAL" val="0"/>
  <p:tag name="KSO_WM_UNIT_DIAGRAM_ISREFERUNIT" val="0"/>
  <p:tag name="KSO_WM_UNIT_HIGHLIGHT" val="0"/>
  <p:tag name="KSO_WM_UNIT_ID" val="custom20177407_1*b*1"/>
  <p:tag name="KSO_WM_UNIT_INDEX" val="1"/>
  <p:tag name="KSO_WM_UNIT_ISCONTENTSTITLE" val="0"/>
  <p:tag name="KSO_WM_UNIT_LAYERLEVEL" val="1"/>
  <p:tag name="KSO_WM_UNIT_NOCLEAR" val="0"/>
  <p:tag name="KSO_WM_UNIT_PRESET_TEXT" val="点击此处可添加副标题"/>
  <p:tag name="KSO_WM_UNIT_TYPE" val="b"/>
  <p:tag name="KSO_WM_UNIT_VALUE" val="50"/>
</p:tagLst>
</file>

<file path=ppt/tags/tag145.xml><?xml version="1.0" encoding="utf-8"?>
<p:tagLst xmlns:p="http://schemas.openxmlformats.org/presentationml/2006/main">
  <p:tag name="KSO_WM_BEAUTIFY_FLAG" val="#wm#"/>
  <p:tag name="KSO_WM_COMBINE_RELATE_SLIDE_ID" val="background20176891_1"/>
  <p:tag name="KSO_WM_SLIDE_ID" val="custom20177407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177407"/>
  <p:tag name="KSO_WM_TEMPLATE_MASTER_THUMB_INDEX" val="12"/>
  <p:tag name="KSO_WM_TEMPLATE_MASTER_TYPE" val="1"/>
  <p:tag name="KSO_WM_TEMPLATE_SUBCATEGORY" val="0"/>
  <p:tag name="KSO_WM_TEMPLATE_THUMBS_INDEX" val="1、4、11、23、25、27"/>
</p:tagLst>
</file>

<file path=ppt/tags/tag146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47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48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1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2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3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4.xml><?xml version="1.0" encoding="utf-8"?>
<p:tagLst xmlns:p="http://schemas.openxmlformats.org/presentationml/2006/main">
  <p:tag name="KSO_WM_BEAUTIFY_FLAG" val="#wm#"/>
  <p:tag name="KSO_WM_TEMPLATE_CATEGORY" val="custom"/>
  <p:tag name="KSO_WM_TEMPLATE_INDEX" val="20177407"/>
</p:tagLst>
</file>

<file path=ppt/tags/tag15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1"/>
  <p:tag name="KSO_WM_UNIT_INDEX" val="1"/>
  <p:tag name="KSO_WM_UNIT_LAYERLEVEL" val="1"/>
  <p:tag name="KSO_WM_UNIT_TYPE" val="i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i*2"/>
  <p:tag name="KSO_WM_UNIT_INDEX" val="2"/>
  <p:tag name="KSO_WM_UNIT_LAYERLEVEL" val="1"/>
  <p:tag name="KSO_WM_UNIT_TYPE" val="i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1"/>
  <p:tag name="KSO_WM_UNIT_INDEX" val="1"/>
  <p:tag name="KSO_WM_UNIT_LAYERLEVEL" val="1"/>
  <p:tag name="KSO_WM_UNIT_TYPE" val="i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i*2"/>
  <p:tag name="KSO_WM_UNIT_INDEX" val="2"/>
  <p:tag name="KSO_WM_UNIT_LAYERLEVEL" val="1"/>
  <p:tag name="KSO_WM_UNIT_TYPE" val="i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3"/>
  <p:tag name="KSO_WM_UNIT_INDEX" val="3"/>
  <p:tag name="KSO_WM_UNIT_LAYERLEVEL" val="1"/>
  <p:tag name="KSO_WM_UNIT_TYPE" val="i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i*4"/>
  <p:tag name="KSO_WM_UNIT_INDEX" val="4"/>
  <p:tag name="KSO_WM_UNIT_LAYERLEVEL" val="1"/>
  <p:tag name="KSO_WM_UNIT_TYPE" val="i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</p:tagLst>
</file>

<file path=ppt/tags/tag8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8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8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9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3"/>
  <p:tag name="KSO_WM_UNIT_INDEX" val="3"/>
  <p:tag name="KSO_WM_UNIT_LAYERLEVEL" val="1"/>
  <p:tag name="KSO_WM_UNIT_TYPE" val="i"/>
</p:tagLst>
</file>

<file path=ppt/tags/tag9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9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自定义 119">
      <a:dk1>
        <a:srgbClr val="000000"/>
      </a:dk1>
      <a:lt1>
        <a:srgbClr val="FFFFFF"/>
      </a:lt1>
      <a:dk2>
        <a:srgbClr val="EEF8E7"/>
      </a:dk2>
      <a:lt2>
        <a:srgbClr val="F8FFF3"/>
      </a:lt2>
      <a:accent1>
        <a:srgbClr val="929E2D"/>
      </a:accent1>
      <a:accent2>
        <a:srgbClr val="A2811D"/>
      </a:accent2>
      <a:accent3>
        <a:srgbClr val="AD621F"/>
      </a:accent3>
      <a:accent4>
        <a:srgbClr val="B0422B"/>
      </a:accent4>
      <a:accent5>
        <a:srgbClr val="AA1F3E"/>
      </a:accent5>
      <a:accent6>
        <a:srgbClr val="99004D"/>
      </a:accent6>
      <a:hlink>
        <a:srgbClr val="334EE4"/>
      </a:hlink>
      <a:folHlink>
        <a:srgbClr val="B759BC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19">
    <a:dk1>
      <a:srgbClr val="000000"/>
    </a:dk1>
    <a:lt1>
      <a:srgbClr val="FFFFFF"/>
    </a:lt1>
    <a:dk2>
      <a:srgbClr val="EEF8E7"/>
    </a:dk2>
    <a:lt2>
      <a:srgbClr val="F8FFF3"/>
    </a:lt2>
    <a:accent1>
      <a:srgbClr val="929E2D"/>
    </a:accent1>
    <a:accent2>
      <a:srgbClr val="A2811D"/>
    </a:accent2>
    <a:accent3>
      <a:srgbClr val="AD621F"/>
    </a:accent3>
    <a:accent4>
      <a:srgbClr val="B0422B"/>
    </a:accent4>
    <a:accent5>
      <a:srgbClr val="AA1F3E"/>
    </a:accent5>
    <a:accent6>
      <a:srgbClr val="99004D"/>
    </a:accent6>
    <a:hlink>
      <a:srgbClr val="334EE4"/>
    </a:hlink>
    <a:folHlink>
      <a:srgbClr val="B759B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1528</Words>
  <Application>WPS 演示</Application>
  <PresentationFormat>自定义</PresentationFormat>
  <Paragraphs>314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汉仪旗黑-85S</vt:lpstr>
      <vt:lpstr>黑体</vt:lpstr>
      <vt:lpstr>Calibri</vt:lpstr>
      <vt:lpstr>思源黑体 CN Medium</vt:lpstr>
      <vt:lpstr>仿宋</vt:lpstr>
      <vt:lpstr>Arial</vt:lpstr>
      <vt:lpstr>Arial Unicode MS</vt:lpstr>
      <vt:lpstr>第一PPT模板网-WWW.1PPT.COM</vt:lpstr>
      <vt:lpstr>《20以内的进位加法》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2022-10-05T19:53:00Z</cp:lastPrinted>
  <dcterms:created xsi:type="dcterms:W3CDTF">2022-10-05T19:53:00Z</dcterms:created>
  <dcterms:modified xsi:type="dcterms:W3CDTF">2023-10-26T07:41:01Z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183616A138ED489283DD90A7E9318EFF_12</vt:lpwstr>
  </property>
  <property fmtid="{D5CDD505-2E9C-101B-9397-08002B2CF9AE}" pid="3" name="KSOProductBuildVer">
    <vt:lpwstr>2052-12.1.0.15712</vt:lpwstr>
  </property>
</Properties>
</file>