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280" r:id="rId3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68" r:id="rId17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6FBFE"/>
    <a:srgbClr val="57D2E3"/>
    <a:srgbClr val="21B1C5"/>
    <a:srgbClr val="B2F3FC"/>
    <a:srgbClr val="4BCFE1"/>
    <a:srgbClr val="5BADF7"/>
    <a:srgbClr val="6A56A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 snapToGrid="0">
      <p:cViewPr varScale="1">
        <p:scale>
          <a:sx n="107" d="100"/>
          <a:sy n="107" d="100"/>
        </p:scale>
        <p:origin x="-84" y="-5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6AA510E9-242F-48DE-BEF4-1DDC99BAA5B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6794D19A-46D4-4F0D-8516-A6C2D10578A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5DFCFA-C93E-43DC-A211-8EFF14F995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94D19A-46D4-4F0D-8516-A6C2D10578A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741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2F28CC5-A8D5-48C9-810A-46B6C58B40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4147E9D-51FA-4B73-89BA-E8815A8DCFF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 bwMode="auto">
          <a:xfrm>
            <a:off x="1" y="657225"/>
            <a:ext cx="6107906" cy="2805113"/>
            <a:chOff x="-1" y="869694"/>
            <a:chExt cx="8144452" cy="3740406"/>
          </a:xfrm>
        </p:grpSpPr>
        <p:sp>
          <p:nvSpPr>
            <p:cNvPr id="3" name="矩形 14"/>
            <p:cNvSpPr>
              <a:spLocks noChangeArrowheads="1"/>
            </p:cNvSpPr>
            <p:nvPr/>
          </p:nvSpPr>
          <p:spPr bwMode="auto">
            <a:xfrm rot="10800000">
              <a:off x="-1" y="869694"/>
              <a:ext cx="8144452" cy="3740406"/>
            </a:xfrm>
            <a:prstGeom prst="rect">
              <a:avLst/>
            </a:prstGeom>
            <a:gradFill flip="none" rotWithShape="1">
              <a:gsLst>
                <a:gs pos="917">
                  <a:schemeClr val="bg1"/>
                </a:gs>
                <a:gs pos="37000">
                  <a:srgbClr val="E6FBFE">
                    <a:alpha val="80000"/>
                  </a:srgbClr>
                </a:gs>
                <a:gs pos="100000">
                  <a:srgbClr val="57D2E3"/>
                </a:gs>
              </a:gsLst>
              <a:lin ang="0" scaled="1"/>
              <a:tileRect/>
            </a:gradFill>
            <a:ln>
              <a:noFill/>
            </a:ln>
            <a:effectLst>
              <a:reflection blurRad="6350" stA="50000" endA="300" endPos="55000" dir="5400000" sy="-100000" algn="bl" rotWithShape="0"/>
            </a:effec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en-US" dirty="0" smtClean="0"/>
            </a:p>
          </p:txBody>
        </p:sp>
        <p:pic>
          <p:nvPicPr>
            <p:cNvPr id="4" name="图片 28"/>
            <p:cNvPicPr>
              <a:picLocks noChangeAspect="1" noChangeArrowheads="1"/>
            </p:cNvPicPr>
            <p:nvPr/>
          </p:nvPicPr>
          <p:blipFill>
            <a:blip r:embed="rId2" cstate="email"/>
            <a:srcRect b="-90"/>
            <a:stretch>
              <a:fillRect/>
            </a:stretch>
          </p:blipFill>
          <p:spPr bwMode="auto">
            <a:xfrm>
              <a:off x="0" y="869694"/>
              <a:ext cx="8144450" cy="33365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4899" y="1152526"/>
            <a:ext cx="6108338" cy="1724024"/>
          </a:xfrm>
          <a:prstGeom prst="rect">
            <a:avLst/>
          </a:prstGeom>
          <a:gradFill>
            <a:gsLst>
              <a:gs pos="917">
                <a:schemeClr val="bg1">
                  <a:alpha val="28000"/>
                </a:schemeClr>
              </a:gs>
              <a:gs pos="31000">
                <a:srgbClr val="E6FBFE">
                  <a:alpha val="80000"/>
                </a:srgbClr>
              </a:gs>
              <a:gs pos="79000">
                <a:srgbClr val="57D2E3"/>
              </a:gs>
            </a:gsLst>
            <a:lin ang="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mtClean="0"/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6149579" y="210741"/>
            <a:ext cx="2345531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人民教育</a:t>
            </a:r>
            <a:r>
              <a:rPr lang="zh-CN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</a:t>
            </a:r>
            <a:r>
              <a:rPr lang="zh-CN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年级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上册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4"/>
          <p:cNvSpPr>
            <a:spLocks noChangeArrowheads="1"/>
          </p:cNvSpPr>
          <p:nvPr/>
        </p:nvSpPr>
        <p:spPr bwMode="auto">
          <a:xfrm>
            <a:off x="-1" y="128709"/>
            <a:ext cx="9144001" cy="391339"/>
          </a:xfrm>
          <a:prstGeom prst="rect">
            <a:avLst/>
          </a:prstGeom>
          <a:gradFill flip="none" rotWithShape="1"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  <a:tileRect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mtClean="0"/>
          </a:p>
        </p:txBody>
      </p:sp>
      <p:pic>
        <p:nvPicPr>
          <p:cNvPr id="3" name="图片 21"/>
          <p:cNvPicPr>
            <a:picLocks noChangeAspect="1" noChangeArrowheads="1"/>
          </p:cNvPicPr>
          <p:nvPr userDrawn="1"/>
        </p:nvPicPr>
        <p:blipFill>
          <a:blip r:embed="rId2" cstate="email"/>
          <a:srcRect l="-2669" r="-10663"/>
          <a:stretch>
            <a:fillRect/>
          </a:stretch>
        </p:blipFill>
        <p:spPr bwMode="auto">
          <a:xfrm>
            <a:off x="1675210" y="136923"/>
            <a:ext cx="7468790" cy="38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28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04635" y="189310"/>
            <a:ext cx="392906" cy="272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8"/>
          <p:cNvSpPr>
            <a:spLocks noChangeArrowheads="1"/>
          </p:cNvSpPr>
          <p:nvPr/>
        </p:nvSpPr>
        <p:spPr bwMode="auto">
          <a:xfrm>
            <a:off x="6149579" y="210741"/>
            <a:ext cx="2345531" cy="253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>
              <a:defRPr/>
            </a:pP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人民教育</a:t>
            </a:r>
            <a:r>
              <a:rPr lang="zh-CN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出版社 </a:t>
            </a:r>
            <a:r>
              <a:rPr lang="zh-CN" alt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</a:t>
            </a:r>
            <a:r>
              <a:rPr lang="zh-CN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年级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|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上册</a:t>
            </a:r>
            <a:r>
              <a:rPr lang="en-US" altLang="zh-CN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</a:t>
            </a:r>
            <a:endParaRPr lang="zh-CN" altLang="en-US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 userDrawn="1"/>
        </p:nvGrpSpPr>
        <p:grpSpPr bwMode="auto">
          <a:xfrm>
            <a:off x="0" y="629841"/>
            <a:ext cx="9144000" cy="2341959"/>
            <a:chOff x="0" y="839788"/>
            <a:chExt cx="12192000" cy="3122612"/>
          </a:xfrm>
        </p:grpSpPr>
        <p:sp>
          <p:nvSpPr>
            <p:cNvPr id="3" name="矩形 14"/>
            <p:cNvSpPr>
              <a:spLocks noChangeArrowheads="1"/>
            </p:cNvSpPr>
            <p:nvPr/>
          </p:nvSpPr>
          <p:spPr bwMode="auto">
            <a:xfrm>
              <a:off x="0" y="840303"/>
              <a:ext cx="12192000" cy="3120789"/>
            </a:xfrm>
            <a:prstGeom prst="rect">
              <a:avLst/>
            </a:prstGeom>
            <a:solidFill>
              <a:srgbClr val="57D2E3"/>
            </a:solidFill>
            <a:ln>
              <a:noFill/>
            </a:ln>
            <a:effectLst>
              <a:reflection blurRad="6350" stA="50000" endA="300" endPos="5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endParaRPr lang="zh-CN" altLang="en-US" smtClean="0"/>
            </a:p>
          </p:txBody>
        </p:sp>
        <p:pic>
          <p:nvPicPr>
            <p:cNvPr id="4" name="图片 28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80416" y="839788"/>
              <a:ext cx="11640122" cy="3122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-1" y="1595632"/>
            <a:ext cx="9144001" cy="1017598"/>
          </a:xfrm>
          <a:prstGeom prst="rect">
            <a:avLst/>
          </a:prstGeom>
          <a:gradFill>
            <a:gsLst>
              <a:gs pos="917">
                <a:schemeClr val="bg1"/>
              </a:gs>
              <a:gs pos="37000">
                <a:srgbClr val="E6FBFE">
                  <a:alpha val="80000"/>
                </a:srgbClr>
              </a:gs>
              <a:gs pos="100000">
                <a:srgbClr val="57D2E3"/>
              </a:gs>
            </a:gsLst>
            <a:lin ang="10800000" scaled="1"/>
          </a:gradFill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smtClean="0"/>
          </a:p>
        </p:txBody>
      </p:sp>
      <p:sp>
        <p:nvSpPr>
          <p:cNvPr id="6" name="矩形 8"/>
          <p:cNvSpPr>
            <a:spLocks noChangeArrowheads="1"/>
          </p:cNvSpPr>
          <p:nvPr/>
        </p:nvSpPr>
        <p:spPr bwMode="auto">
          <a:xfrm>
            <a:off x="1984772" y="1779985"/>
            <a:ext cx="5828109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Tx/>
              <a:buNone/>
              <a:defRPr/>
            </a:pPr>
            <a:r>
              <a:rPr lang="zh-CN" altLang="en-US" sz="4100" b="1" spc="4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谢谢观看！</a:t>
            </a:r>
            <a:endParaRPr lang="zh-CN" altLang="en-US" sz="4100" b="1" spc="45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2pPr>
      <a:lvl3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3pPr>
      <a:lvl4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4pPr>
      <a:lvl5pPr marL="685800" indent="-685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5pPr>
      <a:lvl6pPr marL="10287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3716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17145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057400" indent="-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wmf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png"/><Relationship Id="rId7" Type="http://schemas.openxmlformats.org/officeDocument/2006/relationships/image" Target="../media/image20.png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24.png"/><Relationship Id="rId10" Type="http://schemas.openxmlformats.org/officeDocument/2006/relationships/image" Target="../media/image23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/>
          </a:p>
        </p:txBody>
      </p:sp>
      <p:grpSp>
        <p:nvGrpSpPr>
          <p:cNvPr id="7170" name="组合 8"/>
          <p:cNvGrpSpPr/>
          <p:nvPr/>
        </p:nvGrpSpPr>
        <p:grpSpPr bwMode="auto">
          <a:xfrm>
            <a:off x="1248966" y="1490662"/>
            <a:ext cx="3776663" cy="1035736"/>
            <a:chOff x="1178398" y="2105678"/>
            <a:chExt cx="3548062" cy="1381298"/>
          </a:xfrm>
        </p:grpSpPr>
        <p:sp>
          <p:nvSpPr>
            <p:cNvPr id="6149" name="矩形 24"/>
            <p:cNvSpPr>
              <a:spLocks noChangeArrowheads="1"/>
            </p:cNvSpPr>
            <p:nvPr/>
          </p:nvSpPr>
          <p:spPr bwMode="auto">
            <a:xfrm>
              <a:off x="1704120" y="2105678"/>
              <a:ext cx="2496619" cy="584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defRPr/>
              </a:pPr>
              <a:r>
                <a:rPr lang="zh-CN" altLang="en-US" sz="15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第八章</a:t>
              </a:r>
              <a:r>
                <a:rPr lang="en-US" altLang="zh-CN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15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第三节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7172" name="TextBox 2"/>
            <p:cNvSpPr txBox="1">
              <a:spLocks noChangeArrowheads="1"/>
            </p:cNvSpPr>
            <p:nvPr/>
          </p:nvSpPr>
          <p:spPr bwMode="auto">
            <a:xfrm>
              <a:off x="1178398" y="2625004"/>
              <a:ext cx="3548062" cy="861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、</a:t>
              </a:r>
              <a:r>
                <a:rPr lang="en-US" altLang="zh-CN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加几</a:t>
              </a:r>
              <a:endPara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42875" y="101322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知识拓展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0037" y="1141810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3057525" y="617935"/>
            <a:ext cx="4216004" cy="61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小 蝌 蚪 找 妈 妈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436" name="Group 3"/>
          <p:cNvGrpSpPr/>
          <p:nvPr/>
        </p:nvGrpSpPr>
        <p:grpSpPr bwMode="auto">
          <a:xfrm>
            <a:off x="1980010" y="1203722"/>
            <a:ext cx="1885950" cy="1719263"/>
            <a:chOff x="96" y="672"/>
            <a:chExt cx="1584" cy="1444"/>
          </a:xfrm>
        </p:grpSpPr>
        <p:pic>
          <p:nvPicPr>
            <p:cNvPr id="18437" name="Picture 4" descr="054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6" y="672"/>
              <a:ext cx="1584" cy="1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5"/>
            <p:cNvSpPr txBox="1">
              <a:spLocks noChangeArrowheads="1"/>
            </p:cNvSpPr>
            <p:nvPr/>
          </p:nvSpPr>
          <p:spPr bwMode="auto">
            <a:xfrm>
              <a:off x="635" y="1524"/>
              <a:ext cx="57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2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endPara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39" name="Group 7"/>
          <p:cNvGrpSpPr/>
          <p:nvPr/>
        </p:nvGrpSpPr>
        <p:grpSpPr bwMode="auto">
          <a:xfrm>
            <a:off x="4170760" y="1134666"/>
            <a:ext cx="1828800" cy="1491853"/>
            <a:chOff x="1968" y="864"/>
            <a:chExt cx="1536" cy="1253"/>
          </a:xfrm>
        </p:grpSpPr>
        <p:pic>
          <p:nvPicPr>
            <p:cNvPr id="18440" name="Picture 8" descr="055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968" y="864"/>
              <a:ext cx="1536" cy="1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515" y="1729"/>
              <a:ext cx="576" cy="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442" name="Group 10"/>
          <p:cNvGrpSpPr/>
          <p:nvPr/>
        </p:nvGrpSpPr>
        <p:grpSpPr bwMode="auto">
          <a:xfrm>
            <a:off x="6571060" y="859632"/>
            <a:ext cx="1676400" cy="1679972"/>
            <a:chOff x="3936" y="624"/>
            <a:chExt cx="1408" cy="1536"/>
          </a:xfrm>
        </p:grpSpPr>
        <p:pic>
          <p:nvPicPr>
            <p:cNvPr id="18443" name="Picture 11" descr="091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36" y="624"/>
              <a:ext cx="1408" cy="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4" name="Text Box 12"/>
            <p:cNvSpPr txBox="1">
              <a:spLocks noChangeArrowheads="1"/>
            </p:cNvSpPr>
            <p:nvPr/>
          </p:nvSpPr>
          <p:spPr bwMode="auto">
            <a:xfrm>
              <a:off x="4456" y="1633"/>
              <a:ext cx="511" cy="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altLang="zh-CN" sz="2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Group 13"/>
          <p:cNvGrpSpPr/>
          <p:nvPr/>
        </p:nvGrpSpPr>
        <p:grpSpPr bwMode="auto">
          <a:xfrm>
            <a:off x="2208610" y="3150394"/>
            <a:ext cx="6229350" cy="1771650"/>
            <a:chOff x="336" y="2304"/>
            <a:chExt cx="5232" cy="1488"/>
          </a:xfrm>
        </p:grpSpPr>
        <p:grpSp>
          <p:nvGrpSpPr>
            <p:cNvPr id="18446" name="Group 14"/>
            <p:cNvGrpSpPr/>
            <p:nvPr/>
          </p:nvGrpSpPr>
          <p:grpSpPr bwMode="auto">
            <a:xfrm>
              <a:off x="336" y="2352"/>
              <a:ext cx="1248" cy="240"/>
              <a:chOff x="336" y="2640"/>
              <a:chExt cx="1248" cy="240"/>
            </a:xfrm>
          </p:grpSpPr>
          <p:sp>
            <p:nvSpPr>
              <p:cNvPr id="18447" name="Oval 15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5+8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48" name="Line 16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49" name="Freeform 17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50" name="Group 18"/>
            <p:cNvGrpSpPr/>
            <p:nvPr/>
          </p:nvGrpSpPr>
          <p:grpSpPr bwMode="auto">
            <a:xfrm>
              <a:off x="336" y="2976"/>
              <a:ext cx="1248" cy="240"/>
              <a:chOff x="336" y="2640"/>
              <a:chExt cx="1248" cy="240"/>
            </a:xfrm>
          </p:grpSpPr>
          <p:sp>
            <p:nvSpPr>
              <p:cNvPr id="18451" name="Oval 19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3+8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52" name="Line 20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3" name="Freeform 21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54" name="Group 22"/>
            <p:cNvGrpSpPr/>
            <p:nvPr/>
          </p:nvGrpSpPr>
          <p:grpSpPr bwMode="auto">
            <a:xfrm>
              <a:off x="2208" y="2304"/>
              <a:ext cx="1248" cy="240"/>
              <a:chOff x="336" y="2640"/>
              <a:chExt cx="1248" cy="240"/>
            </a:xfrm>
          </p:grpSpPr>
          <p:sp>
            <p:nvSpPr>
              <p:cNvPr id="18455" name="Oval 23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4+8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56" name="Line 24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57" name="Freeform 25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58" name="Group 26"/>
            <p:cNvGrpSpPr/>
            <p:nvPr/>
          </p:nvGrpSpPr>
          <p:grpSpPr bwMode="auto">
            <a:xfrm>
              <a:off x="336" y="3552"/>
              <a:ext cx="1248" cy="240"/>
              <a:chOff x="336" y="2640"/>
              <a:chExt cx="1248" cy="240"/>
            </a:xfrm>
          </p:grpSpPr>
          <p:sp>
            <p:nvSpPr>
              <p:cNvPr id="18459" name="Oval 27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2+9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60" name="Line 28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1" name="Freeform 29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62" name="Group 30"/>
            <p:cNvGrpSpPr/>
            <p:nvPr/>
          </p:nvGrpSpPr>
          <p:grpSpPr bwMode="auto">
            <a:xfrm>
              <a:off x="2256" y="3504"/>
              <a:ext cx="1248" cy="240"/>
              <a:chOff x="336" y="2640"/>
              <a:chExt cx="1248" cy="240"/>
            </a:xfrm>
          </p:grpSpPr>
          <p:sp>
            <p:nvSpPr>
              <p:cNvPr id="18463" name="Oval 31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4+9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64" name="Line 32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5" name="Freeform 33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66" name="Group 34"/>
            <p:cNvGrpSpPr/>
            <p:nvPr/>
          </p:nvGrpSpPr>
          <p:grpSpPr bwMode="auto">
            <a:xfrm>
              <a:off x="4224" y="2352"/>
              <a:ext cx="1248" cy="240"/>
              <a:chOff x="336" y="2640"/>
              <a:chExt cx="1248" cy="240"/>
            </a:xfrm>
          </p:grpSpPr>
          <p:sp>
            <p:nvSpPr>
              <p:cNvPr id="18467" name="Oval 35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3+9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68" name="Line 36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69" name="Freeform 37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70" name="Group 38"/>
            <p:cNvGrpSpPr/>
            <p:nvPr/>
          </p:nvGrpSpPr>
          <p:grpSpPr bwMode="auto">
            <a:xfrm>
              <a:off x="4320" y="3552"/>
              <a:ext cx="1248" cy="240"/>
              <a:chOff x="336" y="2640"/>
              <a:chExt cx="1248" cy="240"/>
            </a:xfrm>
          </p:grpSpPr>
          <p:sp>
            <p:nvSpPr>
              <p:cNvPr id="18471" name="Oval 39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5+6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72" name="Line 40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3" name="Freeform 41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74" name="Group 42"/>
            <p:cNvGrpSpPr/>
            <p:nvPr/>
          </p:nvGrpSpPr>
          <p:grpSpPr bwMode="auto">
            <a:xfrm>
              <a:off x="4272" y="2976"/>
              <a:ext cx="1248" cy="240"/>
              <a:chOff x="336" y="2640"/>
              <a:chExt cx="1248" cy="240"/>
            </a:xfrm>
          </p:grpSpPr>
          <p:sp>
            <p:nvSpPr>
              <p:cNvPr id="18475" name="Oval 43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9+2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76" name="Line 44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77" name="Freeform 45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  <p:grpSp>
          <p:nvGrpSpPr>
            <p:cNvPr id="18478" name="Group 46"/>
            <p:cNvGrpSpPr/>
            <p:nvPr/>
          </p:nvGrpSpPr>
          <p:grpSpPr bwMode="auto">
            <a:xfrm>
              <a:off x="2256" y="2880"/>
              <a:ext cx="1248" cy="240"/>
              <a:chOff x="336" y="2640"/>
              <a:chExt cx="1248" cy="240"/>
            </a:xfrm>
          </p:grpSpPr>
          <p:sp>
            <p:nvSpPr>
              <p:cNvPr id="18479" name="Oval 47"/>
              <p:cNvSpPr>
                <a:spLocks noChangeArrowheads="1"/>
              </p:cNvSpPr>
              <p:nvPr/>
            </p:nvSpPr>
            <p:spPr bwMode="auto">
              <a:xfrm>
                <a:off x="336" y="2640"/>
                <a:ext cx="768" cy="24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algn="ctr" eaLnBrk="0" hangingPunct="0"/>
                <a:r>
                  <a:rPr lang="en-US" altLang="zh-CN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5+7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80" name="Line 48"/>
              <p:cNvSpPr>
                <a:spLocks noChangeShapeType="1"/>
              </p:cNvSpPr>
              <p:nvPr/>
            </p:nvSpPr>
            <p:spPr bwMode="auto">
              <a:xfrm>
                <a:off x="1104" y="273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8481" name="Freeform 49"/>
              <p:cNvSpPr>
                <a:spLocks noChangeArrowheads="1"/>
              </p:cNvSpPr>
              <p:nvPr/>
            </p:nvSpPr>
            <p:spPr bwMode="auto">
              <a:xfrm>
                <a:off x="1104" y="2768"/>
                <a:ext cx="480" cy="112"/>
              </a:xfrm>
              <a:custGeom>
                <a:avLst/>
                <a:gdLst>
                  <a:gd name="T0" fmla="*/ 0 w 576"/>
                  <a:gd name="T1" fmla="*/ 16 h 128"/>
                  <a:gd name="T2" fmla="*/ 96 w 576"/>
                  <a:gd name="T3" fmla="*/ 16 h 128"/>
                  <a:gd name="T4" fmla="*/ 192 w 576"/>
                  <a:gd name="T5" fmla="*/ 112 h 128"/>
                  <a:gd name="T6" fmla="*/ 384 w 576"/>
                  <a:gd name="T7" fmla="*/ 112 h 128"/>
                  <a:gd name="T8" fmla="*/ 576 w 576"/>
                  <a:gd name="T9" fmla="*/ 6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6" h="128">
                    <a:moveTo>
                      <a:pt x="0" y="16"/>
                    </a:moveTo>
                    <a:cubicBezTo>
                      <a:pt x="32" y="8"/>
                      <a:pt x="64" y="0"/>
                      <a:pt x="96" y="16"/>
                    </a:cubicBezTo>
                    <a:cubicBezTo>
                      <a:pt x="128" y="32"/>
                      <a:pt x="144" y="96"/>
                      <a:pt x="192" y="112"/>
                    </a:cubicBezTo>
                    <a:cubicBezTo>
                      <a:pt x="240" y="128"/>
                      <a:pt x="320" y="120"/>
                      <a:pt x="384" y="112"/>
                    </a:cubicBezTo>
                    <a:cubicBezTo>
                      <a:pt x="448" y="104"/>
                      <a:pt x="544" y="72"/>
                      <a:pt x="576" y="6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eaLnBrk="0" hangingPunct="0"/>
                <a:endParaRPr lang="zh-CN" altLang="en-US"/>
              </a:p>
            </p:txBody>
          </p:sp>
        </p:grpSp>
      </p:grpSp>
      <p:sp>
        <p:nvSpPr>
          <p:cNvPr id="51" name="Line 50"/>
          <p:cNvSpPr>
            <a:spLocks noChangeShapeType="1"/>
          </p:cNvSpPr>
          <p:nvPr/>
        </p:nvSpPr>
        <p:spPr bwMode="auto">
          <a:xfrm rot="10514182" flipH="1">
            <a:off x="2787254" y="2653904"/>
            <a:ext cx="27384" cy="50125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2" name="Line 51"/>
          <p:cNvSpPr>
            <a:spLocks noChangeShapeType="1"/>
          </p:cNvSpPr>
          <p:nvPr/>
        </p:nvSpPr>
        <p:spPr bwMode="auto">
          <a:xfrm rot="13927897" flipH="1">
            <a:off x="3737372" y="2069306"/>
            <a:ext cx="85725" cy="22574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3" name="Line 52"/>
          <p:cNvSpPr>
            <a:spLocks noChangeShapeType="1"/>
          </p:cNvSpPr>
          <p:nvPr/>
        </p:nvSpPr>
        <p:spPr bwMode="auto">
          <a:xfrm rot="3127897" flipH="1" flipV="1">
            <a:off x="3589735" y="2205038"/>
            <a:ext cx="514350" cy="28575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4" name="Line 53"/>
          <p:cNvSpPr>
            <a:spLocks noChangeShapeType="1"/>
          </p:cNvSpPr>
          <p:nvPr/>
        </p:nvSpPr>
        <p:spPr bwMode="auto">
          <a:xfrm rot="14043809" flipH="1">
            <a:off x="5918597" y="2077641"/>
            <a:ext cx="457200" cy="16573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5" name="Line 54"/>
          <p:cNvSpPr>
            <a:spLocks noChangeShapeType="1"/>
          </p:cNvSpPr>
          <p:nvPr/>
        </p:nvSpPr>
        <p:spPr bwMode="auto">
          <a:xfrm rot="13726923" flipH="1">
            <a:off x="5980510" y="2168129"/>
            <a:ext cx="285750" cy="21145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6" name="Line 55"/>
          <p:cNvSpPr>
            <a:spLocks noChangeShapeType="1"/>
          </p:cNvSpPr>
          <p:nvPr/>
        </p:nvSpPr>
        <p:spPr bwMode="auto">
          <a:xfrm rot="7796107" flipH="1">
            <a:off x="3560565" y="2391371"/>
            <a:ext cx="550069" cy="239196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7" name="Line 56"/>
          <p:cNvSpPr>
            <a:spLocks noChangeShapeType="1"/>
          </p:cNvSpPr>
          <p:nvPr/>
        </p:nvSpPr>
        <p:spPr bwMode="auto">
          <a:xfrm rot="7796107" flipH="1">
            <a:off x="6093619" y="2263379"/>
            <a:ext cx="114300" cy="20002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8" name="Line 57"/>
          <p:cNvSpPr>
            <a:spLocks noChangeShapeType="1"/>
          </p:cNvSpPr>
          <p:nvPr/>
        </p:nvSpPr>
        <p:spPr bwMode="auto">
          <a:xfrm rot="7796107" flipH="1">
            <a:off x="5969794" y="2424113"/>
            <a:ext cx="402431" cy="25384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9" name="Line 58"/>
          <p:cNvSpPr>
            <a:spLocks noChangeShapeType="1"/>
          </p:cNvSpPr>
          <p:nvPr/>
        </p:nvSpPr>
        <p:spPr bwMode="auto">
          <a:xfrm rot="10514182" flipH="1">
            <a:off x="7409260" y="2469356"/>
            <a:ext cx="57150" cy="685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40481" y="910828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知识拓展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57162" y="1039416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3217069" y="829931"/>
            <a:ext cx="4619625" cy="49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 sz="23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帮小动物们算一算 </a:t>
            </a:r>
            <a:endParaRPr lang="zh-CN" altLang="en-US" sz="23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87"/>
          <p:cNvSpPr>
            <a:spLocks noChangeArrowheads="1"/>
          </p:cNvSpPr>
          <p:nvPr/>
        </p:nvSpPr>
        <p:spPr bwMode="auto">
          <a:xfrm>
            <a:off x="5526881" y="1656160"/>
            <a:ext cx="4049316" cy="402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小狗和小熊一共摘了多少个？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88"/>
          <p:cNvSpPr>
            <a:spLocks noChangeArrowheads="1"/>
          </p:cNvSpPr>
          <p:nvPr/>
        </p:nvSpPr>
        <p:spPr bwMode="auto">
          <a:xfrm>
            <a:off x="5526882" y="2695576"/>
            <a:ext cx="3245644" cy="401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小猴和小狗一共摘了多少个？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89"/>
          <p:cNvSpPr>
            <a:spLocks noChangeArrowheads="1"/>
          </p:cNvSpPr>
          <p:nvPr/>
        </p:nvSpPr>
        <p:spPr bwMode="auto">
          <a:xfrm>
            <a:off x="5526881" y="3765947"/>
            <a:ext cx="34909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你还想知道什么？跟同桌同学说一说。 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90"/>
          <p:cNvSpPr>
            <a:spLocks noChangeArrowheads="1"/>
          </p:cNvSpPr>
          <p:nvPr/>
        </p:nvSpPr>
        <p:spPr bwMode="auto">
          <a:xfrm>
            <a:off x="5809060" y="2193132"/>
            <a:ext cx="1188244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0"/>
          <p:cNvSpPr>
            <a:spLocks noChangeArrowheads="1"/>
          </p:cNvSpPr>
          <p:nvPr/>
        </p:nvSpPr>
        <p:spPr bwMode="auto">
          <a:xfrm>
            <a:off x="7352110" y="2193132"/>
            <a:ext cx="1512094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90"/>
          <p:cNvSpPr>
            <a:spLocks noChangeArrowheads="1"/>
          </p:cNvSpPr>
          <p:nvPr/>
        </p:nvSpPr>
        <p:spPr bwMode="auto">
          <a:xfrm>
            <a:off x="5809060" y="3244453"/>
            <a:ext cx="1188244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90"/>
          <p:cNvSpPr>
            <a:spLocks noChangeArrowheads="1"/>
          </p:cNvSpPr>
          <p:nvPr/>
        </p:nvSpPr>
        <p:spPr bwMode="auto">
          <a:xfrm>
            <a:off x="7352110" y="3275409"/>
            <a:ext cx="1262063" cy="3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＋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en-US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" name="Picture 18" descr="C:\Documents and Settings\kings\桌面\第8单元—摘苹果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5381" y="1581150"/>
            <a:ext cx="4096941" cy="2893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1409701" y="4574381"/>
            <a:ext cx="630622" cy="100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http://www.lspjy.com</a:t>
            </a:r>
            <a:endParaRPr lang="zh-CN" altLang="en-US" sz="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64307" y="93106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知识延伸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21469" y="1059656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38"/>
          <p:cNvSpPr txBox="1">
            <a:spLocks noChangeArrowheads="1"/>
          </p:cNvSpPr>
          <p:nvPr/>
        </p:nvSpPr>
        <p:spPr bwMode="auto">
          <a:xfrm>
            <a:off x="560785" y="2772966"/>
            <a:ext cx="4628511" cy="1731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1、竖着看，各列是怎样排列的？</a:t>
            </a:r>
            <a:endParaRPr lang="zh-CN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2、横着看，各行是怎样排列的？</a:t>
            </a:r>
            <a:endParaRPr lang="zh-CN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3、你还发现什么有规律的排列？</a:t>
            </a:r>
            <a:endParaRPr lang="zh-CN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6" name="Group 52"/>
          <p:cNvGrpSpPr/>
          <p:nvPr/>
        </p:nvGrpSpPr>
        <p:grpSpPr bwMode="auto">
          <a:xfrm>
            <a:off x="4926806" y="1332309"/>
            <a:ext cx="3712370" cy="2697956"/>
            <a:chOff x="2358" y="1046"/>
            <a:chExt cx="3118" cy="2266"/>
          </a:xfrm>
        </p:grpSpPr>
        <p:sp>
          <p:nvSpPr>
            <p:cNvPr id="7" name="Text Box 40"/>
            <p:cNvSpPr txBox="1">
              <a:spLocks noChangeArrowheads="1"/>
            </p:cNvSpPr>
            <p:nvPr/>
          </p:nvSpPr>
          <p:spPr bwMode="auto">
            <a:xfrm>
              <a:off x="2358" y="1046"/>
              <a:ext cx="3118" cy="2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200000"/>
                </a:lnSpc>
                <a:buFontTx/>
                <a:buNone/>
                <a:defRPr/>
              </a:pP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+9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3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+8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4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+7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+6   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eaLnBrk="0" hangingPunct="0">
                <a:lnSpc>
                  <a:spcPct val="200000"/>
                </a:lnSpc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3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+9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4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+8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+7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eaLnBrk="0" hangingPunct="0">
                <a:lnSpc>
                  <a:spcPct val="200000"/>
                </a:lnSpc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	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4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+9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+8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eaLnBrk="0" hangingPunct="0">
                <a:lnSpc>
                  <a:spcPct val="200000"/>
                </a:lnSpc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			</a:t>
              </a:r>
              <a:r>
                <a:rPr lang="zh-CN" altLang="en-US" sz="2100" dirty="0">
                  <a:solidFill>
                    <a:schemeClr val="hlin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</a:t>
              </a: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+9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0486" name="Line 42"/>
            <p:cNvSpPr>
              <a:spLocks noChangeShapeType="1"/>
            </p:cNvSpPr>
            <p:nvPr/>
          </p:nvSpPr>
          <p:spPr bwMode="auto">
            <a:xfrm>
              <a:off x="2496" y="1680"/>
              <a:ext cx="24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Line 43"/>
            <p:cNvSpPr>
              <a:spLocks noChangeShapeType="1"/>
            </p:cNvSpPr>
            <p:nvPr/>
          </p:nvSpPr>
          <p:spPr bwMode="auto">
            <a:xfrm>
              <a:off x="3072" y="2256"/>
              <a:ext cx="18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8" name="Line 44"/>
            <p:cNvSpPr>
              <a:spLocks noChangeShapeType="1"/>
            </p:cNvSpPr>
            <p:nvPr/>
          </p:nvSpPr>
          <p:spPr bwMode="auto">
            <a:xfrm>
              <a:off x="3648" y="2784"/>
              <a:ext cx="12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9" name="Line 45"/>
            <p:cNvSpPr>
              <a:spLocks noChangeShapeType="1"/>
            </p:cNvSpPr>
            <p:nvPr/>
          </p:nvSpPr>
          <p:spPr bwMode="auto">
            <a:xfrm>
              <a:off x="2496" y="1104"/>
              <a:ext cx="24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0" name="Line 46"/>
            <p:cNvSpPr>
              <a:spLocks noChangeShapeType="1"/>
            </p:cNvSpPr>
            <p:nvPr/>
          </p:nvSpPr>
          <p:spPr bwMode="auto">
            <a:xfrm>
              <a:off x="2496" y="1104"/>
              <a:ext cx="0" cy="57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1" name="Line 47"/>
            <p:cNvSpPr>
              <a:spLocks noChangeShapeType="1"/>
            </p:cNvSpPr>
            <p:nvPr/>
          </p:nvSpPr>
          <p:spPr bwMode="auto">
            <a:xfrm>
              <a:off x="3072" y="1104"/>
              <a:ext cx="0" cy="11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2" name="Line 48"/>
            <p:cNvSpPr>
              <a:spLocks noChangeShapeType="1"/>
            </p:cNvSpPr>
            <p:nvPr/>
          </p:nvSpPr>
          <p:spPr bwMode="auto">
            <a:xfrm>
              <a:off x="3648" y="1104"/>
              <a:ext cx="0" cy="16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3" name="Line 49"/>
            <p:cNvSpPr>
              <a:spLocks noChangeShapeType="1"/>
            </p:cNvSpPr>
            <p:nvPr/>
          </p:nvSpPr>
          <p:spPr bwMode="auto">
            <a:xfrm>
              <a:off x="4224" y="1104"/>
              <a:ext cx="0" cy="22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4" name="Line 50"/>
            <p:cNvSpPr>
              <a:spLocks noChangeShapeType="1"/>
            </p:cNvSpPr>
            <p:nvPr/>
          </p:nvSpPr>
          <p:spPr bwMode="auto">
            <a:xfrm>
              <a:off x="4224" y="3312"/>
              <a:ext cx="7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95" name="Line 51"/>
            <p:cNvSpPr>
              <a:spLocks noChangeShapeType="1"/>
            </p:cNvSpPr>
            <p:nvPr/>
          </p:nvSpPr>
          <p:spPr bwMode="auto">
            <a:xfrm>
              <a:off x="4944" y="1104"/>
              <a:ext cx="0" cy="22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18" name="Picture 53" descr="teacher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19738" y="3737372"/>
            <a:ext cx="1200150" cy="112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dvAuto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94422" y="552450"/>
            <a:ext cx="4904184" cy="4417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 bwMode="auto">
          <a:xfrm>
            <a:off x="235744" y="931069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小结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 rot="21091127">
            <a:off x="3657601" y="1643063"/>
            <a:ext cx="2975372" cy="283964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运用多种方法计算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5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4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3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、</a:t>
            </a:r>
            <a:r>
              <a:rPr lang="en-US" altLang="zh-CN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2</a:t>
            </a: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sym typeface="+mn-ea"/>
              </a:rPr>
              <a:t>加几。有凑十法、交换加数位置法还有看大数分小数法等。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sym typeface="+mn-ea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53591" y="921544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复习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10753" y="1050131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1932385" y="1334691"/>
            <a:ext cx="6837759" cy="2146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3000" dirty="0"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9+5=14           9+3=12             8+5=13</a:t>
            </a:r>
            <a:endParaRPr lang="zh-CN" altLang="en-US" sz="3000" dirty="0"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3000" dirty="0"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7+6=               6+7=                 8+4=12</a:t>
            </a:r>
            <a:endParaRPr lang="zh-CN" altLang="en-US" sz="3000" dirty="0"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  <a:p>
            <a:pPr eaLnBrk="0" hangingPunct="0">
              <a:lnSpc>
                <a:spcPct val="150000"/>
              </a:lnSpc>
              <a:buFontTx/>
              <a:buNone/>
              <a:defRPr/>
            </a:pPr>
            <a:r>
              <a:rPr lang="zh-CN" altLang="en-US" sz="3000" dirty="0"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6+9=15           7+8=                 8+7=      </a:t>
            </a:r>
            <a:endParaRPr lang="zh-CN" altLang="en-US" sz="3000" dirty="0"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820591" y="2166938"/>
            <a:ext cx="566738" cy="53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0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13</a:t>
            </a:r>
            <a:endParaRPr lang="zh-CN" altLang="en-US" sz="30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5269707" y="2139554"/>
            <a:ext cx="565547" cy="53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13</a:t>
            </a:r>
            <a:endParaRPr lang="zh-CN" altLang="en-US" sz="30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5289947" y="2847975"/>
            <a:ext cx="566738" cy="53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15</a:t>
            </a:r>
            <a:endParaRPr lang="zh-CN" altLang="en-US" sz="30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965281" y="2847975"/>
            <a:ext cx="566738" cy="53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30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+mn-ea"/>
              </a:rPr>
              <a:t>15</a:t>
            </a:r>
            <a:endParaRPr lang="zh-CN" altLang="en-US" sz="30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sym typeface="+mn-ea"/>
            </a:endParaRPr>
          </a:p>
        </p:txBody>
      </p:sp>
      <p:pic>
        <p:nvPicPr>
          <p:cNvPr id="9224" name="图片 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14700" y="3835004"/>
            <a:ext cx="336113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42875" y="1084660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新知学习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00037" y="1213247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13"/>
          <p:cNvGrpSpPr/>
          <p:nvPr/>
        </p:nvGrpSpPr>
        <p:grpSpPr bwMode="auto">
          <a:xfrm>
            <a:off x="2549128" y="1999060"/>
            <a:ext cx="4186238" cy="416719"/>
            <a:chOff x="912" y="1439"/>
            <a:chExt cx="3516" cy="350"/>
          </a:xfrm>
        </p:grpSpPr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2003" y="1440"/>
              <a:ext cx="322" cy="3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  <a:defRPr/>
              </a:pPr>
              <a:endParaRPr lang="zh-CN" altLang="en-US" sz="21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912" y="1440"/>
              <a:ext cx="1162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  +  7  =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4106" y="1439"/>
              <a:ext cx="322" cy="34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  <a:defRPr/>
              </a:pPr>
              <a:endParaRPr lang="zh-CN" altLang="en-US" sz="21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 Box 12"/>
            <p:cNvSpPr txBox="1">
              <a:spLocks noChangeArrowheads="1"/>
            </p:cNvSpPr>
            <p:nvPr/>
          </p:nvSpPr>
          <p:spPr bwMode="auto">
            <a:xfrm>
              <a:off x="2990" y="1440"/>
              <a:ext cx="1162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  +  8  =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10" name="Picture 14" descr="teacher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94735" y="3168254"/>
            <a:ext cx="1610915" cy="1507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8"/>
          <p:cNvGrpSpPr/>
          <p:nvPr/>
        </p:nvGrpSpPr>
        <p:grpSpPr bwMode="auto">
          <a:xfrm>
            <a:off x="2892029" y="2686050"/>
            <a:ext cx="2628900" cy="1085850"/>
            <a:chOff x="1200" y="2016"/>
            <a:chExt cx="2208" cy="912"/>
          </a:xfrm>
        </p:grpSpPr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>
              <a:off x="1200" y="2016"/>
              <a:ext cx="2208" cy="912"/>
            </a:xfrm>
            <a:prstGeom prst="cloudCallout">
              <a:avLst>
                <a:gd name="adj1" fmla="val 66713"/>
                <a:gd name="adj2" fmla="val 63046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buFontTx/>
                <a:buNone/>
                <a:defRPr/>
              </a:pPr>
              <a:endParaRPr lang="zh-CN" altLang="en-US" sz="2100"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1440" y="2140"/>
              <a:ext cx="1786" cy="6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怎样想能很快说出得数?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10252" name="Picture 70" descr="BS00975_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64029" y="1370410"/>
            <a:ext cx="142875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71"/>
          <p:cNvSpPr>
            <a:spLocks noChangeArrowheads="1"/>
          </p:cNvSpPr>
          <p:nvPr/>
        </p:nvSpPr>
        <p:spPr bwMode="auto">
          <a:xfrm>
            <a:off x="8031956" y="798910"/>
            <a:ext cx="6858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kumimoji="1" lang="zh-CN" altLang="en-US" sz="33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？</a:t>
            </a:r>
            <a:endParaRPr kumimoji="1"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02394" y="1084660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新知学习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59556" y="1213247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9"/>
          <p:cNvGrpSpPr/>
          <p:nvPr/>
        </p:nvGrpSpPr>
        <p:grpSpPr bwMode="auto">
          <a:xfrm>
            <a:off x="2145507" y="1775220"/>
            <a:ext cx="5760244" cy="508396"/>
            <a:chOff x="192" y="1483"/>
            <a:chExt cx="4838" cy="427"/>
          </a:xfrm>
        </p:grpSpPr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1632" y="1483"/>
              <a:ext cx="405" cy="427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  <a:defRPr/>
              </a:pPr>
              <a:endParaRPr lang="zh-CN" altLang="en-US" sz="27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 Box 11"/>
            <p:cNvSpPr txBox="1">
              <a:spLocks noChangeArrowheads="1"/>
            </p:cNvSpPr>
            <p:nvPr/>
          </p:nvSpPr>
          <p:spPr bwMode="auto">
            <a:xfrm>
              <a:off x="192" y="1483"/>
              <a:ext cx="1445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  +  7  =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4629" y="1483"/>
              <a:ext cx="401" cy="427"/>
            </a:xfrm>
            <a:prstGeom prst="rect">
              <a:avLst/>
            </a:prstGeom>
            <a:solidFill>
              <a:srgbClr val="CCFFFF"/>
            </a:solidFill>
            <a:ln w="19050">
              <a:solidFill>
                <a:schemeClr val="tx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None/>
                <a:defRPr/>
              </a:pPr>
              <a:endParaRPr lang="zh-CN" altLang="en-US" sz="27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3224" y="1483"/>
              <a:ext cx="1445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  +  8  =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0" name="Group 36"/>
          <p:cNvGrpSpPr/>
          <p:nvPr/>
        </p:nvGrpSpPr>
        <p:grpSpPr bwMode="auto">
          <a:xfrm>
            <a:off x="2190750" y="2594373"/>
            <a:ext cx="2233613" cy="1752601"/>
            <a:chOff x="912" y="1860"/>
            <a:chExt cx="1876" cy="1472"/>
          </a:xfrm>
        </p:grpSpPr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912" y="1881"/>
              <a:ext cx="1445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7  +  5  =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274" name="Line 15"/>
            <p:cNvSpPr>
              <a:spLocks noChangeShapeType="1"/>
            </p:cNvSpPr>
            <p:nvPr/>
          </p:nvSpPr>
          <p:spPr bwMode="auto">
            <a:xfrm flipH="1">
              <a:off x="1611" y="2185"/>
              <a:ext cx="144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5" name="Line 16"/>
            <p:cNvSpPr>
              <a:spLocks noChangeShapeType="1"/>
            </p:cNvSpPr>
            <p:nvPr/>
          </p:nvSpPr>
          <p:spPr bwMode="auto">
            <a:xfrm>
              <a:off x="1787" y="2185"/>
              <a:ext cx="144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Text Box 17"/>
            <p:cNvSpPr txBox="1">
              <a:spLocks noChangeArrowheads="1"/>
            </p:cNvSpPr>
            <p:nvPr/>
          </p:nvSpPr>
          <p:spPr bwMode="auto">
            <a:xfrm>
              <a:off x="1452" y="2399"/>
              <a:ext cx="326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3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5" name="Text Box 18"/>
            <p:cNvSpPr txBox="1">
              <a:spLocks noChangeArrowheads="1"/>
            </p:cNvSpPr>
            <p:nvPr/>
          </p:nvSpPr>
          <p:spPr bwMode="auto">
            <a:xfrm>
              <a:off x="1799" y="2400"/>
              <a:ext cx="326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278" name="Line 19"/>
            <p:cNvSpPr>
              <a:spLocks noChangeShapeType="1"/>
            </p:cNvSpPr>
            <p:nvPr/>
          </p:nvSpPr>
          <p:spPr bwMode="auto">
            <a:xfrm>
              <a:off x="1008" y="2208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9" name="Line 20"/>
            <p:cNvSpPr>
              <a:spLocks noChangeShapeType="1"/>
            </p:cNvSpPr>
            <p:nvPr/>
          </p:nvSpPr>
          <p:spPr bwMode="auto">
            <a:xfrm flipV="1">
              <a:off x="1008" y="2866"/>
              <a:ext cx="568" cy="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0" name="Line 21"/>
            <p:cNvSpPr>
              <a:spLocks noChangeShapeType="1"/>
            </p:cNvSpPr>
            <p:nvPr/>
          </p:nvSpPr>
          <p:spPr bwMode="auto">
            <a:xfrm flipV="1">
              <a:off x="1576" y="2687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Text Box 22"/>
            <p:cNvSpPr txBox="1">
              <a:spLocks noChangeArrowheads="1"/>
            </p:cNvSpPr>
            <p:nvPr/>
          </p:nvSpPr>
          <p:spPr bwMode="auto">
            <a:xfrm>
              <a:off x="1063" y="2905"/>
              <a:ext cx="497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10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0" name="Text Box 23"/>
            <p:cNvSpPr txBox="1">
              <a:spLocks noChangeArrowheads="1"/>
            </p:cNvSpPr>
            <p:nvPr/>
          </p:nvSpPr>
          <p:spPr bwMode="auto">
            <a:xfrm>
              <a:off x="2291" y="1860"/>
              <a:ext cx="497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12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21" name="Group 37"/>
          <p:cNvGrpSpPr/>
          <p:nvPr/>
        </p:nvGrpSpPr>
        <p:grpSpPr bwMode="auto">
          <a:xfrm>
            <a:off x="5726906" y="2594372"/>
            <a:ext cx="2225278" cy="1749027"/>
            <a:chOff x="2949" y="1872"/>
            <a:chExt cx="1869" cy="1469"/>
          </a:xfrm>
        </p:grpSpPr>
        <p:sp>
          <p:nvSpPr>
            <p:cNvPr id="22" name="Text Box 24"/>
            <p:cNvSpPr txBox="1">
              <a:spLocks noChangeArrowheads="1"/>
            </p:cNvSpPr>
            <p:nvPr/>
          </p:nvSpPr>
          <p:spPr bwMode="auto">
            <a:xfrm>
              <a:off x="2949" y="1872"/>
              <a:ext cx="1445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8  +  5  =</a:t>
              </a:r>
              <a:endParaRPr lang="zh-CN" altLang="en-US" sz="27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285" name="Line 25"/>
            <p:cNvSpPr>
              <a:spLocks noChangeShapeType="1"/>
            </p:cNvSpPr>
            <p:nvPr/>
          </p:nvSpPr>
          <p:spPr bwMode="auto">
            <a:xfrm flipH="1">
              <a:off x="3651" y="2197"/>
              <a:ext cx="144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6" name="Line 26"/>
            <p:cNvSpPr>
              <a:spLocks noChangeShapeType="1"/>
            </p:cNvSpPr>
            <p:nvPr/>
          </p:nvSpPr>
          <p:spPr bwMode="auto">
            <a:xfrm>
              <a:off x="3824" y="2191"/>
              <a:ext cx="144" cy="2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Text Box 27"/>
            <p:cNvSpPr txBox="1">
              <a:spLocks noChangeArrowheads="1"/>
            </p:cNvSpPr>
            <p:nvPr/>
          </p:nvSpPr>
          <p:spPr bwMode="auto">
            <a:xfrm>
              <a:off x="3497" y="2411"/>
              <a:ext cx="326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2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6" name="Text Box 28"/>
            <p:cNvSpPr txBox="1">
              <a:spLocks noChangeArrowheads="1"/>
            </p:cNvSpPr>
            <p:nvPr/>
          </p:nvSpPr>
          <p:spPr bwMode="auto">
            <a:xfrm>
              <a:off x="3844" y="2407"/>
              <a:ext cx="326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3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289" name="Line 29"/>
            <p:cNvSpPr>
              <a:spLocks noChangeShapeType="1"/>
            </p:cNvSpPr>
            <p:nvPr/>
          </p:nvSpPr>
          <p:spPr bwMode="auto">
            <a:xfrm>
              <a:off x="3069" y="2208"/>
              <a:ext cx="0" cy="67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0" name="Line 30"/>
            <p:cNvSpPr>
              <a:spLocks noChangeShapeType="1"/>
            </p:cNvSpPr>
            <p:nvPr/>
          </p:nvSpPr>
          <p:spPr bwMode="auto">
            <a:xfrm>
              <a:off x="3069" y="2873"/>
              <a:ext cx="559" cy="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1" name="Line 31"/>
            <p:cNvSpPr>
              <a:spLocks noChangeShapeType="1"/>
            </p:cNvSpPr>
            <p:nvPr/>
          </p:nvSpPr>
          <p:spPr bwMode="auto">
            <a:xfrm flipV="1">
              <a:off x="3628" y="2722"/>
              <a:ext cx="0" cy="1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Text Box 32"/>
            <p:cNvSpPr txBox="1">
              <a:spLocks noChangeArrowheads="1"/>
            </p:cNvSpPr>
            <p:nvPr/>
          </p:nvSpPr>
          <p:spPr bwMode="auto">
            <a:xfrm>
              <a:off x="3120" y="2914"/>
              <a:ext cx="497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10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1" name="Text Box 33"/>
            <p:cNvSpPr txBox="1">
              <a:spLocks noChangeArrowheads="1"/>
            </p:cNvSpPr>
            <p:nvPr/>
          </p:nvSpPr>
          <p:spPr bwMode="auto">
            <a:xfrm>
              <a:off x="4321" y="1872"/>
              <a:ext cx="497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7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13</a:t>
              </a:r>
              <a:endParaRPr lang="zh-CN" altLang="en-US" sz="27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32" name="Text Box 34"/>
          <p:cNvSpPr txBox="1">
            <a:spLocks noChangeArrowheads="1"/>
          </p:cNvSpPr>
          <p:nvPr/>
        </p:nvSpPr>
        <p:spPr bwMode="auto">
          <a:xfrm>
            <a:off x="3807619" y="1775222"/>
            <a:ext cx="545306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7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endParaRPr lang="zh-CN" altLang="en-US" sz="27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3" name="Text Box 35"/>
          <p:cNvSpPr txBox="1">
            <a:spLocks noChangeArrowheads="1"/>
          </p:cNvSpPr>
          <p:nvPr/>
        </p:nvSpPr>
        <p:spPr bwMode="auto">
          <a:xfrm>
            <a:off x="7393782" y="1775222"/>
            <a:ext cx="545306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7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endParaRPr lang="zh-CN" altLang="en-US" sz="27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296" name="Picture 70" descr="BS00975_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20000" y="4355306"/>
            <a:ext cx="1428750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1800225" y="1262063"/>
            <a:ext cx="2836069" cy="2655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8288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286000" indent="-4572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  +  7  =  7  +  5  =  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  +  8  =  8  +  5  =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  +  8  =  8  +  4  =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eaLnBrk="0" hangingPunct="0">
              <a:lnSpc>
                <a:spcPct val="200000"/>
              </a:lnSpc>
              <a:buFontTx/>
              <a:buNone/>
              <a:defRPr/>
            </a:pP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  +  9  =  9  +  3  =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4420791" y="1488281"/>
            <a:ext cx="453628" cy="3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endParaRPr lang="zh-CN" altLang="en-US" sz="21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4408885" y="2106217"/>
            <a:ext cx="453628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endParaRPr lang="zh-CN" altLang="en-US" sz="21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4420791" y="2746773"/>
            <a:ext cx="453628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endParaRPr lang="zh-CN" altLang="en-US" sz="21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4408885" y="3407569"/>
            <a:ext cx="453628" cy="39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endParaRPr lang="zh-CN" altLang="en-US" sz="21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0" name="Group 24"/>
          <p:cNvGrpSpPr/>
          <p:nvPr/>
        </p:nvGrpSpPr>
        <p:grpSpPr bwMode="auto">
          <a:xfrm>
            <a:off x="5942410" y="2302669"/>
            <a:ext cx="2628900" cy="1085850"/>
            <a:chOff x="3360" y="1728"/>
            <a:chExt cx="2208" cy="912"/>
          </a:xfrm>
        </p:grpSpPr>
        <p:sp>
          <p:nvSpPr>
            <p:cNvPr id="11" name="AutoShape 22"/>
            <p:cNvSpPr>
              <a:spLocks noChangeArrowheads="1"/>
            </p:cNvSpPr>
            <p:nvPr/>
          </p:nvSpPr>
          <p:spPr bwMode="auto">
            <a:xfrm>
              <a:off x="3360" y="1728"/>
              <a:ext cx="2208" cy="912"/>
            </a:xfrm>
            <a:prstGeom prst="cloudCallout">
              <a:avLst>
                <a:gd name="adj1" fmla="val -46468"/>
                <a:gd name="adj2" fmla="val 67981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>
                <a:buFontTx/>
                <a:buNone/>
                <a:defRPr/>
              </a:pPr>
              <a:endParaRPr lang="zh-CN" altLang="en-US"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 Box 23"/>
            <p:cNvSpPr txBox="1">
              <a:spLocks noChangeArrowheads="1"/>
            </p:cNvSpPr>
            <p:nvPr/>
          </p:nvSpPr>
          <p:spPr bwMode="auto">
            <a:xfrm>
              <a:off x="3600" y="1872"/>
              <a:ext cx="1786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    交换加数的位置，得数不变。</a:t>
              </a:r>
              <a:endParaRPr lang="zh-CN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4" name="Picture 5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968479" y="2845594"/>
            <a:ext cx="1259681" cy="178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96466" y="1075135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知识应用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453628" y="1203722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7" descr="tu41_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88469" y="940594"/>
            <a:ext cx="3389710" cy="1858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18"/>
          <p:cNvGrpSpPr/>
          <p:nvPr/>
        </p:nvGrpSpPr>
        <p:grpSpPr bwMode="auto">
          <a:xfrm>
            <a:off x="3234929" y="3365899"/>
            <a:ext cx="3257550" cy="1231107"/>
            <a:chOff x="1488" y="2784"/>
            <a:chExt cx="2736" cy="1034"/>
          </a:xfrm>
        </p:grpSpPr>
        <p:sp>
          <p:nvSpPr>
            <p:cNvPr id="13317" name="Rectangle 8"/>
            <p:cNvSpPr>
              <a:spLocks noChangeArrowheads="1"/>
            </p:cNvSpPr>
            <p:nvPr/>
          </p:nvSpPr>
          <p:spPr bwMode="auto">
            <a:xfrm>
              <a:off x="1488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18" name="Rectangle 9"/>
            <p:cNvSpPr>
              <a:spLocks noChangeArrowheads="1"/>
            </p:cNvSpPr>
            <p:nvPr/>
          </p:nvSpPr>
          <p:spPr bwMode="auto">
            <a:xfrm>
              <a:off x="2592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19" name="Rectangle 10"/>
            <p:cNvSpPr>
              <a:spLocks noChangeArrowheads="1"/>
            </p:cNvSpPr>
            <p:nvPr/>
          </p:nvSpPr>
          <p:spPr bwMode="auto">
            <a:xfrm>
              <a:off x="3696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0" name="Oval 11"/>
            <p:cNvSpPr>
              <a:spLocks noChangeArrowheads="1"/>
            </p:cNvSpPr>
            <p:nvPr/>
          </p:nvSpPr>
          <p:spPr bwMode="auto">
            <a:xfrm>
              <a:off x="2112" y="2804"/>
              <a:ext cx="384" cy="3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3308" y="2826"/>
              <a:ext cx="34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=</a:t>
              </a:r>
              <a:endPara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3322" name="Rectangle 13"/>
            <p:cNvSpPr>
              <a:spLocks noChangeArrowheads="1"/>
            </p:cNvSpPr>
            <p:nvPr/>
          </p:nvSpPr>
          <p:spPr bwMode="auto">
            <a:xfrm>
              <a:off x="1488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3" name="Rectangle 14"/>
            <p:cNvSpPr>
              <a:spLocks noChangeArrowheads="1"/>
            </p:cNvSpPr>
            <p:nvPr/>
          </p:nvSpPr>
          <p:spPr bwMode="auto">
            <a:xfrm>
              <a:off x="2592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4" name="Rectangle 15"/>
            <p:cNvSpPr>
              <a:spLocks noChangeArrowheads="1"/>
            </p:cNvSpPr>
            <p:nvPr/>
          </p:nvSpPr>
          <p:spPr bwMode="auto">
            <a:xfrm>
              <a:off x="3696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25" name="Oval 16"/>
            <p:cNvSpPr>
              <a:spLocks noChangeArrowheads="1"/>
            </p:cNvSpPr>
            <p:nvPr/>
          </p:nvSpPr>
          <p:spPr bwMode="auto">
            <a:xfrm>
              <a:off x="2112" y="3408"/>
              <a:ext cx="384" cy="3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3308" y="3430"/>
              <a:ext cx="34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=</a:t>
              </a:r>
              <a:endPara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7" name="Text Box 19"/>
          <p:cNvSpPr txBox="1">
            <a:spLocks noChangeArrowheads="1"/>
          </p:cNvSpPr>
          <p:nvPr/>
        </p:nvSpPr>
        <p:spPr bwMode="auto">
          <a:xfrm>
            <a:off x="3423047" y="3418285"/>
            <a:ext cx="319088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4065985" y="3418285"/>
            <a:ext cx="366713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4732735" y="3415904"/>
            <a:ext cx="319088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Text Box 22"/>
          <p:cNvSpPr txBox="1">
            <a:spLocks noChangeArrowheads="1"/>
          </p:cNvSpPr>
          <p:nvPr/>
        </p:nvSpPr>
        <p:spPr bwMode="auto">
          <a:xfrm>
            <a:off x="5973366" y="3415904"/>
            <a:ext cx="498872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" name="Text Box 23"/>
          <p:cNvSpPr txBox="1">
            <a:spLocks noChangeArrowheads="1"/>
          </p:cNvSpPr>
          <p:nvPr/>
        </p:nvSpPr>
        <p:spPr bwMode="auto">
          <a:xfrm>
            <a:off x="3423047" y="4127898"/>
            <a:ext cx="319088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4065985" y="4127898"/>
            <a:ext cx="366713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Text Box 25"/>
          <p:cNvSpPr txBox="1">
            <a:spLocks noChangeArrowheads="1"/>
          </p:cNvSpPr>
          <p:nvPr/>
        </p:nvSpPr>
        <p:spPr bwMode="auto">
          <a:xfrm>
            <a:off x="4732735" y="4125517"/>
            <a:ext cx="319088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5973366" y="4125517"/>
            <a:ext cx="498872" cy="43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zh-CN" altLang="en-US" sz="2400" dirty="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952501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知识应用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92906" y="1081087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Group 6"/>
          <p:cNvGrpSpPr/>
          <p:nvPr/>
        </p:nvGrpSpPr>
        <p:grpSpPr bwMode="auto">
          <a:xfrm>
            <a:off x="3276600" y="3173017"/>
            <a:ext cx="3257550" cy="1231107"/>
            <a:chOff x="1488" y="2784"/>
            <a:chExt cx="2736" cy="1034"/>
          </a:xfrm>
        </p:grpSpPr>
        <p:sp>
          <p:nvSpPr>
            <p:cNvPr id="14340" name="Rectangle 7"/>
            <p:cNvSpPr>
              <a:spLocks noChangeArrowheads="1"/>
            </p:cNvSpPr>
            <p:nvPr/>
          </p:nvSpPr>
          <p:spPr bwMode="auto">
            <a:xfrm>
              <a:off x="1488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1" name="Rectangle 8"/>
            <p:cNvSpPr>
              <a:spLocks noChangeArrowheads="1"/>
            </p:cNvSpPr>
            <p:nvPr/>
          </p:nvSpPr>
          <p:spPr bwMode="auto">
            <a:xfrm>
              <a:off x="2592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2" name="Rectangle 9"/>
            <p:cNvSpPr>
              <a:spLocks noChangeArrowheads="1"/>
            </p:cNvSpPr>
            <p:nvPr/>
          </p:nvSpPr>
          <p:spPr bwMode="auto">
            <a:xfrm>
              <a:off x="3696" y="2784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3" name="Oval 10"/>
            <p:cNvSpPr>
              <a:spLocks noChangeArrowheads="1"/>
            </p:cNvSpPr>
            <p:nvPr/>
          </p:nvSpPr>
          <p:spPr bwMode="auto">
            <a:xfrm>
              <a:off x="2112" y="2804"/>
              <a:ext cx="384" cy="3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3308" y="2826"/>
              <a:ext cx="34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=</a:t>
              </a:r>
              <a:endPara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4345" name="Rectangle 12"/>
            <p:cNvSpPr>
              <a:spLocks noChangeArrowheads="1"/>
            </p:cNvSpPr>
            <p:nvPr/>
          </p:nvSpPr>
          <p:spPr bwMode="auto">
            <a:xfrm>
              <a:off x="1488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6" name="Rectangle 13"/>
            <p:cNvSpPr>
              <a:spLocks noChangeArrowheads="1"/>
            </p:cNvSpPr>
            <p:nvPr/>
          </p:nvSpPr>
          <p:spPr bwMode="auto">
            <a:xfrm>
              <a:off x="2592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7" name="Rectangle 14"/>
            <p:cNvSpPr>
              <a:spLocks noChangeArrowheads="1"/>
            </p:cNvSpPr>
            <p:nvPr/>
          </p:nvSpPr>
          <p:spPr bwMode="auto">
            <a:xfrm>
              <a:off x="3696" y="3388"/>
              <a:ext cx="528" cy="38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48" name="Oval 15"/>
            <p:cNvSpPr>
              <a:spLocks noChangeArrowheads="1"/>
            </p:cNvSpPr>
            <p:nvPr/>
          </p:nvSpPr>
          <p:spPr bwMode="auto">
            <a:xfrm>
              <a:off x="2112" y="3408"/>
              <a:ext cx="384" cy="3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308" y="3430"/>
              <a:ext cx="346" cy="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4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=</a:t>
              </a:r>
              <a:endPara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3464719" y="3225404"/>
            <a:ext cx="319088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4107656" y="3225404"/>
            <a:ext cx="3667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4774406" y="3223022"/>
            <a:ext cx="319088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6015038" y="3223022"/>
            <a:ext cx="498872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3464719" y="3935016"/>
            <a:ext cx="319088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4107656" y="3935016"/>
            <a:ext cx="366713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+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4774406" y="3932635"/>
            <a:ext cx="319088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6015038" y="3932635"/>
            <a:ext cx="498872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40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endParaRPr lang="zh-CN" altLang="en-US" sz="2400">
              <a:solidFill>
                <a:schemeClr val="hlin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24" name="Picture 25" descr="tu41_0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43225" y="1365648"/>
            <a:ext cx="3935016" cy="13501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25029" y="1095376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知识拓展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82191" y="1223962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070622" y="1115617"/>
            <a:ext cx="3908822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算一算每一种体育用品有多少？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6" name="Group 36"/>
          <p:cNvGrpSpPr/>
          <p:nvPr/>
        </p:nvGrpSpPr>
        <p:grpSpPr bwMode="auto">
          <a:xfrm>
            <a:off x="2738438" y="1962150"/>
            <a:ext cx="4572000" cy="2750344"/>
            <a:chOff x="912" y="1488"/>
            <a:chExt cx="3840" cy="2310"/>
          </a:xfrm>
        </p:grpSpPr>
        <p:sp>
          <p:nvSpPr>
            <p:cNvPr id="7" name="Text Box 17"/>
            <p:cNvSpPr txBox="1">
              <a:spLocks noChangeArrowheads="1"/>
            </p:cNvSpPr>
            <p:nvPr/>
          </p:nvSpPr>
          <p:spPr bwMode="auto">
            <a:xfrm>
              <a:off x="1968" y="1593"/>
              <a:ext cx="834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一班有</a:t>
              </a:r>
              <a:endParaRPr lang="zh-CN" alt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2905" y="1584"/>
              <a:ext cx="834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二班有</a:t>
              </a:r>
              <a:endParaRPr lang="zh-CN" alt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3865" y="1584"/>
              <a:ext cx="834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一共有</a:t>
              </a:r>
              <a:endParaRPr lang="zh-CN" alt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0" name="Text Box 20"/>
            <p:cNvSpPr txBox="1">
              <a:spLocks noChangeArrowheads="1"/>
            </p:cNvSpPr>
            <p:nvPr/>
          </p:nvSpPr>
          <p:spPr bwMode="auto">
            <a:xfrm>
              <a:off x="2174" y="2179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7个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1" name="Text Box 21"/>
            <p:cNvSpPr txBox="1">
              <a:spLocks noChangeArrowheads="1"/>
            </p:cNvSpPr>
            <p:nvPr/>
          </p:nvSpPr>
          <p:spPr bwMode="auto">
            <a:xfrm>
              <a:off x="2156" y="2792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5个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2150" y="3369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4条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3" name="Text Box 23"/>
            <p:cNvSpPr txBox="1">
              <a:spLocks noChangeArrowheads="1"/>
            </p:cNvSpPr>
            <p:nvPr/>
          </p:nvSpPr>
          <p:spPr bwMode="auto">
            <a:xfrm>
              <a:off x="3088" y="2179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6个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4" name="Text Box 24"/>
            <p:cNvSpPr txBox="1">
              <a:spLocks noChangeArrowheads="1"/>
            </p:cNvSpPr>
            <p:nvPr/>
          </p:nvSpPr>
          <p:spPr bwMode="auto">
            <a:xfrm>
              <a:off x="3088" y="2792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8个</a:t>
              </a:r>
              <a:endParaRPr lang="zh-CN" altLang="en-US" sz="210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3084" y="3369"/>
              <a:ext cx="515" cy="3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buFontTx/>
                <a:buNone/>
                <a:defRPr/>
              </a:pPr>
              <a:r>
                <a:rPr lang="zh-CN" altLang="en-US" sz="21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7条</a:t>
              </a:r>
              <a:endPara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15374" name="Rectangle 26"/>
            <p:cNvSpPr>
              <a:spLocks noChangeArrowheads="1"/>
            </p:cNvSpPr>
            <p:nvPr/>
          </p:nvSpPr>
          <p:spPr bwMode="auto">
            <a:xfrm>
              <a:off x="912" y="1488"/>
              <a:ext cx="3840" cy="2304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0" hangingPunct="0"/>
              <a:endParaRPr lang="zh-CN" altLang="en-US" sz="2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75" name="Line 27"/>
            <p:cNvSpPr>
              <a:spLocks noChangeShapeType="1"/>
            </p:cNvSpPr>
            <p:nvPr/>
          </p:nvSpPr>
          <p:spPr bwMode="auto">
            <a:xfrm>
              <a:off x="912" y="2016"/>
              <a:ext cx="38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Line 28"/>
            <p:cNvSpPr>
              <a:spLocks noChangeShapeType="1"/>
            </p:cNvSpPr>
            <p:nvPr/>
          </p:nvSpPr>
          <p:spPr bwMode="auto">
            <a:xfrm>
              <a:off x="912" y="2640"/>
              <a:ext cx="38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7" name="Line 29"/>
            <p:cNvSpPr>
              <a:spLocks noChangeShapeType="1"/>
            </p:cNvSpPr>
            <p:nvPr/>
          </p:nvSpPr>
          <p:spPr bwMode="auto">
            <a:xfrm>
              <a:off x="912" y="3264"/>
              <a:ext cx="38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8" name="Line 30"/>
            <p:cNvSpPr>
              <a:spLocks noChangeShapeType="1"/>
            </p:cNvSpPr>
            <p:nvPr/>
          </p:nvSpPr>
          <p:spPr bwMode="auto">
            <a:xfrm>
              <a:off x="1918" y="1494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9" name="Line 31"/>
            <p:cNvSpPr>
              <a:spLocks noChangeShapeType="1"/>
            </p:cNvSpPr>
            <p:nvPr/>
          </p:nvSpPr>
          <p:spPr bwMode="auto">
            <a:xfrm>
              <a:off x="2832" y="1488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80" name="Line 32"/>
            <p:cNvSpPr>
              <a:spLocks noChangeShapeType="1"/>
            </p:cNvSpPr>
            <p:nvPr/>
          </p:nvSpPr>
          <p:spPr bwMode="auto">
            <a:xfrm>
              <a:off x="3792" y="1488"/>
              <a:ext cx="0" cy="23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5381" name="Picture 33" descr="tu41_03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1152" y="2095"/>
              <a:ext cx="510" cy="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2" name="Picture 34" descr="tu41_0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141" y="2688"/>
              <a:ext cx="587" cy="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83" name="Picture 35" descr="tu41_0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965" y="3301"/>
              <a:ext cx="907" cy="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" name="Text Box 37"/>
          <p:cNvSpPr txBox="1">
            <a:spLocks noChangeArrowheads="1"/>
          </p:cNvSpPr>
          <p:nvPr/>
        </p:nvSpPr>
        <p:spPr bwMode="auto">
          <a:xfrm>
            <a:off x="6398419" y="2784873"/>
            <a:ext cx="722710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auto">
          <a:xfrm>
            <a:off x="6398419" y="3487342"/>
            <a:ext cx="722710" cy="392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13</a:t>
            </a: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6394847" y="4177904"/>
            <a:ext cx="722709" cy="391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2100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</a:t>
            </a:r>
            <a:r>
              <a:rPr lang="zh-CN" altLang="en-US" sz="21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条</a:t>
            </a:r>
            <a:endParaRPr lang="zh-CN" altLang="en-US" sz="21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0" descr="0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57650" y="1903810"/>
            <a:ext cx="1028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0" descr="0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4810" y="953691"/>
            <a:ext cx="1028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 bwMode="auto">
          <a:xfrm>
            <a:off x="113110" y="1064419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知识拓展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270272" y="1193006"/>
            <a:ext cx="157163" cy="1571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389" name="Picture 2" descr="01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2456" y="2888456"/>
            <a:ext cx="12001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3" descr="01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422" y="2383631"/>
            <a:ext cx="101798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4" descr="01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9957" y="1552575"/>
            <a:ext cx="1069181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5" descr="0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5963" y="2045494"/>
            <a:ext cx="925116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 Box 6"/>
          <p:cNvSpPr txBox="1">
            <a:spLocks noChangeArrowheads="1"/>
          </p:cNvSpPr>
          <p:nvPr/>
        </p:nvSpPr>
        <p:spPr bwMode="auto">
          <a:xfrm>
            <a:off x="3173017" y="809625"/>
            <a:ext cx="2715815" cy="61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Tx/>
              <a:buNone/>
              <a:defRPr/>
            </a:pPr>
            <a:r>
              <a:rPr kumimoji="1" lang="zh-CN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sym typeface="+mn-ea"/>
              </a:rPr>
              <a:t>摘  星  星</a:t>
            </a:r>
            <a:endParaRPr kumimoji="1" lang="zh-CN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宋体" panose="02010600030101010101" pitchFamily="2" charset="-122"/>
              <a:sym typeface="+mn-ea"/>
            </a:endParaRPr>
          </a:p>
        </p:txBody>
      </p:sp>
      <p:pic>
        <p:nvPicPr>
          <p:cNvPr id="16394" name="Picture 7" descr="0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40707" y="1716881"/>
            <a:ext cx="1212056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5" name="Text Box 8"/>
          <p:cNvSpPr txBox="1">
            <a:spLocks noChangeArrowheads="1"/>
          </p:cNvSpPr>
          <p:nvPr/>
        </p:nvSpPr>
        <p:spPr bwMode="auto">
          <a:xfrm>
            <a:off x="427435" y="2737248"/>
            <a:ext cx="85725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5+7=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pic>
        <p:nvPicPr>
          <p:cNvPr id="16396" name="Picture 9" descr="01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40706" y="2930129"/>
            <a:ext cx="1085850" cy="105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7" name="Text Box 10"/>
          <p:cNvSpPr txBox="1">
            <a:spLocks noChangeArrowheads="1"/>
          </p:cNvSpPr>
          <p:nvPr/>
        </p:nvSpPr>
        <p:spPr bwMode="auto">
          <a:xfrm>
            <a:off x="2095500" y="1940719"/>
            <a:ext cx="9144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3+8=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pic>
        <p:nvPicPr>
          <p:cNvPr id="16398" name="Picture 11" descr="018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14888" y="3931444"/>
            <a:ext cx="1257300" cy="122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9" name="Text Box 12"/>
          <p:cNvSpPr txBox="1">
            <a:spLocks noChangeArrowheads="1"/>
          </p:cNvSpPr>
          <p:nvPr/>
        </p:nvSpPr>
        <p:spPr bwMode="auto">
          <a:xfrm>
            <a:off x="4583906" y="3261123"/>
            <a:ext cx="9144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4+8=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00" name="Text Box 13"/>
          <p:cNvSpPr txBox="1">
            <a:spLocks noChangeArrowheads="1"/>
          </p:cNvSpPr>
          <p:nvPr/>
        </p:nvSpPr>
        <p:spPr bwMode="auto">
          <a:xfrm>
            <a:off x="5891213" y="2420541"/>
            <a:ext cx="8001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3+7=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pic>
        <p:nvPicPr>
          <p:cNvPr id="16401" name="Picture 20" descr="0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69956" y="2752725"/>
            <a:ext cx="1028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2" name="Text Box 21"/>
          <p:cNvSpPr txBox="1">
            <a:spLocks noChangeArrowheads="1"/>
          </p:cNvSpPr>
          <p:nvPr/>
        </p:nvSpPr>
        <p:spPr bwMode="auto">
          <a:xfrm>
            <a:off x="7384256" y="1724025"/>
            <a:ext cx="85725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5+9=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pic>
        <p:nvPicPr>
          <p:cNvPr id="16403" name="Picture 22" descr="0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83756" y="3436144"/>
            <a:ext cx="10287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4" name="Picture 23" descr="013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10413" y="4014787"/>
            <a:ext cx="1183481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5" name="Picture 24" descr="017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26957" y="3500438"/>
            <a:ext cx="86558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6" name="Picture 26" descr="017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5057" y="4085035"/>
            <a:ext cx="101798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07" name="Picture 27" descr="018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3491" y="2612231"/>
            <a:ext cx="857250" cy="83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08" name="Text Box 28"/>
          <p:cNvSpPr txBox="1">
            <a:spLocks noChangeArrowheads="1"/>
          </p:cNvSpPr>
          <p:nvPr/>
        </p:nvSpPr>
        <p:spPr bwMode="auto">
          <a:xfrm>
            <a:off x="2012156" y="3215879"/>
            <a:ext cx="8001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2+9=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09" name="Text Box 29"/>
          <p:cNvSpPr txBox="1">
            <a:spLocks noChangeArrowheads="1"/>
          </p:cNvSpPr>
          <p:nvPr/>
        </p:nvSpPr>
        <p:spPr bwMode="auto">
          <a:xfrm>
            <a:off x="5043488" y="4352925"/>
            <a:ext cx="8001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2+7=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0" name="Text Box 30"/>
          <p:cNvSpPr txBox="1">
            <a:spLocks noChangeArrowheads="1"/>
          </p:cNvSpPr>
          <p:nvPr/>
        </p:nvSpPr>
        <p:spPr bwMode="auto">
          <a:xfrm>
            <a:off x="7273529" y="4295775"/>
            <a:ext cx="8001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3+9=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1" name="Text Box 31"/>
          <p:cNvSpPr txBox="1">
            <a:spLocks noChangeArrowheads="1"/>
          </p:cNvSpPr>
          <p:nvPr/>
        </p:nvSpPr>
        <p:spPr bwMode="auto">
          <a:xfrm>
            <a:off x="6257925" y="1295400"/>
            <a:ext cx="8001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5+8=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7441406" y="3152775"/>
            <a:ext cx="9144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2+8=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3" name="Text Box 33"/>
          <p:cNvSpPr txBox="1">
            <a:spLocks noChangeArrowheads="1"/>
          </p:cNvSpPr>
          <p:nvPr/>
        </p:nvSpPr>
        <p:spPr bwMode="auto">
          <a:xfrm>
            <a:off x="3220641" y="2783681"/>
            <a:ext cx="85725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4+6=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4" name="Text Box 34"/>
          <p:cNvSpPr txBox="1">
            <a:spLocks noChangeArrowheads="1"/>
          </p:cNvSpPr>
          <p:nvPr/>
        </p:nvSpPr>
        <p:spPr bwMode="auto">
          <a:xfrm>
            <a:off x="3555206" y="3820716"/>
            <a:ext cx="9144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4+7=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5" name="Text Box 36"/>
          <p:cNvSpPr txBox="1">
            <a:spLocks noChangeArrowheads="1"/>
          </p:cNvSpPr>
          <p:nvPr/>
        </p:nvSpPr>
        <p:spPr bwMode="auto">
          <a:xfrm>
            <a:off x="2469356" y="4427935"/>
            <a:ext cx="8001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3+6=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6" name="Rectangle 37"/>
          <p:cNvSpPr>
            <a:spLocks noChangeArrowheads="1"/>
          </p:cNvSpPr>
          <p:nvPr/>
        </p:nvSpPr>
        <p:spPr bwMode="auto">
          <a:xfrm>
            <a:off x="4298156" y="2308623"/>
            <a:ext cx="785813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4+9=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6417" name="Text Box 38"/>
          <p:cNvSpPr txBox="1">
            <a:spLocks noChangeArrowheads="1"/>
          </p:cNvSpPr>
          <p:nvPr/>
        </p:nvSpPr>
        <p:spPr bwMode="auto">
          <a:xfrm>
            <a:off x="6184106" y="3712369"/>
            <a:ext cx="8001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18" charset="0"/>
              </a:rPr>
              <a:t>5+6=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  <p:sp>
        <p:nvSpPr>
          <p:cNvPr id="100" name="Text Box 39"/>
          <p:cNvSpPr txBox="1">
            <a:spLocks noChangeArrowheads="1"/>
          </p:cNvSpPr>
          <p:nvPr/>
        </p:nvSpPr>
        <p:spPr bwMode="auto">
          <a:xfrm>
            <a:off x="1129904" y="2737248"/>
            <a:ext cx="4572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12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1" name="Text Box 40"/>
          <p:cNvSpPr txBox="1">
            <a:spLocks noChangeArrowheads="1"/>
          </p:cNvSpPr>
          <p:nvPr/>
        </p:nvSpPr>
        <p:spPr bwMode="auto">
          <a:xfrm>
            <a:off x="2893219" y="1933575"/>
            <a:ext cx="4572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</a:rPr>
              <a:t>11</a:t>
            </a:r>
            <a:endParaRPr lang="en-US" altLang="zh-CN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" name="Text Box 41"/>
          <p:cNvSpPr txBox="1">
            <a:spLocks noChangeArrowheads="1"/>
          </p:cNvSpPr>
          <p:nvPr/>
        </p:nvSpPr>
        <p:spPr bwMode="auto">
          <a:xfrm>
            <a:off x="4241006" y="3820716"/>
            <a:ext cx="4572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</a:rPr>
              <a:t>11</a:t>
            </a:r>
            <a:endParaRPr lang="en-US" altLang="zh-CN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" name="Text Box 42"/>
          <p:cNvSpPr txBox="1">
            <a:spLocks noChangeArrowheads="1"/>
          </p:cNvSpPr>
          <p:nvPr/>
        </p:nvSpPr>
        <p:spPr bwMode="auto">
          <a:xfrm>
            <a:off x="6869906" y="3712369"/>
            <a:ext cx="4572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</a:rPr>
              <a:t>11</a:t>
            </a:r>
            <a:endParaRPr lang="en-US" altLang="zh-CN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4" name="Text Box 43"/>
          <p:cNvSpPr txBox="1">
            <a:spLocks noChangeArrowheads="1"/>
          </p:cNvSpPr>
          <p:nvPr/>
        </p:nvSpPr>
        <p:spPr bwMode="auto">
          <a:xfrm>
            <a:off x="2697956" y="3215879"/>
            <a:ext cx="4572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Times New Roman" panose="02020603050405020304" pitchFamily="18" charset="0"/>
              </a:rPr>
              <a:t>11</a:t>
            </a:r>
            <a:endParaRPr lang="en-US" altLang="zh-CN" sz="240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5" name="Rectangle 44"/>
          <p:cNvSpPr>
            <a:spLocks noChangeArrowheads="1"/>
          </p:cNvSpPr>
          <p:nvPr/>
        </p:nvSpPr>
        <p:spPr bwMode="auto">
          <a:xfrm>
            <a:off x="7959328" y="4295775"/>
            <a:ext cx="442913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12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6" name="Rectangle 45"/>
          <p:cNvSpPr>
            <a:spLocks noChangeArrowheads="1"/>
          </p:cNvSpPr>
          <p:nvPr/>
        </p:nvSpPr>
        <p:spPr bwMode="auto">
          <a:xfrm>
            <a:off x="5269706" y="3261123"/>
            <a:ext cx="442913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00FF"/>
                </a:solidFill>
                <a:latin typeface="Times New Roman" panose="02020603050405020304" pitchFamily="18" charset="0"/>
              </a:rPr>
              <a:t>12</a:t>
            </a:r>
            <a:endParaRPr lang="en-US" altLang="zh-CN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7" name="Text Box 46"/>
          <p:cNvSpPr txBox="1">
            <a:spLocks noChangeArrowheads="1"/>
          </p:cNvSpPr>
          <p:nvPr/>
        </p:nvSpPr>
        <p:spPr bwMode="auto">
          <a:xfrm>
            <a:off x="3849291" y="2783681"/>
            <a:ext cx="45720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8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400">
              <a:solidFill>
                <a:srgbClr val="008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8" name="Rectangle 47"/>
          <p:cNvSpPr>
            <a:spLocks noChangeArrowheads="1"/>
          </p:cNvSpPr>
          <p:nvPr/>
        </p:nvSpPr>
        <p:spPr bwMode="auto">
          <a:xfrm>
            <a:off x="8127206" y="3152775"/>
            <a:ext cx="442913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8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400">
              <a:solidFill>
                <a:srgbClr val="008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9" name="Text Box 48"/>
          <p:cNvSpPr txBox="1">
            <a:spLocks noChangeArrowheads="1"/>
          </p:cNvSpPr>
          <p:nvPr/>
        </p:nvSpPr>
        <p:spPr bwMode="auto">
          <a:xfrm>
            <a:off x="3212306" y="4427935"/>
            <a:ext cx="34290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9900FF"/>
                </a:solidFill>
                <a:latin typeface="Times New Roman" panose="02020603050405020304" pitchFamily="18" charset="0"/>
              </a:rPr>
              <a:t>9</a:t>
            </a:r>
            <a:endParaRPr lang="en-US" altLang="zh-CN" sz="2400">
              <a:solidFill>
                <a:srgbClr val="99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0" name="Rectangle 49"/>
          <p:cNvSpPr>
            <a:spLocks noChangeArrowheads="1"/>
          </p:cNvSpPr>
          <p:nvPr/>
        </p:nvSpPr>
        <p:spPr bwMode="auto">
          <a:xfrm>
            <a:off x="5843587" y="4352925"/>
            <a:ext cx="290513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9900FF"/>
                </a:solidFill>
                <a:latin typeface="Times New Roman" panose="02020603050405020304" pitchFamily="18" charset="0"/>
              </a:rPr>
              <a:t>9</a:t>
            </a:r>
            <a:endParaRPr lang="en-US" altLang="zh-CN" sz="2400">
              <a:solidFill>
                <a:srgbClr val="99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1" name="Rectangle 50"/>
          <p:cNvSpPr>
            <a:spLocks noChangeArrowheads="1"/>
          </p:cNvSpPr>
          <p:nvPr/>
        </p:nvSpPr>
        <p:spPr bwMode="auto">
          <a:xfrm>
            <a:off x="6535341" y="2402681"/>
            <a:ext cx="442913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008000"/>
                </a:solidFill>
                <a:latin typeface="Times New Roman" panose="02020603050405020304" pitchFamily="18" charset="0"/>
              </a:rPr>
              <a:t>10</a:t>
            </a:r>
            <a:endParaRPr lang="en-US" altLang="zh-CN" sz="2400">
              <a:solidFill>
                <a:srgbClr val="008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" name="Text Box 51"/>
          <p:cNvSpPr txBox="1">
            <a:spLocks noChangeArrowheads="1"/>
          </p:cNvSpPr>
          <p:nvPr/>
        </p:nvSpPr>
        <p:spPr bwMode="auto">
          <a:xfrm>
            <a:off x="4974431" y="2308623"/>
            <a:ext cx="514350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993300"/>
                </a:solidFill>
                <a:latin typeface="Times New Roman" panose="02020603050405020304" pitchFamily="18" charset="0"/>
              </a:rPr>
              <a:t>13</a:t>
            </a:r>
            <a:endParaRPr lang="en-US" altLang="zh-CN" sz="2400">
              <a:solidFill>
                <a:srgbClr val="99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3" name="Rectangle 52"/>
          <p:cNvSpPr>
            <a:spLocks noChangeArrowheads="1"/>
          </p:cNvSpPr>
          <p:nvPr/>
        </p:nvSpPr>
        <p:spPr bwMode="auto">
          <a:xfrm>
            <a:off x="6927056" y="1287066"/>
            <a:ext cx="442913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>
                <a:solidFill>
                  <a:srgbClr val="993300"/>
                </a:solidFill>
                <a:latin typeface="Times New Roman" panose="02020603050405020304" pitchFamily="18" charset="0"/>
              </a:rPr>
              <a:t>13</a:t>
            </a:r>
            <a:endParaRPr lang="en-US" altLang="zh-CN" sz="2400">
              <a:solidFill>
                <a:srgbClr val="99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5" name="Text Box 54"/>
          <p:cNvSpPr txBox="1">
            <a:spLocks noChangeArrowheads="1"/>
          </p:cNvSpPr>
          <p:nvPr/>
        </p:nvSpPr>
        <p:spPr bwMode="auto">
          <a:xfrm>
            <a:off x="8070056" y="1724025"/>
            <a:ext cx="514350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CCFF"/>
                </a:solidFill>
                <a:latin typeface="Times New Roman" panose="02020603050405020304" pitchFamily="18" charset="0"/>
              </a:rPr>
              <a:t>14</a:t>
            </a:r>
            <a:endParaRPr lang="en-US" altLang="zh-CN" sz="2400">
              <a:solidFill>
                <a:srgbClr val="00CCFF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5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861</Words>
  <Application>WPS 演示</Application>
  <PresentationFormat>全屏显示(16:9)</PresentationFormat>
  <Paragraphs>272</Paragraphs>
  <Slides>14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Calibri Light</vt:lpstr>
      <vt:lpstr>Calibri</vt:lpstr>
      <vt:lpstr>微软雅黑</vt:lpstr>
      <vt:lpstr>Calibri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402</cp:revision>
  <dcterms:created xsi:type="dcterms:W3CDTF">2013-07-01T03:05:00Z</dcterms:created>
  <dcterms:modified xsi:type="dcterms:W3CDTF">2023-10-26T07:42:51Z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BB2199367F8A4D379F084D874D1D0EB0_12</vt:lpwstr>
  </property>
</Properties>
</file>