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sldIdLst>
    <p:sldId id="1580" r:id="rId3"/>
    <p:sldId id="277" r:id="rId4"/>
    <p:sldId id="335" r:id="rId5"/>
    <p:sldId id="336" r:id="rId6"/>
    <p:sldId id="337" r:id="rId7"/>
    <p:sldId id="338" r:id="rId9"/>
    <p:sldId id="339" r:id="rId10"/>
    <p:sldId id="340" r:id="rId11"/>
    <p:sldId id="290" r:id="rId12"/>
    <p:sldId id="352" r:id="rId13"/>
    <p:sldId id="353" r:id="rId14"/>
    <p:sldId id="278" r:id="rId15"/>
    <p:sldId id="279" r:id="rId16"/>
    <p:sldId id="356" r:id="rId17"/>
    <p:sldId id="1584" r:id="rId18"/>
  </p:sldIdLst>
  <p:sldSz cx="12192000" cy="6858000"/>
  <p:notesSz cx="6858000" cy="9144000"/>
  <p:embeddedFontLst>
    <p:embeddedFont>
      <p:font typeface="黑体" panose="02010609060101010101" charset="-122"/>
      <p:regular r:id="rId22"/>
    </p:embeddedFont>
    <p:embeddedFont>
      <p:font typeface="等线" panose="02010600030101010101" charset="-122"/>
      <p:regular r:id="rId23"/>
    </p:embeddedFont>
  </p:embeddedFontLst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font" Target="fonts/font2.fntdata"/><Relationship Id="rId22" Type="http://schemas.openxmlformats.org/officeDocument/2006/relationships/font" Target="fonts/font1.fntdata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D112C-F196-49D8-93CA-6A9A9CDBF3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D4D47-2091-4B67-B7F2-A4755789E3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6837353-30EB-4A48-80EB-173D804AEFB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2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2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2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2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DEA60-E0F8-44CD-B4DB-CF8C206A88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E8FD5-52F3-4AA5-AC32-AE00568278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2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6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" name="矩形 2"/>
          <p:cNvSpPr/>
          <p:nvPr userDrawn="1"/>
        </p:nvSpPr>
        <p:spPr>
          <a:xfrm>
            <a:off x="350520" y="396240"/>
            <a:ext cx="11445240" cy="6065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7" cstate="email"/>
          <a:stretch>
            <a:fillRect/>
          </a:stretch>
        </p:blipFill>
        <p:spPr>
          <a:xfrm flipH="1">
            <a:off x="480753" y="423949"/>
            <a:ext cx="723207" cy="723207"/>
          </a:xfrm>
          <a:prstGeom prst="rect">
            <a:avLst/>
          </a:prstGeom>
        </p:spPr>
      </p:pic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slow" advTm="2000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2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7.png"/><Relationship Id="rId1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0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4.pn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3" name="文本框 22"/>
          <p:cNvSpPr txBox="1"/>
          <p:nvPr/>
        </p:nvSpPr>
        <p:spPr>
          <a:xfrm>
            <a:off x="2369802" y="1499328"/>
            <a:ext cx="378768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115189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人教版小学数学二年级上册</a:t>
            </a:r>
            <a:endParaRPr kumimoji="0" lang="zh-CN" altLang="en-US" sz="2000" b="0" i="0" u="none" strike="noStrike" kern="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24" name="文本占位符 20"/>
          <p:cNvSpPr txBox="1"/>
          <p:nvPr/>
        </p:nvSpPr>
        <p:spPr>
          <a:xfrm>
            <a:off x="2532923" y="2103509"/>
            <a:ext cx="7483631" cy="8979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第一单元 长度单位</a:t>
            </a:r>
            <a:endParaRPr kumimoji="0" lang="zh-CN" altLang="en-US" sz="6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2973466" y="3566804"/>
            <a:ext cx="58383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8599516" y="3566804"/>
            <a:ext cx="58383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"/>
          <p:cNvSpPr>
            <a:spLocks noChangeArrowheads="1"/>
          </p:cNvSpPr>
          <p:nvPr/>
        </p:nvSpPr>
        <p:spPr bwMode="auto">
          <a:xfrm>
            <a:off x="3557296" y="3188917"/>
            <a:ext cx="50079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dist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1.1</a:t>
            </a: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认识长度单位厘米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99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99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99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6"/>
          <p:cNvSpPr txBox="1"/>
          <p:nvPr/>
        </p:nvSpPr>
        <p:spPr>
          <a:xfrm>
            <a:off x="5917643" y="3501921"/>
            <a:ext cx="6625167" cy="1846339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0" marR="0" lvl="0" indent="236855" algn="just" defTabSz="914400" rtl="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尺子上从刻度</a:t>
            </a:r>
            <a:r>
              <a:rPr kumimoji="0" lang="zh-CN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0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到</a:t>
            </a:r>
            <a:r>
              <a:rPr kumimoji="0" lang="zh-CN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1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的长度就是</a:t>
            </a:r>
            <a:r>
              <a:rPr kumimoji="0" lang="zh-CN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1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厘米，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  <a:p>
            <a:pPr marL="0" marR="0" lvl="0" indent="236855" algn="just" defTabSz="914400" rtl="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从（  ）到（  ）也是</a:t>
            </a:r>
            <a:r>
              <a:rPr kumimoji="0" lang="zh-CN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1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厘米，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  <a:p>
            <a:pPr marL="0" marR="0" lvl="0" indent="236855" algn="just" defTabSz="914400" rtl="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从（  ）到（  ）还是</a:t>
            </a:r>
            <a:r>
              <a:rPr kumimoji="0" lang="zh-CN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1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厘米。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3320" name="Text Box 8"/>
          <p:cNvSpPr txBox="1"/>
          <p:nvPr/>
        </p:nvSpPr>
        <p:spPr>
          <a:xfrm>
            <a:off x="6414026" y="4175182"/>
            <a:ext cx="3425613" cy="49981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0" marR="0" lvl="0" indent="236855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2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             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3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414026" y="4815193"/>
            <a:ext cx="1459374" cy="4998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236855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6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             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7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35" name="文本占位符 20"/>
          <p:cNvSpPr txBox="1"/>
          <p:nvPr/>
        </p:nvSpPr>
        <p:spPr>
          <a:xfrm>
            <a:off x="1162463" y="598631"/>
            <a:ext cx="2026225" cy="5143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2778F3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知识应用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2778F3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183622" y="1324832"/>
            <a:ext cx="2665072" cy="434935"/>
          </a:xfrm>
          <a:prstGeom prst="snip1Rect">
            <a:avLst/>
          </a:prstGeom>
          <a:noFill/>
          <a:ln w="31750" cmpd="dbl"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找一找，量一量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rot="5400000" flipH="1" flipV="1">
            <a:off x="5694805" y="-9991"/>
            <a:ext cx="1299722" cy="54324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36999" y="2804148"/>
            <a:ext cx="3552557" cy="3241884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3320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1" name="文本框 11280"/>
          <p:cNvSpPr txBox="1"/>
          <p:nvPr/>
        </p:nvSpPr>
        <p:spPr>
          <a:xfrm>
            <a:off x="8954445" y="4710494"/>
            <a:ext cx="730673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5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393957" y="4686169"/>
            <a:ext cx="616373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16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072520" y="4686169"/>
            <a:ext cx="2896947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毛笔长约（       ）厘米，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406450" y="4610787"/>
            <a:ext cx="2962991" cy="49981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236855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铅笔长约（    ）厘米。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5" name="文本占位符 20"/>
          <p:cNvSpPr txBox="1"/>
          <p:nvPr/>
        </p:nvSpPr>
        <p:spPr>
          <a:xfrm>
            <a:off x="1162463" y="598631"/>
            <a:ext cx="2026225" cy="5143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2778F3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知识应用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2778F3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183622" y="1324832"/>
            <a:ext cx="2665072" cy="434935"/>
          </a:xfrm>
          <a:prstGeom prst="snip1Rect">
            <a:avLst/>
          </a:prstGeom>
          <a:noFill/>
          <a:ln w="31750" cmpd="dbl"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试一试，量一量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390490" y="2061556"/>
            <a:ext cx="3596396" cy="302472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16390" y="1947504"/>
            <a:ext cx="2962991" cy="2962991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1" grpId="0"/>
      <p:bldP spid="41" grpId="0"/>
      <p:bldP spid="37" grpId="0"/>
      <p:bldP spid="38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432560" y="1410339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1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627485" y="4104622"/>
            <a:ext cx="8099213" cy="969011"/>
            <a:chOff x="1589" y="5317"/>
            <a:chExt cx="9566" cy="1526"/>
          </a:xfrm>
        </p:grpSpPr>
        <p:sp>
          <p:nvSpPr>
            <p:cNvPr id="6" name="文本框 5"/>
            <p:cNvSpPr txBox="1"/>
            <p:nvPr/>
          </p:nvSpPr>
          <p:spPr>
            <a:xfrm>
              <a:off x="1589" y="5400"/>
              <a:ext cx="2611" cy="6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04800" marR="0" lvl="0" indent="-30480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" panose="020B0500000000000000" pitchFamily="34" charset="-122"/>
                  <a:ea typeface="思源黑体" panose="020B0500000000000000" pitchFamily="34" charset="-122"/>
                  <a:cs typeface="+mn-ea"/>
                  <a:sym typeface="思源黑体" panose="020B0500000000000000" pitchFamily="34" charset="-122"/>
                </a:rPr>
                <a:t>估计：（    ）厘米</a:t>
              </a:r>
              <a:endPara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544" y="5317"/>
              <a:ext cx="2611" cy="6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04800" marR="0" lvl="0" indent="-30480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" panose="020B0500000000000000" pitchFamily="34" charset="-122"/>
                  <a:ea typeface="思源黑体" panose="020B0500000000000000" pitchFamily="34" charset="-122"/>
                  <a:cs typeface="+mn-ea"/>
                  <a:sym typeface="思源黑体" panose="020B0500000000000000" pitchFamily="34" charset="-122"/>
                </a:rPr>
                <a:t>估计：（    ）厘米</a:t>
              </a:r>
              <a:endPara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599" y="6213"/>
              <a:ext cx="2611" cy="6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04800" marR="0" lvl="0" indent="-30480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" panose="020B0500000000000000" pitchFamily="34" charset="-122"/>
                  <a:ea typeface="思源黑体" panose="020B0500000000000000" pitchFamily="34" charset="-122"/>
                  <a:cs typeface="+mn-ea"/>
                  <a:sym typeface="思源黑体" panose="020B0500000000000000" pitchFamily="34" charset="-122"/>
                </a:rPr>
                <a:t>测量：（    ）厘米</a:t>
              </a:r>
              <a:endPara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544" y="6174"/>
              <a:ext cx="2611" cy="6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04800" marR="0" lvl="0" indent="-30480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" panose="020B0500000000000000" pitchFamily="34" charset="-122"/>
                  <a:ea typeface="思源黑体" panose="020B0500000000000000" pitchFamily="34" charset="-122"/>
                  <a:cs typeface="+mn-ea"/>
                  <a:sym typeface="思源黑体" panose="020B0500000000000000" pitchFamily="34" charset="-122"/>
                </a:rPr>
                <a:t>测量：（    ）厘米</a:t>
              </a:r>
              <a:endPara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endParaRPr>
            </a:p>
          </p:txBody>
        </p:sp>
      </p:grpSp>
      <p:sp>
        <p:nvSpPr>
          <p:cNvPr id="19" name="文本占位符 20"/>
          <p:cNvSpPr txBox="1"/>
          <p:nvPr/>
        </p:nvSpPr>
        <p:spPr>
          <a:xfrm>
            <a:off x="1162463" y="598631"/>
            <a:ext cx="2026225" cy="5143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2778F3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随堂练习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2778F3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617201" y="1349433"/>
            <a:ext cx="5330856" cy="434935"/>
          </a:xfrm>
          <a:prstGeom prst="snip1Rect">
            <a:avLst/>
          </a:prstGeom>
          <a:noFill/>
          <a:ln w="31750" cmpd="dbl"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304800" marR="0" lvl="0" indent="-3048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估计下图中的实物各有几厘米长，再量一量。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7" name="左大括号 6"/>
          <p:cNvSpPr/>
          <p:nvPr/>
        </p:nvSpPr>
        <p:spPr>
          <a:xfrm rot="16200000">
            <a:off x="7637076" y="3053085"/>
            <a:ext cx="202561" cy="878344"/>
          </a:xfrm>
          <a:prstGeom prst="leftBrac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351662" y="3625821"/>
            <a:ext cx="840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04800" marR="0" lvl="0" indent="-3048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1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厘米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5400000">
            <a:off x="2283007" y="2506745"/>
            <a:ext cx="698053" cy="197222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6200000" flipH="1">
            <a:off x="8006960" y="1655786"/>
            <a:ext cx="341138" cy="3024528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  <p:bldP spid="20" grpId="0"/>
      <p:bldP spid="7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13650343">
            <a:off x="1081226" y="1120553"/>
            <a:ext cx="4755720" cy="4755720"/>
          </a:xfrm>
          <a:prstGeom prst="rect">
            <a:avLst/>
          </a:prstGeom>
        </p:spPr>
      </p:pic>
      <p:sp>
        <p:nvSpPr>
          <p:cNvPr id="11281" name="文本框 11280"/>
          <p:cNvSpPr txBox="1"/>
          <p:nvPr/>
        </p:nvSpPr>
        <p:spPr>
          <a:xfrm>
            <a:off x="5780091" y="1408972"/>
            <a:ext cx="730673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8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26" name="文本占位符 20"/>
          <p:cNvSpPr txBox="1"/>
          <p:nvPr/>
        </p:nvSpPr>
        <p:spPr>
          <a:xfrm>
            <a:off x="1162463" y="598631"/>
            <a:ext cx="2026225" cy="5143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2778F3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随堂练习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2778F3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617201" y="1349433"/>
            <a:ext cx="5330856" cy="434935"/>
          </a:xfrm>
          <a:prstGeom prst="snip1Rect">
            <a:avLst/>
          </a:prstGeom>
          <a:noFill/>
          <a:ln w="31750" cmpd="dbl"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304800" marR="0" lvl="0" indent="-3048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下图中的铅笔有（      ）厘米长，量一量。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5400000" flipH="1" flipV="1">
            <a:off x="3877211" y="1281833"/>
            <a:ext cx="1574548" cy="7004044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81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915101" y="2275703"/>
            <a:ext cx="5136236" cy="552989"/>
          </a:xfrm>
          <a:prstGeom prst="wedgeRoundRectCallout">
            <a:avLst>
              <a:gd name="adj1" fmla="val 60870"/>
              <a:gd name="adj2" fmla="val -7944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同学们，通过今天的学习，你有什么收获？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238048" y="4385674"/>
            <a:ext cx="3011290" cy="552989"/>
          </a:xfrm>
          <a:prstGeom prst="wedgeRoundRectCallout">
            <a:avLst>
              <a:gd name="adj1" fmla="val -66382"/>
              <a:gd name="adj2" fmla="val -41635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我知道了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……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7" name="文本占位符 20"/>
          <p:cNvSpPr txBox="1"/>
          <p:nvPr/>
        </p:nvSpPr>
        <p:spPr>
          <a:xfrm>
            <a:off x="1162463" y="598631"/>
            <a:ext cx="2026225" cy="5143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2778F3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课堂小结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2778F3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617983" y="1426086"/>
            <a:ext cx="5574017" cy="557401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69930" y="3678309"/>
            <a:ext cx="3011290" cy="3011290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3" name="文本框 22"/>
          <p:cNvSpPr txBox="1"/>
          <p:nvPr/>
        </p:nvSpPr>
        <p:spPr>
          <a:xfrm>
            <a:off x="2369802" y="1499328"/>
            <a:ext cx="378768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115189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人教版小学数学二年级上册</a:t>
            </a:r>
            <a:endParaRPr kumimoji="0" lang="zh-CN" altLang="en-US" sz="2000" b="0" i="0" u="none" strike="noStrike" kern="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24" name="文本占位符 20"/>
          <p:cNvSpPr txBox="1"/>
          <p:nvPr/>
        </p:nvSpPr>
        <p:spPr>
          <a:xfrm>
            <a:off x="2532924" y="2337426"/>
            <a:ext cx="7483631" cy="89797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6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第一单元 长度单位</a:t>
            </a:r>
            <a:endParaRPr kumimoji="0" lang="zh-CN" altLang="en-US" sz="6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25" name="圆角矩形 16"/>
          <p:cNvSpPr/>
          <p:nvPr/>
        </p:nvSpPr>
        <p:spPr>
          <a:xfrm>
            <a:off x="6295058" y="4461349"/>
            <a:ext cx="2018431" cy="322589"/>
          </a:xfrm>
          <a:prstGeom prst="roundRect">
            <a:avLst>
              <a:gd name="adj" fmla="val 50000"/>
            </a:avLst>
          </a:prstGeom>
          <a:solidFill>
            <a:srgbClr val="2778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汇报日期：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202X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26" name="圆角矩形 16"/>
          <p:cNvSpPr/>
          <p:nvPr/>
        </p:nvSpPr>
        <p:spPr>
          <a:xfrm>
            <a:off x="4030830" y="4461349"/>
            <a:ext cx="1905588" cy="329129"/>
          </a:xfrm>
          <a:prstGeom prst="roundRect">
            <a:avLst>
              <a:gd name="adj" fmla="val 50000"/>
            </a:avLst>
          </a:prstGeom>
          <a:solidFill>
            <a:srgbClr val="2778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汇报人：</a:t>
            </a:r>
            <a:r>
              <a:rPr lang="en-US" altLang="zh-CN" noProof="0">
                <a:solidFill>
                  <a:prstClr val="white"/>
                </a:solidFill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XXX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2973466" y="3566804"/>
            <a:ext cx="58383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8599516" y="3566804"/>
            <a:ext cx="58383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"/>
          <p:cNvSpPr>
            <a:spLocks noChangeArrowheads="1"/>
          </p:cNvSpPr>
          <p:nvPr/>
        </p:nvSpPr>
        <p:spPr bwMode="auto">
          <a:xfrm>
            <a:off x="3557296" y="3188917"/>
            <a:ext cx="500798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dist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1.1</a:t>
            </a:r>
            <a:r>
              <a: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认识长度单位厘米</a:t>
            </a: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30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845800" y="12090400"/>
            <a:ext cx="342900" cy="2540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00"/>
    </mc:Choice>
    <mc:Fallback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99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99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99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99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99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 animBg="1"/>
      <p:bldP spid="26" grpId="0" animBg="1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5713126" y="1345420"/>
            <a:ext cx="1712806" cy="434935"/>
          </a:xfrm>
          <a:prstGeom prst="snip1Rect">
            <a:avLst/>
          </a:prstGeom>
          <a:noFill/>
          <a:ln w="31750" cmpd="dbl"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读一读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898761" y="2464730"/>
            <a:ext cx="4755666" cy="1574545"/>
          </a:xfrm>
          <a:prstGeom prst="wedgeRoundRectCallout">
            <a:avLst>
              <a:gd name="adj1" fmla="val -58234"/>
              <a:gd name="adj2" fmla="val 50748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很久以前，想知道物体的长度不是件容易的事情。人们常常用身体的一部分作为测量长度的单位。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98761" y="4323540"/>
            <a:ext cx="16321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一拃（zhǎ）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3" name="文本占位符 20"/>
          <p:cNvSpPr txBox="1"/>
          <p:nvPr/>
        </p:nvSpPr>
        <p:spPr>
          <a:xfrm>
            <a:off x="1162463" y="598631"/>
            <a:ext cx="2026225" cy="5143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2778F3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新知导入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2778F3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70793" y="1363173"/>
            <a:ext cx="3635789" cy="4896196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5" grpId="0" animBg="1"/>
      <p:bldP spid="9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3629231" y="2286035"/>
            <a:ext cx="4933537" cy="476372"/>
          </a:xfrm>
          <a:prstGeom prst="wedgeRoundRectCallout">
            <a:avLst>
              <a:gd name="adj1" fmla="val -50879"/>
              <a:gd name="adj2" fmla="val 161957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请你用拃（zhǎ）作单位量一量课桌的长。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1" name="文本占位符 20"/>
          <p:cNvSpPr txBox="1"/>
          <p:nvPr/>
        </p:nvSpPr>
        <p:spPr>
          <a:xfrm>
            <a:off x="1162463" y="598631"/>
            <a:ext cx="2026225" cy="5143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2778F3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课程讲授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2778F3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13126" y="1345420"/>
            <a:ext cx="1712806" cy="434935"/>
          </a:xfrm>
          <a:prstGeom prst="snip1Rect">
            <a:avLst/>
          </a:prstGeom>
          <a:noFill/>
          <a:ln w="31750" cmpd="dbl"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试一试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492867" y="2286035"/>
            <a:ext cx="2662393" cy="358535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306185" y="2169656"/>
            <a:ext cx="4571965" cy="4571965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3784307" y="1275559"/>
            <a:ext cx="5219007" cy="342944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677977" y="5077646"/>
            <a:ext cx="5824176" cy="552989"/>
          </a:xfrm>
          <a:prstGeom prst="wedgeRoundRectCallout">
            <a:avLst>
              <a:gd name="adj1" fmla="val -59518"/>
              <a:gd name="adj2" fmla="val 23952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量的都是课桌的长，为什么量的结果不一样呢？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20532" y="840624"/>
            <a:ext cx="1712806" cy="434935"/>
          </a:xfrm>
          <a:prstGeom prst="snip1Rect">
            <a:avLst/>
          </a:prstGeom>
          <a:noFill/>
          <a:ln w="31750" cmpd="dbl"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想一想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1" name="文本占位符 20"/>
          <p:cNvSpPr txBox="1"/>
          <p:nvPr/>
        </p:nvSpPr>
        <p:spPr>
          <a:xfrm>
            <a:off x="1162463" y="598631"/>
            <a:ext cx="2026225" cy="5143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2778F3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课程讲授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2778F3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789341" y="1900316"/>
            <a:ext cx="1328769" cy="442674"/>
          </a:xfrm>
          <a:prstGeom prst="wedgeRoundRectCallout">
            <a:avLst>
              <a:gd name="adj1" fmla="val -59518"/>
              <a:gd name="adj2" fmla="val 23952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有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3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拃长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175575" y="2121653"/>
            <a:ext cx="1328769" cy="442674"/>
          </a:xfrm>
          <a:prstGeom prst="wedgeRoundRectCallout">
            <a:avLst>
              <a:gd name="adj1" fmla="val 70017"/>
              <a:gd name="adj2" fmla="val 54329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有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5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拃长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1557796" y="4074954"/>
            <a:ext cx="2564326" cy="2564326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1" grpId="0"/>
      <p:bldP spid="14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rot="5400000" flipH="1" flipV="1">
            <a:off x="3168932" y="1668879"/>
            <a:ext cx="1176020" cy="467812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4589990" y="2238639"/>
            <a:ext cx="4863253" cy="1063767"/>
          </a:xfrm>
          <a:prstGeom prst="wedgeRoundRectCallout">
            <a:avLst>
              <a:gd name="adj1" fmla="val 38259"/>
              <a:gd name="adj2" fmla="val 91198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尺子是我们测量长度的工具。请你认真观察尺子，看看尺子上都有些什么？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285791" y="2760167"/>
            <a:ext cx="697653" cy="659765"/>
            <a:chOff x="3830" y="2547"/>
            <a:chExt cx="824" cy="1039"/>
          </a:xfrm>
        </p:grpSpPr>
        <p:sp>
          <p:nvSpPr>
            <p:cNvPr id="23" name="文本框 22"/>
            <p:cNvSpPr txBox="1"/>
            <p:nvPr/>
          </p:nvSpPr>
          <p:spPr>
            <a:xfrm>
              <a:off x="3830" y="2547"/>
              <a:ext cx="824" cy="6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" panose="020B0500000000000000" pitchFamily="34" charset="-122"/>
                  <a:ea typeface="思源黑体" panose="020B0500000000000000" pitchFamily="34" charset="-122"/>
                  <a:cs typeface="+mn-ea"/>
                  <a:sym typeface="思源黑体" panose="020B0500000000000000" pitchFamily="34" charset="-122"/>
                </a:rPr>
                <a:t>刻度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endParaRPr>
            </a:p>
          </p:txBody>
        </p:sp>
        <p:cxnSp>
          <p:nvCxnSpPr>
            <p:cNvPr id="25" name="直接箭头连接符 24"/>
            <p:cNvCxnSpPr/>
            <p:nvPr/>
          </p:nvCxnSpPr>
          <p:spPr>
            <a:xfrm flipH="1">
              <a:off x="4365" y="3132"/>
              <a:ext cx="0" cy="454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3435563" y="4214317"/>
            <a:ext cx="697653" cy="781686"/>
            <a:chOff x="5414" y="1899"/>
            <a:chExt cx="824" cy="1231"/>
          </a:xfrm>
        </p:grpSpPr>
        <p:sp>
          <p:nvSpPr>
            <p:cNvPr id="24" name="文本框 23"/>
            <p:cNvSpPr txBox="1"/>
            <p:nvPr/>
          </p:nvSpPr>
          <p:spPr>
            <a:xfrm>
              <a:off x="5414" y="2500"/>
              <a:ext cx="824" cy="6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思源黑体" panose="020B0500000000000000" pitchFamily="34" charset="-122"/>
                  <a:ea typeface="思源黑体" panose="020B0500000000000000" pitchFamily="34" charset="-122"/>
                  <a:cs typeface="+mn-ea"/>
                  <a:sym typeface="思源黑体" panose="020B0500000000000000" pitchFamily="34" charset="-122"/>
                </a:rPr>
                <a:t>数据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endParaRPr>
            </a:p>
          </p:txBody>
        </p:sp>
        <p:cxnSp>
          <p:nvCxnSpPr>
            <p:cNvPr id="26" name="直接箭头连接符 25"/>
            <p:cNvCxnSpPr/>
            <p:nvPr/>
          </p:nvCxnSpPr>
          <p:spPr>
            <a:xfrm flipH="1" flipV="1">
              <a:off x="5919" y="1899"/>
              <a:ext cx="0" cy="56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占位符 20"/>
          <p:cNvSpPr txBox="1"/>
          <p:nvPr/>
        </p:nvSpPr>
        <p:spPr>
          <a:xfrm>
            <a:off x="1162463" y="598631"/>
            <a:ext cx="2026225" cy="5143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2778F3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课程讲授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2778F3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713126" y="1345420"/>
            <a:ext cx="1712806" cy="434935"/>
          </a:xfrm>
          <a:prstGeom prst="snip1Rect">
            <a:avLst/>
          </a:prstGeom>
          <a:noFill/>
          <a:ln w="31750" cmpd="dbl"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看一看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82533" y="1518425"/>
            <a:ext cx="5391784" cy="5391784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0" grpId="0"/>
      <p:bldP spid="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546278" y="3850554"/>
            <a:ext cx="1029342" cy="203652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361364" y="3979596"/>
            <a:ext cx="843844" cy="153751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425299" y="2067739"/>
            <a:ext cx="3680903" cy="552989"/>
          </a:xfrm>
          <a:prstGeom prst="wedgeRoundRectCallout">
            <a:avLst>
              <a:gd name="adj1" fmla="val 58128"/>
              <a:gd name="adj2" fmla="val 33885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哪些物体的长度大约是1厘米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?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89017" y="3270053"/>
            <a:ext cx="2122697" cy="430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食指宽大约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1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厘米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389017" y="3961794"/>
            <a:ext cx="2379177" cy="430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田字格宽大约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1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厘米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389017" y="4653535"/>
            <a:ext cx="2379177" cy="430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图钉的宽大约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1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厘米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676623" y="2483243"/>
            <a:ext cx="3545840" cy="1063767"/>
          </a:xfrm>
          <a:prstGeom prst="wedgeRoundRectCallout">
            <a:avLst>
              <a:gd name="adj1" fmla="val -63659"/>
              <a:gd name="adj2" fmla="val 40601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量比较短的物体，可以用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“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厘米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”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做单位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36" name="文本占位符 20"/>
          <p:cNvSpPr txBox="1"/>
          <p:nvPr/>
        </p:nvSpPr>
        <p:spPr>
          <a:xfrm>
            <a:off x="1162463" y="598631"/>
            <a:ext cx="2026225" cy="5143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2778F3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课程讲授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2778F3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713126" y="1345420"/>
            <a:ext cx="1712806" cy="434935"/>
          </a:xfrm>
          <a:prstGeom prst="snip1Rect">
            <a:avLst/>
          </a:prstGeom>
          <a:noFill/>
          <a:ln w="31750" cmpd="dbl"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想一想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66034" y="3978334"/>
            <a:ext cx="833657" cy="83714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586524" y="3997814"/>
            <a:ext cx="8438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真</a:t>
            </a:r>
            <a:endParaRPr kumimoji="0" lang="zh-CN" altLang="en-US" sz="4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 flipH="1" flipV="1">
            <a:off x="6293321" y="3067980"/>
            <a:ext cx="1299722" cy="54324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70064" y="1764129"/>
            <a:ext cx="2204465" cy="2204465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/>
      <p:bldP spid="26" grpId="0"/>
      <p:bldP spid="28" grpId="0"/>
      <p:bldP spid="32" grpId="0" animBg="1"/>
      <p:bldP spid="36" grpId="0"/>
      <p:bldP spid="3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72135" y="1974222"/>
            <a:ext cx="2626012" cy="2626012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7502165" y="2052878"/>
            <a:ext cx="2445777" cy="1063767"/>
          </a:xfrm>
          <a:prstGeom prst="wedgeRoundRectCallout">
            <a:avLst>
              <a:gd name="adj1" fmla="val -64450"/>
              <a:gd name="adj2" fmla="val -23344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用尺子量一量这张纸条的长度。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819015" y="2449996"/>
            <a:ext cx="2984994" cy="1063767"/>
          </a:xfrm>
          <a:prstGeom prst="wedgeRoundRectCallout">
            <a:avLst>
              <a:gd name="adj1" fmla="val 64601"/>
              <a:gd name="adj2" fmla="val 5878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我是这样量的，纸条长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4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厘米多。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276017" y="3770659"/>
            <a:ext cx="2769450" cy="1063767"/>
          </a:xfrm>
          <a:prstGeom prst="wedgeRoundRectCallout">
            <a:avLst>
              <a:gd name="adj1" fmla="val -61752"/>
              <a:gd name="adj2" fmla="val 7765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我是这样量的，纸长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5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厘米多。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29" name="文本占位符 20"/>
          <p:cNvSpPr txBox="1"/>
          <p:nvPr/>
        </p:nvSpPr>
        <p:spPr>
          <a:xfrm>
            <a:off x="1162463" y="598631"/>
            <a:ext cx="2026225" cy="5143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2778F3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课程讲授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2778F3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713126" y="1345420"/>
            <a:ext cx="1712806" cy="434935"/>
          </a:xfrm>
          <a:prstGeom prst="snip1Rect">
            <a:avLst/>
          </a:prstGeom>
          <a:noFill/>
          <a:ln w="31750" cmpd="dbl"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试一试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8" name="矩形: 折角 7"/>
          <p:cNvSpPr/>
          <p:nvPr/>
        </p:nvSpPr>
        <p:spPr>
          <a:xfrm>
            <a:off x="1328174" y="3970959"/>
            <a:ext cx="2280794" cy="514377"/>
          </a:xfrm>
          <a:prstGeom prst="foldedCorner">
            <a:avLst/>
          </a:prstGeom>
          <a:solidFill>
            <a:schemeClr val="bg1"/>
          </a:solidFill>
          <a:ln>
            <a:solidFill>
              <a:srgbClr val="F896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sp>
        <p:nvSpPr>
          <p:cNvPr id="10" name="矩形: 折角 9"/>
          <p:cNvSpPr/>
          <p:nvPr/>
        </p:nvSpPr>
        <p:spPr>
          <a:xfrm>
            <a:off x="3638558" y="3970959"/>
            <a:ext cx="2280794" cy="514377"/>
          </a:xfrm>
          <a:prstGeom prst="foldedCorner">
            <a:avLst/>
          </a:prstGeom>
          <a:solidFill>
            <a:schemeClr val="bg1"/>
          </a:solidFill>
          <a:ln>
            <a:solidFill>
              <a:srgbClr val="F896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5400000" flipH="1" flipV="1">
            <a:off x="2959107" y="2768077"/>
            <a:ext cx="1299722" cy="5432420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8" grpId="0" animBg="1"/>
      <p:bldP spid="23" grpId="0" animBg="1"/>
      <p:bldP spid="29" grpId="0"/>
      <p:bldP spid="30" grpId="0"/>
      <p:bldP spid="8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6555762" y="2449089"/>
            <a:ext cx="4288970" cy="1574545"/>
          </a:xfrm>
          <a:prstGeom prst="wedgeRoundRectCallout">
            <a:avLst>
              <a:gd name="adj1" fmla="val -62672"/>
              <a:gd name="adj2" fmla="val 27888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在用尺子测量纸条的长度时，要注意把尺子的刻度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0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对准纸条的左端，再看纸条的右端对着几。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926816" y="2761653"/>
            <a:ext cx="840295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5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厘米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25" name="文本占位符 20"/>
          <p:cNvSpPr txBox="1"/>
          <p:nvPr/>
        </p:nvSpPr>
        <p:spPr>
          <a:xfrm>
            <a:off x="1162463" y="598631"/>
            <a:ext cx="2026225" cy="5143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2778F3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课程讲授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2778F3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713126" y="1345420"/>
            <a:ext cx="1712806" cy="434935"/>
          </a:xfrm>
          <a:prstGeom prst="snip1Rect">
            <a:avLst/>
          </a:prstGeom>
          <a:noFill/>
          <a:ln w="31750" cmpd="dbl"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想一想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9" name="矩形: 折角 8"/>
          <p:cNvSpPr/>
          <p:nvPr/>
        </p:nvSpPr>
        <p:spPr>
          <a:xfrm>
            <a:off x="1659340" y="3088407"/>
            <a:ext cx="3045472" cy="514377"/>
          </a:xfrm>
          <a:prstGeom prst="foldedCorner">
            <a:avLst/>
          </a:prstGeom>
          <a:solidFill>
            <a:schemeClr val="bg1"/>
          </a:solidFill>
          <a:ln>
            <a:solidFill>
              <a:srgbClr val="F896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1662664" y="3460718"/>
            <a:ext cx="0" cy="810801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4716602" y="3385154"/>
            <a:ext cx="0" cy="886365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rot="5400000" flipH="1" flipV="1">
            <a:off x="3940315" y="1556770"/>
            <a:ext cx="1574548" cy="7004044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8" grpId="0"/>
      <p:bldP spid="25" grpId="0"/>
      <p:bldP spid="26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xt Box 9"/>
          <p:cNvSpPr txBox="1"/>
          <p:nvPr/>
        </p:nvSpPr>
        <p:spPr>
          <a:xfrm>
            <a:off x="2715268" y="1820019"/>
            <a:ext cx="8737600" cy="40011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marL="304800" marR="0" lvl="0" indent="-3048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很久以前，人们用身体的一部分作为测量长度的单位。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1287" name="文本框 11286"/>
          <p:cNvSpPr txBox="1"/>
          <p:nvPr/>
        </p:nvSpPr>
        <p:spPr>
          <a:xfrm>
            <a:off x="1270311" y="4348840"/>
            <a:ext cx="10081683" cy="1423147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 请你用这些长度单位量一量生活中物体的长度。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（1）数学书长约（ 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 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 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）拃。    （2）课桌长约（ 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  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）拃。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（3）黑板长约（ 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 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 </a:t>
            </a: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）庹。      （4）教室长约（     ）步。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1281" name="文本框 11280"/>
          <p:cNvSpPr txBox="1"/>
          <p:nvPr/>
        </p:nvSpPr>
        <p:spPr>
          <a:xfrm>
            <a:off x="3457943" y="4878986"/>
            <a:ext cx="480484" cy="40011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2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1282" name="文本框 11281"/>
          <p:cNvSpPr txBox="1"/>
          <p:nvPr/>
        </p:nvSpPr>
        <p:spPr>
          <a:xfrm>
            <a:off x="3195004" y="5336225"/>
            <a:ext cx="480484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4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1283" name="文本框 11282"/>
          <p:cNvSpPr txBox="1"/>
          <p:nvPr/>
        </p:nvSpPr>
        <p:spPr>
          <a:xfrm>
            <a:off x="6541560" y="4867224"/>
            <a:ext cx="480483" cy="40011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5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1285" name="文本框 11284"/>
          <p:cNvSpPr txBox="1"/>
          <p:nvPr/>
        </p:nvSpPr>
        <p:spPr>
          <a:xfrm>
            <a:off x="6387823" y="5336225"/>
            <a:ext cx="670983" cy="40011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20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9" name="文本占位符 20"/>
          <p:cNvSpPr txBox="1"/>
          <p:nvPr/>
        </p:nvSpPr>
        <p:spPr>
          <a:xfrm>
            <a:off x="1162463" y="598631"/>
            <a:ext cx="2026225" cy="5143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2778F3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知识应用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2778F3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079490" y="1058707"/>
            <a:ext cx="2665072" cy="434935"/>
          </a:xfrm>
          <a:prstGeom prst="snip1Rect">
            <a:avLst/>
          </a:prstGeom>
          <a:noFill/>
          <a:ln w="31750" cmpd="dbl">
            <a:noFill/>
            <a:prstDash val="lgDash"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用身体量一量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178361" y="3739685"/>
            <a:ext cx="917363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+mn-ea"/>
                <a:sym typeface="思源黑体" panose="020B0500000000000000" pitchFamily="34" charset="-122"/>
              </a:rPr>
              <a:t>          步            庹（tuǒ）      拃（zhǎ）    </a:t>
            </a:r>
            <a:endParaRPr kumimoji="0" lang="zh-CN" altLang="en-US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+mn-ea"/>
              <a:sym typeface="思源黑体" panose="020B0500000000000000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988239" y="2185344"/>
            <a:ext cx="1768427" cy="176842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70845" y="2649005"/>
            <a:ext cx="1720577" cy="107177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57943" y="2286199"/>
            <a:ext cx="1790912" cy="179091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851988" y="2649369"/>
            <a:ext cx="3398941" cy="3398941"/>
          </a:xfrm>
          <a:prstGeom prst="rect">
            <a:avLst/>
          </a:prstGeom>
        </p:spPr>
      </p:pic>
    </p:spTree>
  </p:cSld>
  <p:clrMapOvr>
    <a:masterClrMapping/>
  </p:clrMapOvr>
  <p:transition spd="slow"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11287" grpId="0"/>
      <p:bldP spid="11281" grpId="0"/>
      <p:bldP spid="11282" grpId="0"/>
      <p:bldP spid="11283" grpId="0"/>
      <p:bldP spid="11285" grpId="0"/>
      <p:bldP spid="19" grpId="0"/>
      <p:bldP spid="21" grpId="0"/>
      <p:bldP spid="11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jJhYWU0ZDkyMGM5MjhmNjQ0OTc0OGRkNmI0YTY1Zjg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omrrloc">
      <a:majorFont>
        <a:latin typeface="黑体"/>
        <a:ea typeface="黑体"/>
        <a:cs typeface="Arial"/>
      </a:majorFont>
      <a:minorFont>
        <a:latin typeface="黑体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850</Words>
  <Application>WPS 演示</Application>
  <PresentationFormat>自定义</PresentationFormat>
  <Paragraphs>156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思源黑体</vt:lpstr>
      <vt:lpstr>黑体</vt:lpstr>
      <vt:lpstr>微软雅黑</vt:lpstr>
      <vt:lpstr>等线</vt:lpstr>
      <vt:lpstr>楷体_GB2312</vt:lpstr>
      <vt:lpstr>Arial</vt:lpstr>
      <vt:lpstr>Arial Unicode MS</vt:lpstr>
      <vt:lpstr>Calibri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2023-03-11T20:58:00Z</cp:lastPrinted>
  <dcterms:created xsi:type="dcterms:W3CDTF">2023-03-11T20:58:00Z</dcterms:created>
  <dcterms:modified xsi:type="dcterms:W3CDTF">2023-10-26T07:44:55Z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C0F999A1E8464647B039CE008E78BD5D_12</vt:lpwstr>
  </property>
  <property fmtid="{D5CDD505-2E9C-101B-9397-08002B2CF9AE}" pid="7" name="KSOProductBuildVer">
    <vt:lpwstr>2052-12.1.0.15712</vt:lpwstr>
  </property>
</Properties>
</file>