
<file path=[Content_Types].xml><?xml version="1.0" encoding="utf-8"?>
<Types xmlns="http://schemas.openxmlformats.org/package/2006/content-types">
  <Default Extension="png" ContentType="image/png"/>
  <Default Extension="jpeg" ContentType="image/jpeg"/>
  <Default Extension="JPG" ContentType="image/.jpg"/>
  <Default Extension="emf" ContentType="image/x-em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3"/>
    <p:sldId id="363" r:id="rId4"/>
    <p:sldId id="418" r:id="rId5"/>
    <p:sldId id="385" r:id="rId7"/>
    <p:sldId id="387" r:id="rId8"/>
    <p:sldId id="391" r:id="rId9"/>
    <p:sldId id="390" r:id="rId10"/>
    <p:sldId id="397" r:id="rId11"/>
    <p:sldId id="394" r:id="rId12"/>
    <p:sldId id="392" r:id="rId13"/>
    <p:sldId id="379" r:id="rId14"/>
    <p:sldId id="395" r:id="rId15"/>
    <p:sldId id="398" r:id="rId16"/>
    <p:sldId id="399" r:id="rId17"/>
    <p:sldId id="400" r:id="rId18"/>
    <p:sldId id="401" r:id="rId19"/>
    <p:sldId id="402" r:id="rId20"/>
    <p:sldId id="403" r:id="rId21"/>
    <p:sldId id="415" r:id="rId22"/>
    <p:sldId id="417" r:id="rId23"/>
    <p:sldId id="416" r:id="rId24"/>
    <p:sldId id="410" r:id="rId25"/>
    <p:sldId id="412" r:id="rId26"/>
    <p:sldId id="414" r:id="rId27"/>
    <p:sldId id="411" r:id="rId28"/>
    <p:sldId id="413" r:id="rId29"/>
    <p:sldId id="409" r:id="rId30"/>
    <p:sldId id="287" r:id="rId31"/>
  </p:sldIdLst>
  <p:sldSz cx="9144000" cy="5143500" type="screen16x9"/>
  <p:notesSz cx="6858000" cy="9144000"/>
  <p:custDataLst>
    <p:tags r:id="rId35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D69"/>
    <a:srgbClr val="FF0000"/>
    <a:srgbClr val="FF7E7C"/>
    <a:srgbClr val="D4E25B"/>
    <a:srgbClr val="0000FF"/>
    <a:srgbClr val="0000E1"/>
    <a:srgbClr val="0066CC"/>
    <a:srgbClr val="FF93B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723" autoAdjust="0"/>
    <p:restoredTop sz="96769" autoAdjust="0"/>
  </p:normalViewPr>
  <p:slideViewPr>
    <p:cSldViewPr snapToGrid="0">
      <p:cViewPr varScale="1">
        <p:scale>
          <a:sx n="105" d="100"/>
          <a:sy n="105" d="100"/>
        </p:scale>
        <p:origin x="-102" y="-720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36002" cy="36002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5" Type="http://schemas.openxmlformats.org/officeDocument/2006/relationships/tags" Target="tags/tag1.xml"/><Relationship Id="rId34" Type="http://schemas.openxmlformats.org/officeDocument/2006/relationships/tableStyles" Target="tableStyles.xml"/><Relationship Id="rId33" Type="http://schemas.openxmlformats.org/officeDocument/2006/relationships/viewProps" Target="viewProps.xml"/><Relationship Id="rId32" Type="http://schemas.openxmlformats.org/officeDocument/2006/relationships/presProps" Target="presProps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  <a:endParaRPr lang="zh-CN" altLang="en-US" noProof="0"/>
          </a:p>
          <a:p>
            <a:pPr lvl="1"/>
            <a:r>
              <a:rPr lang="zh-CN" altLang="en-US" noProof="0"/>
              <a:t>第二级</a:t>
            </a:r>
            <a:endParaRPr lang="zh-CN" altLang="en-US" noProof="0"/>
          </a:p>
          <a:p>
            <a:pPr lvl="2"/>
            <a:r>
              <a:rPr lang="zh-CN" altLang="en-US" noProof="0"/>
              <a:t>第三级</a:t>
            </a:r>
            <a:endParaRPr lang="zh-CN" altLang="en-US" noProof="0"/>
          </a:p>
          <a:p>
            <a:pPr lvl="3"/>
            <a:r>
              <a:rPr lang="zh-CN" altLang="en-US" noProof="0"/>
              <a:t>第四级</a:t>
            </a:r>
            <a:endParaRPr lang="zh-CN" altLang="en-US" noProof="0"/>
          </a:p>
          <a:p>
            <a:pPr lvl="4"/>
            <a:r>
              <a:rPr lang="zh-CN" altLang="en-US" noProof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hangingPunct="1">
              <a:buFontTx/>
              <a:buNone/>
              <a:defRPr sz="1200">
                <a:latin typeface="Arial" panose="020B0604020202020204" pitchFamily="34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/>
          <a:lstStyle>
            <a:lvl1pPr algn="r">
              <a:defRPr sz="1200"/>
            </a:lvl1pPr>
          </a:lstStyle>
          <a:p>
            <a:fld id="{4B7EF63D-0ED9-42F6-B3B9-C1A293EB2846}" type="slidenum">
              <a:rPr lang="zh-CN" altLang="en-US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3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B7EF63D-0ED9-42F6-B3B9-C1A293EB284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638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4579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FBF67E03-97C6-4080-AF11-EDE80CEF72ED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19458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7651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E648F46E-7914-4CEF-9032-9452D471D4A7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150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29699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9D7CDC65-2FAF-41B4-8FDB-A63BC7376F12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3554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31747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B7DDE197-9DB1-4265-AFD5-A82DF477EA96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25602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33795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400D3404-4D18-45A6-86BC-D7A6A4633BF6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ln>
            <a:solidFill>
              <a:srgbClr val="000000"/>
            </a:solidFill>
            <a:miter lim="800000"/>
          </a:ln>
        </p:spPr>
      </p:sp>
      <p:sp>
        <p:nvSpPr>
          <p:cNvPr id="36866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endParaRPr lang="zh-CN" altLang="en-US" smtClean="0"/>
          </a:p>
        </p:txBody>
      </p:sp>
      <p:sp>
        <p:nvSpPr>
          <p:cNvPr id="45059" name="灯片编号占位符 3"/>
          <p:cNvSpPr txBox="1">
            <a:spLocks noGrp="1" noChangeArrowheads="1"/>
          </p:cNvSpPr>
          <p:nvPr>
            <p:ph type="sldNum" sz="quarter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/>
          <a:p>
            <a:pPr algn="r"/>
            <a:fld id="{78D89B78-4E7F-4BCD-BFA6-22E34F6AA962}" type="slidenum">
              <a:rPr lang="zh-CN" altLang="en-US" sz="1200"/>
            </a:fld>
            <a:endParaRPr lang="zh-CN" altLang="en-US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0" y="1160463"/>
            <a:ext cx="9144000" cy="1400932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000" b="1">
                <a:latin typeface="+mj-lt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62075" y="2286926"/>
            <a:ext cx="6400800" cy="665212"/>
          </a:xfrm>
          <a:prstGeom prst="rect">
            <a:avLst/>
          </a:prstGeom>
        </p:spPr>
        <p:txBody>
          <a:bodyPr anchor="ctr"/>
          <a:lstStyle>
            <a:lvl1pPr marL="0" indent="0" algn="ctr">
              <a:buNone/>
              <a:defRPr sz="2800" b="1">
                <a:solidFill>
                  <a:schemeClr val="tx1"/>
                </a:solidFill>
                <a:latin typeface="+mj-lt"/>
                <a:ea typeface="黑体" panose="02010609060101010101" pitchFamily="49" charset="-12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2800" b="1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2800" b="1">
          <a:solidFill>
            <a:schemeClr val="tx1"/>
          </a:solidFill>
          <a:latin typeface="Times New Roman" panose="02020603050405020304" pitchFamily="18" charset="0"/>
          <a:ea typeface="黑体" panose="02010609060101010101" pitchFamily="49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5.png"/><Relationship Id="rId1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image" Target="../media/image26.png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1" Type="http://schemas.openxmlformats.org/officeDocument/2006/relationships/image" Target="../media/image27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4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7.png"/><Relationship Id="rId1" Type="http://schemas.openxmlformats.org/officeDocument/2006/relationships/image" Target="../media/image29.png"/></Relationships>
</file>

<file path=ppt/slides/_rels/slide1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5.xml"/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9.png"/><Relationship Id="rId2" Type="http://schemas.openxmlformats.org/officeDocument/2006/relationships/image" Target="../media/image27.png"/><Relationship Id="rId1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6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9.png"/><Relationship Id="rId1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image" Target="../media/image31.png"/></Relationships>
</file>

<file path=ppt/slides/_rels/slide1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26.png"/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40.png"/><Relationship Id="rId3" Type="http://schemas.openxmlformats.org/officeDocument/2006/relationships/image" Target="../media/image39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1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41.png"/><Relationship Id="rId3" Type="http://schemas.openxmlformats.org/officeDocument/2006/relationships/image" Target="../media/image39.png"/><Relationship Id="rId2" Type="http://schemas.openxmlformats.org/officeDocument/2006/relationships/image" Target="../media/image37.png"/><Relationship Id="rId1" Type="http://schemas.openxmlformats.org/officeDocument/2006/relationships/image" Target="../media/image36.png"/></Relationships>
</file>

<file path=ppt/slides/_rels/slide2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4.xml"/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1.png"/></Relationships>
</file>

<file path=ppt/slides/_rels/slide2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image" Target="../media/image31.png"/></Relationships>
</file>

<file path=ppt/slides/_rels/slide2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48.emf"/><Relationship Id="rId2" Type="http://schemas.openxmlformats.org/officeDocument/2006/relationships/image" Target="../media/image47.png"/><Relationship Id="rId1" Type="http://schemas.openxmlformats.org/officeDocument/2006/relationships/image" Target="../media/image31.png"/></Relationships>
</file>

<file path=ppt/slides/_rels/slide2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27.png"/><Relationship Id="rId1" Type="http://schemas.openxmlformats.org/officeDocument/2006/relationships/image" Target="../media/image29.png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4.xml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6.png"/><Relationship Id="rId1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0.png"/><Relationship Id="rId2" Type="http://schemas.openxmlformats.org/officeDocument/2006/relationships/image" Target="../media/image12.png"/><Relationship Id="rId1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image" Target="../media/image10.png"/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1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525" y="1801451"/>
            <a:ext cx="9144000" cy="1590675"/>
          </a:xfrm>
          <a:prstGeom prst="rect">
            <a:avLst/>
          </a:prstGeom>
          <a:solidFill>
            <a:srgbClr val="FFFFCC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sp>
        <p:nvSpPr>
          <p:cNvPr id="4098" name="标题 1"/>
          <p:cNvSpPr>
            <a:spLocks noGrp="1" noChangeArrowheads="1"/>
          </p:cNvSpPr>
          <p:nvPr>
            <p:ph type="ctrTitle"/>
          </p:nvPr>
        </p:nvSpPr>
        <p:spPr bwMode="auto">
          <a:xfrm>
            <a:off x="9525" y="1685564"/>
            <a:ext cx="9144000" cy="140093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normAutofit/>
          </a:bodyPr>
          <a:lstStyle/>
          <a:p>
            <a:r>
              <a:rPr lang="zh-CN" altLang="en-US" sz="3600" b="0" dirty="0" smtClean="0">
                <a:latin typeface="Arial" panose="020B0604020202020204" pitchFamily="34" charset="0"/>
              </a:rPr>
              <a:t>认</a:t>
            </a:r>
            <a:r>
              <a:rPr lang="zh-CN" altLang="en-US" sz="3600" b="0" dirty="0" smtClean="0">
                <a:latin typeface="Arial" panose="020B0604020202020204" pitchFamily="34" charset="0"/>
              </a:rPr>
              <a:t>识厘米和用厘米量</a:t>
            </a:r>
            <a:endParaRPr lang="zh-CN" altLang="en-US" sz="3600" b="0" dirty="0" smtClean="0"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1371600" y="2803164"/>
            <a:ext cx="6400800" cy="587375"/>
          </a:xfrm>
        </p:spPr>
        <p:txBody>
          <a:bodyPr vert="horz" wrap="square" lIns="91440" tIns="45720" rIns="91440" bIns="45720" numCol="1" anchorCtr="0" compatLnSpc="1"/>
          <a:lstStyle/>
          <a:p>
            <a:pPr>
              <a:defRPr/>
            </a:pPr>
            <a:r>
              <a:rPr lang="en-US" altLang="zh-CN" sz="2400" dirty="0">
                <a:ea typeface="楷体_GB2312" panose="02010609030101010101" pitchFamily="49" charset="-122"/>
              </a:rPr>
              <a:t>R·</a:t>
            </a:r>
            <a:r>
              <a:rPr lang="zh-CN" altLang="en-US" sz="2400" dirty="0">
                <a:ea typeface="楷体_GB2312" panose="02010609030101010101" pitchFamily="49" charset="-122"/>
              </a:rPr>
              <a:t>二年级上册</a:t>
            </a:r>
            <a:endParaRPr lang="zh-CN" altLang="en-US" sz="2400" dirty="0">
              <a:ea typeface="楷体_GB2312" panose="02010609030101010101" pitchFamily="49" charset="-122"/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362075" y="2782526"/>
            <a:ext cx="6553200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01" name="Rectangle 7"/>
          <p:cNvSpPr txBox="1">
            <a:spLocks noChangeArrowheads="1"/>
          </p:cNvSpPr>
          <p:nvPr/>
        </p:nvSpPr>
        <p:spPr bwMode="auto">
          <a:xfrm>
            <a:off x="3464256" y="668480"/>
            <a:ext cx="2713037" cy="93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4400">
                <a:latin typeface="Times New Roman" panose="02020603050405020304" pitchFamily="18" charset="0"/>
                <a:ea typeface="黑体" panose="02010609060101010101" pitchFamily="49" charset="-122"/>
              </a:rPr>
              <a:t>长</a:t>
            </a:r>
            <a:r>
              <a:rPr lang="zh-CN" altLang="en-US" sz="4400">
                <a:latin typeface="Times New Roman" panose="02020603050405020304" pitchFamily="18" charset="0"/>
                <a:ea typeface="黑体" panose="02010609060101010101" pitchFamily="49" charset="-122"/>
              </a:rPr>
              <a:t>度单位</a:t>
            </a:r>
            <a:endParaRPr lang="zh-CN" altLang="en-US" sz="4400">
              <a:latin typeface="Times New Roman" panose="02020603050405020304" pitchFamily="18" charset="0"/>
              <a:ea typeface="黑体" panose="02010609060101010101" pitchFamily="49" charset="-122"/>
            </a:endParaRPr>
          </a:p>
        </p:txBody>
      </p:sp>
      <p:pic>
        <p:nvPicPr>
          <p:cNvPr id="4102" name="Picture 5" descr="\\192.168.1.3\临时中转站1_以本人姓名建目录\开发中心-多媒体部\02美术部\晨会文件\04宁煌\人教数学教参\01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549856" y="710407"/>
            <a:ext cx="784225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11" descr="E:\R二数上\resource\U01\doc\竹子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 rot="60000">
            <a:off x="1431925" y="2114550"/>
            <a:ext cx="6100763" cy="404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4" name="Picture 2" descr="E:\R二数上\resource\U01\doc\脚掌浅.png"/>
          <p:cNvPicPr>
            <a:picLocks noChangeAspect="1" noChangeArrowheads="1"/>
          </p:cNvPicPr>
          <p:nvPr/>
        </p:nvPicPr>
        <p:blipFill>
          <a:blip r:embed="rId2" cstate="email"/>
          <a:srcRect l="-2"/>
          <a:stretch>
            <a:fillRect/>
          </a:stretch>
        </p:blipFill>
        <p:spPr bwMode="auto">
          <a:xfrm>
            <a:off x="4457700" y="2476500"/>
            <a:ext cx="154463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5" name="Picture 2" descr="E:\R二数上\resource\U01\doc\脚掌长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54525" y="2509838"/>
            <a:ext cx="1598613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2" descr="E:\R二数上\resource\U01\doc\脚掌浅.png"/>
          <p:cNvPicPr>
            <a:picLocks noChangeAspect="1" noChangeArrowheads="1"/>
          </p:cNvPicPr>
          <p:nvPr/>
        </p:nvPicPr>
        <p:blipFill>
          <a:blip r:embed="rId2" cstate="email"/>
          <a:srcRect l="-2"/>
          <a:stretch>
            <a:fillRect/>
          </a:stretch>
        </p:blipFill>
        <p:spPr bwMode="auto">
          <a:xfrm>
            <a:off x="2949575" y="2476500"/>
            <a:ext cx="154463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 descr="E:\R二数上\resource\U01\doc\脚掌长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946400" y="2506663"/>
            <a:ext cx="1598613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2" descr="E:\R二数上\resource\U01\doc\脚掌浅.png"/>
          <p:cNvPicPr>
            <a:picLocks noChangeAspect="1" noChangeArrowheads="1"/>
          </p:cNvPicPr>
          <p:nvPr/>
        </p:nvPicPr>
        <p:blipFill>
          <a:blip r:embed="rId2" cstate="email"/>
          <a:srcRect l="-2"/>
          <a:stretch>
            <a:fillRect/>
          </a:stretch>
        </p:blipFill>
        <p:spPr bwMode="auto">
          <a:xfrm>
            <a:off x="1439863" y="2474913"/>
            <a:ext cx="1544637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2" descr="E:\R二数上\resource\U01\doc\脚掌长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36688" y="2506663"/>
            <a:ext cx="1598612" cy="8461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" name="组合 12"/>
          <p:cNvGrpSpPr/>
          <p:nvPr/>
        </p:nvGrpSpPr>
        <p:grpSpPr bwMode="auto">
          <a:xfrm>
            <a:off x="2084388" y="204788"/>
            <a:ext cx="6764337" cy="1279525"/>
            <a:chOff x="1928111" y="306390"/>
            <a:chExt cx="6763149" cy="1279525"/>
          </a:xfrm>
        </p:grpSpPr>
        <p:sp>
          <p:nvSpPr>
            <p:cNvPr id="19" name="AutoShape 27"/>
            <p:cNvSpPr>
              <a:spLocks noChangeArrowheads="1"/>
            </p:cNvSpPr>
            <p:nvPr/>
          </p:nvSpPr>
          <p:spPr bwMode="auto">
            <a:xfrm flipH="1">
              <a:off x="1928111" y="768352"/>
              <a:ext cx="4977526" cy="692150"/>
            </a:xfrm>
            <a:prstGeom prst="wedgeRoundRectCallout">
              <a:avLst>
                <a:gd name="adj1" fmla="val -58167"/>
                <a:gd name="adj2" fmla="val -3182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anchor="ctr"/>
            <a:lstStyle>
              <a:lvl1pPr eaLnBrk="0" hangingPunct="0"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zh-CN" altLang="en-US" sz="3200" dirty="0">
                  <a:latin typeface="+mj-lt"/>
                  <a:sym typeface="+mn-ea"/>
                </a:rPr>
                <a:t>这根竹竿有几个脚印长？</a:t>
              </a:r>
              <a:endParaRPr lang="zh-CN" altLang="en-US" sz="3200" dirty="0">
                <a:latin typeface="+mj-lt"/>
                <a:sym typeface="+mn-ea"/>
              </a:endParaRPr>
            </a:p>
          </p:txBody>
        </p:sp>
        <p:pic>
          <p:nvPicPr>
            <p:cNvPr id="13322" name="Picture 16" descr="女天使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167260" y="306390"/>
              <a:ext cx="1524000" cy="127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52 -4.44444E-6 L 0.16511 -4.44444E-6 " pathEditMode="relative" rAng="0" ptsTypes="AA">
                                      <p:cBhvr>
                                        <p:cTn id="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4.44444E-6 L 0.16458 -4.44444E-6 " pathEditMode="relative" rAng="0" ptsTypes="AA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2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35 0.00031 L 0.1651 0.00185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174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300" y="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19" descr="01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812925" y="176213"/>
            <a:ext cx="5302250" cy="3116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AutoShape 16"/>
          <p:cNvSpPr>
            <a:spLocks noChangeArrowheads="1"/>
          </p:cNvSpPr>
          <p:nvPr/>
        </p:nvSpPr>
        <p:spPr bwMode="auto">
          <a:xfrm>
            <a:off x="1690688" y="3271838"/>
            <a:ext cx="6672262" cy="1722437"/>
          </a:xfrm>
          <a:prstGeom prst="wedgeRoundRectCallout">
            <a:avLst>
              <a:gd name="adj1" fmla="val -57152"/>
              <a:gd name="adj2" fmla="val -19797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随着社会的发展，人们的交流也越来越多，如果各个地区测量长度的单位不同，交流起来会很不方便。</a:t>
            </a:r>
            <a:endParaRPr lang="zh-CN" altLang="en-US" sz="3200" b="1" dirty="0">
              <a:latin typeface="+mn-ea"/>
              <a:ea typeface="+mn-ea"/>
              <a:sym typeface="+mn-ea"/>
            </a:endParaRPr>
          </a:p>
        </p:txBody>
      </p:sp>
      <p:pic>
        <p:nvPicPr>
          <p:cNvPr id="4" name="Picture 42" descr="107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3675" y="3330575"/>
            <a:ext cx="161925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桌面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303463" y="939800"/>
            <a:ext cx="3887787" cy="1008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37" descr="2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935038" y="363538"/>
            <a:ext cx="3384550" cy="236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38" descr="24"/>
          <p:cNvPicPr>
            <a:picLocks noChangeAspect="1" noChangeArrowheads="1"/>
          </p:cNvPicPr>
          <p:nvPr/>
        </p:nvPicPr>
        <p:blipFill>
          <a:blip r:embed="rId3" cstate="email"/>
          <a:srcRect b="-114"/>
          <a:stretch>
            <a:fillRect/>
          </a:stretch>
        </p:blipFill>
        <p:spPr bwMode="auto">
          <a:xfrm>
            <a:off x="4391025" y="3175"/>
            <a:ext cx="3816350" cy="2838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AutoShape 24"/>
          <p:cNvSpPr>
            <a:spLocks noChangeArrowheads="1"/>
          </p:cNvSpPr>
          <p:nvPr/>
        </p:nvSpPr>
        <p:spPr bwMode="auto">
          <a:xfrm>
            <a:off x="1897063" y="2595563"/>
            <a:ext cx="3467100" cy="1182687"/>
          </a:xfrm>
          <a:prstGeom prst="wedgeRoundRectCallout">
            <a:avLst>
              <a:gd name="adj1" fmla="val -60007"/>
              <a:gd name="adj2" fmla="val -16340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因为我和爸爸手的大小不一样。</a:t>
            </a:r>
            <a:endParaRPr lang="zh-CN" altLang="en-US" sz="3200" b="1" dirty="0">
              <a:latin typeface="+mn-ea"/>
              <a:ea typeface="+mn-ea"/>
              <a:sym typeface="+mn-ea"/>
            </a:endParaRPr>
          </a:p>
        </p:txBody>
      </p:sp>
      <p:sp>
        <p:nvSpPr>
          <p:cNvPr id="6" name="AutoShape 25"/>
          <p:cNvSpPr>
            <a:spLocks noChangeArrowheads="1"/>
          </p:cNvSpPr>
          <p:nvPr/>
        </p:nvSpPr>
        <p:spPr bwMode="auto">
          <a:xfrm>
            <a:off x="1968500" y="3548063"/>
            <a:ext cx="4841875" cy="1182687"/>
          </a:xfrm>
          <a:prstGeom prst="wedgeRoundRectCallout">
            <a:avLst>
              <a:gd name="adj1" fmla="val -56951"/>
              <a:gd name="adj2" fmla="val 18765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量的都是课桌的长，为什么量的结果不一样呢？</a:t>
            </a:r>
            <a:endParaRPr lang="zh-CN" altLang="en-US" sz="3200" b="1" dirty="0">
              <a:latin typeface="+mn-ea"/>
              <a:ea typeface="+mn-ea"/>
              <a:sym typeface="+mn-ea"/>
            </a:endParaRPr>
          </a:p>
        </p:txBody>
      </p:sp>
      <p:sp>
        <p:nvSpPr>
          <p:cNvPr id="7" name="AutoShape 26"/>
          <p:cNvSpPr>
            <a:spLocks noChangeArrowheads="1"/>
          </p:cNvSpPr>
          <p:nvPr/>
        </p:nvSpPr>
        <p:spPr bwMode="auto">
          <a:xfrm>
            <a:off x="4041775" y="3421063"/>
            <a:ext cx="2921000" cy="1182687"/>
          </a:xfrm>
          <a:prstGeom prst="wedgeRoundRectCallout">
            <a:avLst>
              <a:gd name="adj1" fmla="val 59565"/>
              <a:gd name="adj2" fmla="val 7274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这就需要统一长度单位。</a:t>
            </a:r>
            <a:endParaRPr lang="zh-CN" altLang="en-US" sz="3200" b="1" dirty="0">
              <a:latin typeface="+mn-ea"/>
              <a:ea typeface="+mn-ea"/>
              <a:sym typeface="+mn-ea"/>
            </a:endParaRPr>
          </a:p>
        </p:txBody>
      </p:sp>
      <p:sp>
        <p:nvSpPr>
          <p:cNvPr id="8" name="AutoShape 28"/>
          <p:cNvSpPr>
            <a:spLocks noChangeArrowheads="1"/>
          </p:cNvSpPr>
          <p:nvPr/>
        </p:nvSpPr>
        <p:spPr bwMode="auto">
          <a:xfrm>
            <a:off x="2819400" y="3406775"/>
            <a:ext cx="4383088" cy="1182688"/>
          </a:xfrm>
          <a:prstGeom prst="wedgeRoundRectCallout">
            <a:avLst>
              <a:gd name="adj1" fmla="val 59096"/>
              <a:gd name="adj2" fmla="val 13990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请你用拃（</a:t>
            </a:r>
            <a:r>
              <a:rPr lang="zh-CN" altLang="en-US" sz="3200" b="1" dirty="0">
                <a:latin typeface="宋体" panose="02010600030101010101" pitchFamily="2" charset="-122"/>
                <a:sym typeface="+mn-ea"/>
              </a:rPr>
              <a:t>zhǎ</a:t>
            </a:r>
            <a:r>
              <a:rPr lang="zh-CN" altLang="en-US" sz="3200" b="1" dirty="0">
                <a:latin typeface="+mn-ea"/>
                <a:ea typeface="+mn-ea"/>
                <a:sym typeface="+mn-ea"/>
              </a:rPr>
              <a:t>）作单位量一量课桌的长。</a:t>
            </a:r>
            <a:endParaRPr lang="zh-CN" altLang="en-US" sz="3200" b="1" dirty="0">
              <a:latin typeface="+mn-ea"/>
              <a:ea typeface="+mn-ea"/>
              <a:sym typeface="+mn-ea"/>
            </a:endParaRPr>
          </a:p>
        </p:txBody>
      </p:sp>
      <p:pic>
        <p:nvPicPr>
          <p:cNvPr id="10" name="Picture 33" descr="19"/>
          <p:cNvPicPr>
            <a:picLocks noChangeAspect="1" noChangeArrowheads="1"/>
          </p:cNvPicPr>
          <p:nvPr/>
        </p:nvPicPr>
        <p:blipFill>
          <a:blip r:embed="rId4" cstate="email"/>
          <a:srcRect r="-1241"/>
          <a:stretch>
            <a:fillRect/>
          </a:stretch>
        </p:blipFill>
        <p:spPr bwMode="auto">
          <a:xfrm>
            <a:off x="28575" y="3429000"/>
            <a:ext cx="1728788" cy="1525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42" descr="16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6838" y="2139950"/>
            <a:ext cx="1660525" cy="1873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42" descr="10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62775" y="3240088"/>
            <a:ext cx="1808163" cy="180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42" descr="10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962775" y="3240088"/>
            <a:ext cx="1808163" cy="180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5" grpId="1" bldLvl="0" animBg="1"/>
      <p:bldP spid="6" grpId="0" bldLvl="0" animBg="1"/>
      <p:bldP spid="6" grpId="1" bldLvl="0" animBg="1"/>
      <p:bldP spid="7" grpId="0" bldLvl="0" animBg="1"/>
      <p:bldP spid="8" grpId="0" bldLvl="0" animBg="1"/>
      <p:bldP spid="8" grpId="1" bldLvl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14"/>
          <p:cNvSpPr>
            <a:spLocks noChangeArrowheads="1"/>
          </p:cNvSpPr>
          <p:nvPr/>
        </p:nvSpPr>
        <p:spPr bwMode="auto">
          <a:xfrm>
            <a:off x="1268413" y="2759075"/>
            <a:ext cx="5041900" cy="1724025"/>
          </a:xfrm>
          <a:prstGeom prst="wedgeRoundRectCallout">
            <a:avLst>
              <a:gd name="adj1" fmla="val 62825"/>
              <a:gd name="adj2" fmla="val -16119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j-lt"/>
                <a:ea typeface="+mn-ea"/>
                <a:sym typeface="+mn-ea"/>
              </a:rPr>
              <a:t>尺子是我们测量长度的工具。请你认真观察尺子，看看尺子上都有些什么。</a:t>
            </a:r>
            <a:endParaRPr lang="zh-CN" altLang="en-US" sz="3200" b="1" dirty="0">
              <a:latin typeface="+mj-lt"/>
              <a:ea typeface="+mn-ea"/>
              <a:sym typeface="+mn-ea"/>
            </a:endParaRPr>
          </a:p>
        </p:txBody>
      </p:sp>
      <p:pic>
        <p:nvPicPr>
          <p:cNvPr id="5" name="Picture 42" descr="107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435725" y="2589213"/>
            <a:ext cx="1808163" cy="180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1" name="Picture 3" descr="E:\R二数上\resource\U01\doc\尺子（绿）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5" y="1430338"/>
            <a:ext cx="83454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90600" y="295275"/>
            <a:ext cx="838200" cy="674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3" descr="E:\R二数上\resource\U01\doc\尺子（绿）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66725" y="1430338"/>
            <a:ext cx="83454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773113" y="1849438"/>
            <a:ext cx="50641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200">
                <a:solidFill>
                  <a:srgbClr val="FF0000"/>
                </a:solidFill>
                <a:ea typeface="楷体_GB2312" panose="02010609030101010101" pitchFamily="49" charset="-122"/>
              </a:rPr>
              <a:t>0</a:t>
            </a:r>
            <a:endParaRPr lang="zh-CN" altLang="en-US" sz="2200">
              <a:solidFill>
                <a:srgbClr val="FF0000"/>
              </a:solidFill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639888" y="1852613"/>
            <a:ext cx="50641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200">
                <a:solidFill>
                  <a:srgbClr val="FF0000"/>
                </a:solidFill>
                <a:ea typeface="楷体_GB2312" panose="02010609030101010101" pitchFamily="49" charset="-122"/>
              </a:rPr>
              <a:t>1</a:t>
            </a:r>
            <a:endParaRPr lang="zh-CN" altLang="en-US" sz="2200">
              <a:solidFill>
                <a:srgbClr val="FF0000"/>
              </a:solidFill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2506663" y="1852613"/>
            <a:ext cx="50641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200">
                <a:solidFill>
                  <a:srgbClr val="FF0000"/>
                </a:solidFill>
                <a:ea typeface="楷体_GB2312" panose="02010609030101010101" pitchFamily="49" charset="-122"/>
              </a:rPr>
              <a:t>2</a:t>
            </a:r>
            <a:endParaRPr lang="zh-CN" altLang="en-US" sz="2200">
              <a:solidFill>
                <a:srgbClr val="FF0000"/>
              </a:solidFill>
            </a:endParaRP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3363913" y="1852613"/>
            <a:ext cx="506412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200">
                <a:solidFill>
                  <a:srgbClr val="FF0000"/>
                </a:solidFill>
                <a:ea typeface="楷体_GB2312" panose="02010609030101010101" pitchFamily="49" charset="-122"/>
              </a:rPr>
              <a:t>3</a:t>
            </a:r>
            <a:endParaRPr lang="zh-CN" altLang="en-US" sz="2200">
              <a:solidFill>
                <a:srgbClr val="FF0000"/>
              </a:solidFill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4229100" y="1852613"/>
            <a:ext cx="506413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200">
                <a:solidFill>
                  <a:srgbClr val="FF0000"/>
                </a:solidFill>
                <a:ea typeface="楷体_GB2312" panose="02010609030101010101" pitchFamily="49" charset="-122"/>
              </a:rPr>
              <a:t>4</a:t>
            </a:r>
            <a:endParaRPr lang="zh-CN" altLang="en-US" sz="2200">
              <a:solidFill>
                <a:srgbClr val="FF0000"/>
              </a:solidFill>
            </a:endParaRPr>
          </a:p>
        </p:txBody>
      </p:sp>
      <p:sp>
        <p:nvSpPr>
          <p:cNvPr id="9" name="矩形 8"/>
          <p:cNvSpPr>
            <a:spLocks noChangeArrowheads="1"/>
          </p:cNvSpPr>
          <p:nvPr/>
        </p:nvSpPr>
        <p:spPr bwMode="auto">
          <a:xfrm>
            <a:off x="5105400" y="1852613"/>
            <a:ext cx="506413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200">
                <a:solidFill>
                  <a:srgbClr val="FF0000"/>
                </a:solidFill>
                <a:ea typeface="楷体_GB2312" panose="02010609030101010101" pitchFamily="49" charset="-122"/>
              </a:rPr>
              <a:t>5</a:t>
            </a:r>
            <a:endParaRPr lang="zh-CN" altLang="en-US" sz="2200">
              <a:solidFill>
                <a:srgbClr val="FF0000"/>
              </a:solidFill>
            </a:endParaRPr>
          </a:p>
        </p:txBody>
      </p:sp>
      <p:sp>
        <p:nvSpPr>
          <p:cNvPr id="10" name="矩形 9"/>
          <p:cNvSpPr>
            <a:spLocks noChangeArrowheads="1"/>
          </p:cNvSpPr>
          <p:nvPr/>
        </p:nvSpPr>
        <p:spPr bwMode="auto">
          <a:xfrm>
            <a:off x="5962650" y="1849438"/>
            <a:ext cx="506413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200">
                <a:solidFill>
                  <a:srgbClr val="FF0000"/>
                </a:solidFill>
                <a:ea typeface="楷体_GB2312" panose="02010609030101010101" pitchFamily="49" charset="-122"/>
              </a:rPr>
              <a:t>6</a:t>
            </a:r>
            <a:endParaRPr lang="zh-CN" altLang="en-US" sz="2200">
              <a:solidFill>
                <a:srgbClr val="FF0000"/>
              </a:solidFill>
            </a:endParaRPr>
          </a:p>
        </p:txBody>
      </p:sp>
      <p:sp>
        <p:nvSpPr>
          <p:cNvPr id="11" name="矩形 10"/>
          <p:cNvSpPr>
            <a:spLocks noChangeArrowheads="1"/>
          </p:cNvSpPr>
          <p:nvPr/>
        </p:nvSpPr>
        <p:spPr bwMode="auto">
          <a:xfrm>
            <a:off x="6829425" y="1849438"/>
            <a:ext cx="506413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200">
                <a:solidFill>
                  <a:srgbClr val="FF0000"/>
                </a:solidFill>
                <a:ea typeface="楷体_GB2312" panose="02010609030101010101" pitchFamily="49" charset="-122"/>
              </a:rPr>
              <a:t>7</a:t>
            </a:r>
            <a:endParaRPr lang="zh-CN" altLang="en-US" sz="220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>
            <a:spLocks noChangeArrowheads="1"/>
          </p:cNvSpPr>
          <p:nvPr/>
        </p:nvSpPr>
        <p:spPr bwMode="auto">
          <a:xfrm>
            <a:off x="7705725" y="1852613"/>
            <a:ext cx="506413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200">
                <a:solidFill>
                  <a:srgbClr val="FF0000"/>
                </a:solidFill>
                <a:ea typeface="楷体_GB2312" panose="02010609030101010101" pitchFamily="49" charset="-122"/>
              </a:rPr>
              <a:t>8</a:t>
            </a:r>
            <a:endParaRPr lang="zh-CN" altLang="en-US" sz="2200">
              <a:solidFill>
                <a:srgbClr val="FF0000"/>
              </a:solidFill>
            </a:endParaRPr>
          </a:p>
        </p:txBody>
      </p:sp>
      <p:cxnSp>
        <p:nvCxnSpPr>
          <p:cNvPr id="14" name="直接箭头连接符 13"/>
          <p:cNvCxnSpPr/>
          <p:nvPr/>
        </p:nvCxnSpPr>
        <p:spPr>
          <a:xfrm>
            <a:off x="952500" y="2241550"/>
            <a:ext cx="0" cy="431800"/>
          </a:xfrm>
          <a:prstGeom prst="straightConnector1">
            <a:avLst/>
          </a:prstGeom>
          <a:ln w="317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79388" y="2663825"/>
            <a:ext cx="4556125" cy="5794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j-lt"/>
                <a:ea typeface="+mn-ea"/>
                <a:sym typeface="+mn-ea"/>
              </a:rPr>
              <a:t>“</a:t>
            </a:r>
            <a:r>
              <a:rPr lang="en-US" altLang="zh-CN" sz="3200" dirty="0">
                <a:latin typeface="+mn-lt"/>
                <a:ea typeface="+mn-ea"/>
                <a:sym typeface="+mn-ea"/>
              </a:rPr>
              <a:t>0</a:t>
            </a:r>
            <a:r>
              <a:rPr lang="zh-CN" altLang="en-US" sz="3200" b="1" dirty="0">
                <a:latin typeface="+mj-lt"/>
                <a:ea typeface="+mn-ea"/>
                <a:sym typeface="+mn-ea"/>
              </a:rPr>
              <a:t>”表示测量的起点</a:t>
            </a:r>
            <a:endParaRPr lang="zh-CN" altLang="en-US" sz="3200" b="1" dirty="0">
              <a:latin typeface="+mj-lt"/>
              <a:ea typeface="+mn-ea"/>
              <a:sym typeface="+mn-ea"/>
            </a:endParaRPr>
          </a:p>
        </p:txBody>
      </p:sp>
      <p:sp>
        <p:nvSpPr>
          <p:cNvPr id="44" name="矩形 43"/>
          <p:cNvSpPr>
            <a:spLocks noChangeArrowheads="1"/>
          </p:cNvSpPr>
          <p:nvPr/>
        </p:nvSpPr>
        <p:spPr bwMode="auto">
          <a:xfrm>
            <a:off x="773113" y="1849438"/>
            <a:ext cx="504825" cy="427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200">
                <a:solidFill>
                  <a:srgbClr val="FF0000"/>
                </a:solidFill>
                <a:ea typeface="楷体_GB2312" panose="02010609030101010101" pitchFamily="49" charset="-122"/>
              </a:rPr>
              <a:t>0</a:t>
            </a:r>
            <a:endParaRPr lang="zh-CN" altLang="en-US" sz="2200">
              <a:solidFill>
                <a:srgbClr val="FF0000"/>
              </a:solidFill>
            </a:endParaRPr>
          </a:p>
        </p:txBody>
      </p:sp>
      <p:grpSp>
        <p:nvGrpSpPr>
          <p:cNvPr id="45" name="Group 87"/>
          <p:cNvGrpSpPr/>
          <p:nvPr/>
        </p:nvGrpSpPr>
        <p:grpSpPr bwMode="auto">
          <a:xfrm>
            <a:off x="180975" y="3378200"/>
            <a:ext cx="4895850" cy="1414463"/>
            <a:chOff x="888" y="2682"/>
            <a:chExt cx="3084" cy="891"/>
          </a:xfrm>
        </p:grpSpPr>
        <p:sp>
          <p:nvSpPr>
            <p:cNvPr id="46" name="AutoShape 27"/>
            <p:cNvSpPr>
              <a:spLocks noChangeArrowheads="1"/>
            </p:cNvSpPr>
            <p:nvPr/>
          </p:nvSpPr>
          <p:spPr bwMode="auto">
            <a:xfrm>
              <a:off x="1934" y="3102"/>
              <a:ext cx="2038" cy="390"/>
            </a:xfrm>
            <a:prstGeom prst="wedgeRoundRectCallout">
              <a:avLst>
                <a:gd name="adj1" fmla="val -56537"/>
                <a:gd name="adj2" fmla="val -35244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zh-CN" altLang="en-US" sz="3200" dirty="0">
                  <a:latin typeface="+mj-lt"/>
                  <a:sym typeface="+mn-ea"/>
                </a:rPr>
                <a:t>尺子上有数字。</a:t>
              </a:r>
              <a:endParaRPr lang="zh-CN" altLang="en-US" sz="3200" dirty="0">
                <a:latin typeface="+mj-lt"/>
                <a:sym typeface="+mn-ea"/>
              </a:endParaRPr>
            </a:p>
          </p:txBody>
        </p:sp>
        <p:pic>
          <p:nvPicPr>
            <p:cNvPr id="18448" name="Picture 15" descr="男天使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flipH="1">
              <a:off x="888" y="2682"/>
              <a:ext cx="960" cy="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8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"/>
                            </p:stCondLst>
                            <p:childTnLst>
                              <p:par>
                                <p:cTn id="83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500"/>
                            </p:stCondLst>
                            <p:childTnLst>
                              <p:par>
                                <p:cTn id="8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1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  <p:bldP spid="3" grpId="2"/>
      <p:bldP spid="5" grpId="0"/>
      <p:bldP spid="5" grpId="1"/>
      <p:bldP spid="5" grpId="2"/>
      <p:bldP spid="6" grpId="0"/>
      <p:bldP spid="6" grpId="1"/>
      <p:bldP spid="6" grpId="2"/>
      <p:bldP spid="7" grpId="0"/>
      <p:bldP spid="7" grpId="1"/>
      <p:bldP spid="7" grpId="2"/>
      <p:bldP spid="8" grpId="0"/>
      <p:bldP spid="8" grpId="1"/>
      <p:bldP spid="8" grpId="2"/>
      <p:bldP spid="9" grpId="0"/>
      <p:bldP spid="9" grpId="1"/>
      <p:bldP spid="9" grpId="2"/>
      <p:bldP spid="10" grpId="0"/>
      <p:bldP spid="10" grpId="1"/>
      <p:bldP spid="10" grpId="2"/>
      <p:bldP spid="11" grpId="0"/>
      <p:bldP spid="11" grpId="1"/>
      <p:bldP spid="11" grpId="2"/>
      <p:bldP spid="12" grpId="0"/>
      <p:bldP spid="12" grpId="1"/>
      <p:bldP spid="12" grpId="2"/>
      <p:bldP spid="15" grpId="0"/>
      <p:bldP spid="44" grpId="0"/>
      <p:bldP spid="44" grpId="1"/>
      <p:bldP spid="44" grpId="2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1" name="Group 87"/>
          <p:cNvGrpSpPr/>
          <p:nvPr/>
        </p:nvGrpSpPr>
        <p:grpSpPr bwMode="auto">
          <a:xfrm>
            <a:off x="179388" y="3386138"/>
            <a:ext cx="6469062" cy="1414462"/>
            <a:chOff x="888" y="2700"/>
            <a:chExt cx="4074" cy="891"/>
          </a:xfrm>
        </p:grpSpPr>
        <p:sp>
          <p:nvSpPr>
            <p:cNvPr id="42" name="AutoShape 27"/>
            <p:cNvSpPr>
              <a:spLocks noChangeArrowheads="1"/>
            </p:cNvSpPr>
            <p:nvPr/>
          </p:nvSpPr>
          <p:spPr bwMode="auto">
            <a:xfrm>
              <a:off x="1934" y="3114"/>
              <a:ext cx="3028" cy="390"/>
            </a:xfrm>
            <a:prstGeom prst="wedgeRoundRectCallout">
              <a:avLst>
                <a:gd name="adj1" fmla="val -55150"/>
                <a:gd name="adj2" fmla="val -36782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zh-CN" altLang="en-US" sz="3200" dirty="0">
                  <a:latin typeface="+mj-lt"/>
                  <a:sym typeface="+mn-ea"/>
                </a:rPr>
                <a:t>厘米可以用“</a:t>
              </a:r>
              <a:r>
                <a:rPr lang="en-US" altLang="zh-CN" sz="3200" dirty="0">
                  <a:latin typeface="+mj-lt"/>
                  <a:sym typeface="+mn-ea"/>
                </a:rPr>
                <a:t>cm”</a:t>
              </a:r>
              <a:r>
                <a:rPr lang="zh-CN" altLang="en-US" sz="3200" dirty="0">
                  <a:latin typeface="+mj-lt"/>
                  <a:sym typeface="+mn-ea"/>
                </a:rPr>
                <a:t>表示。</a:t>
              </a:r>
              <a:endParaRPr lang="zh-CN" altLang="en-US" sz="3200" dirty="0">
                <a:latin typeface="+mj-lt"/>
                <a:sym typeface="+mn-ea"/>
              </a:endParaRPr>
            </a:p>
          </p:txBody>
        </p:sp>
        <p:pic>
          <p:nvPicPr>
            <p:cNvPr id="20483" name="Picture 15" descr="男天使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 flipH="1">
              <a:off x="888" y="2700"/>
              <a:ext cx="960" cy="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484" name="Picture 3" descr="E:\R二数上\resource\U01\doc\尺子（绿）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5" y="1430338"/>
            <a:ext cx="83454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直接箭头连接符 13"/>
          <p:cNvCxnSpPr/>
          <p:nvPr/>
        </p:nvCxnSpPr>
        <p:spPr>
          <a:xfrm>
            <a:off x="952500" y="2241550"/>
            <a:ext cx="0" cy="431800"/>
          </a:xfrm>
          <a:prstGeom prst="straightConnector1">
            <a:avLst/>
          </a:prstGeom>
          <a:ln w="317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矩形 14"/>
          <p:cNvSpPr/>
          <p:nvPr/>
        </p:nvSpPr>
        <p:spPr>
          <a:xfrm>
            <a:off x="179388" y="2663825"/>
            <a:ext cx="4556125" cy="5794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j-lt"/>
                <a:ea typeface="+mn-ea"/>
                <a:sym typeface="+mn-ea"/>
              </a:rPr>
              <a:t>“</a:t>
            </a:r>
            <a:r>
              <a:rPr lang="en-US" altLang="zh-CN" sz="3200" dirty="0">
                <a:latin typeface="+mn-lt"/>
                <a:ea typeface="+mn-ea"/>
                <a:sym typeface="+mn-ea"/>
              </a:rPr>
              <a:t>0</a:t>
            </a:r>
            <a:r>
              <a:rPr lang="zh-CN" altLang="en-US" sz="3200" b="1" dirty="0">
                <a:latin typeface="+mj-lt"/>
                <a:ea typeface="+mn-ea"/>
                <a:sym typeface="+mn-ea"/>
              </a:rPr>
              <a:t>”表示测量的起点</a:t>
            </a:r>
            <a:endParaRPr lang="zh-CN" altLang="en-US" sz="3200" b="1" dirty="0">
              <a:latin typeface="+mj-lt"/>
              <a:ea typeface="+mn-ea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366838" y="3263900"/>
            <a:ext cx="1985962" cy="57943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长度单位</a:t>
            </a:r>
            <a:endParaRPr lang="zh-CN" altLang="en-US" sz="3200" b="1" dirty="0">
              <a:latin typeface="+mn-ea"/>
              <a:ea typeface="+mn-ea"/>
              <a:sym typeface="+mn-ea"/>
            </a:endParaRPr>
          </a:p>
        </p:txBody>
      </p:sp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1795463" y="1846263"/>
            <a:ext cx="6937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厘米</a:t>
            </a:r>
            <a:endParaRPr lang="zh-CN" altLang="en-US" sz="20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>
            <a:off x="2041525" y="2273300"/>
            <a:ext cx="0" cy="1044575"/>
          </a:xfrm>
          <a:prstGeom prst="straightConnector1">
            <a:avLst/>
          </a:prstGeom>
          <a:ln w="317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矩形 38"/>
          <p:cNvSpPr/>
          <p:nvPr/>
        </p:nvSpPr>
        <p:spPr>
          <a:xfrm>
            <a:off x="1860550" y="1892300"/>
            <a:ext cx="646113" cy="412750"/>
          </a:xfrm>
          <a:prstGeom prst="rect">
            <a:avLst/>
          </a:prstGeom>
          <a:solidFill>
            <a:srgbClr val="D4E25B"/>
          </a:solidFill>
        </p:spPr>
        <p:txBody>
          <a:bodyPr anchor="ctr">
            <a:spAutoFit/>
          </a:bodyPr>
          <a:lstStyle/>
          <a:p>
            <a:pPr>
              <a:lnSpc>
                <a:spcPct val="50000"/>
              </a:lnSpc>
              <a:buFontTx/>
              <a:buNone/>
              <a:defRPr/>
            </a:pPr>
            <a:r>
              <a:rPr lang="en-US" altLang="zh-CN" sz="2400" dirty="0">
                <a:latin typeface="+mj-lt"/>
                <a:ea typeface="+mn-ea"/>
                <a:sym typeface="+mn-ea"/>
              </a:rPr>
              <a:t>cm</a:t>
            </a:r>
            <a:endParaRPr lang="zh-CN" altLang="en-US" sz="2400" dirty="0">
              <a:latin typeface="+mj-lt"/>
              <a:ea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20" grpId="0"/>
      <p:bldP spid="20" grpId="1"/>
      <p:bldP spid="39" grpId="0" bldLvl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Picture 2" descr="E:\R二数上\resource\U01\doc\手指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528763" y="-1600200"/>
            <a:ext cx="3957637" cy="2549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0" name="Picture 3" descr="E:\R二数上\resource\U01\doc\尺子（绿）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5" y="1430338"/>
            <a:ext cx="83454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/>
          <p:cNvSpPr/>
          <p:nvPr/>
        </p:nvSpPr>
        <p:spPr>
          <a:xfrm>
            <a:off x="958850" y="1477963"/>
            <a:ext cx="850900" cy="323850"/>
          </a:xfrm>
          <a:prstGeom prst="rect">
            <a:avLst/>
          </a:prstGeom>
          <a:solidFill>
            <a:srgbClr val="FF6D6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 bwMode="auto">
          <a:xfrm>
            <a:off x="950913" y="1341438"/>
            <a:ext cx="863600" cy="107950"/>
            <a:chOff x="952500" y="1306447"/>
            <a:chExt cx="864553" cy="108000"/>
          </a:xfrm>
        </p:grpSpPr>
        <p:cxnSp>
          <p:nvCxnSpPr>
            <p:cNvPr id="24" name="直接连接符 23"/>
            <p:cNvCxnSpPr/>
            <p:nvPr/>
          </p:nvCxnSpPr>
          <p:spPr bwMode="auto">
            <a:xfrm>
              <a:off x="957267" y="1306447"/>
              <a:ext cx="0" cy="10800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 bwMode="auto">
            <a:xfrm>
              <a:off x="1817053" y="1306447"/>
              <a:ext cx="0" cy="10800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 bwMode="auto">
            <a:xfrm>
              <a:off x="952500" y="1401741"/>
              <a:ext cx="864553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" name="矩形 28"/>
          <p:cNvSpPr/>
          <p:nvPr/>
        </p:nvSpPr>
        <p:spPr>
          <a:xfrm>
            <a:off x="717550" y="776288"/>
            <a:ext cx="1338263" cy="57943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dirty="0">
                <a:latin typeface="+mn-lt"/>
                <a:ea typeface="黑体" panose="02010609060101010101" pitchFamily="49" charset="-122"/>
                <a:sym typeface="+mn-ea"/>
              </a:rPr>
              <a:t>1 </a:t>
            </a:r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厘米</a:t>
            </a:r>
            <a:endParaRPr lang="zh-CN" altLang="en-US" sz="32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grpSp>
        <p:nvGrpSpPr>
          <p:cNvPr id="23" name="Group 87"/>
          <p:cNvGrpSpPr/>
          <p:nvPr/>
        </p:nvGrpSpPr>
        <p:grpSpPr bwMode="auto">
          <a:xfrm>
            <a:off x="466725" y="2744788"/>
            <a:ext cx="7153275" cy="1414462"/>
            <a:chOff x="840" y="2669"/>
            <a:chExt cx="4505" cy="891"/>
          </a:xfrm>
        </p:grpSpPr>
        <p:sp>
          <p:nvSpPr>
            <p:cNvPr id="27" name="AutoShape 27"/>
            <p:cNvSpPr>
              <a:spLocks noChangeArrowheads="1"/>
            </p:cNvSpPr>
            <p:nvPr/>
          </p:nvSpPr>
          <p:spPr bwMode="auto">
            <a:xfrm>
              <a:off x="1934" y="3114"/>
              <a:ext cx="3411" cy="390"/>
            </a:xfrm>
            <a:prstGeom prst="wedgeRoundRectCallout">
              <a:avLst>
                <a:gd name="adj1" fmla="val -55150"/>
                <a:gd name="adj2" fmla="val -36782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zh-CN" sz="3200" b="0" dirty="0">
                  <a:latin typeface="+mn-lt"/>
                  <a:sym typeface="+mn-ea"/>
                </a:rPr>
                <a:t>0 </a:t>
              </a:r>
              <a:r>
                <a:rPr lang="zh-CN" altLang="en-US" sz="3200" dirty="0">
                  <a:latin typeface="+mj-lt"/>
                  <a:sym typeface="+mn-ea"/>
                </a:rPr>
                <a:t>到</a:t>
              </a:r>
              <a:r>
                <a:rPr lang="en-US" altLang="zh-CN" sz="3200" b="0" dirty="0">
                  <a:latin typeface="+mn-lt"/>
                  <a:sym typeface="+mn-ea"/>
                </a:rPr>
                <a:t>1 </a:t>
              </a:r>
              <a:r>
                <a:rPr lang="zh-CN" altLang="en-US" sz="3200" dirty="0">
                  <a:latin typeface="+mj-lt"/>
                  <a:sym typeface="+mn-ea"/>
                </a:rPr>
                <a:t>之间的长度是</a:t>
              </a:r>
              <a:r>
                <a:rPr lang="en-US" altLang="zh-CN" sz="3200" b="0" dirty="0">
                  <a:latin typeface="+mn-lt"/>
                  <a:sym typeface="+mn-ea"/>
                </a:rPr>
                <a:t>1 </a:t>
              </a:r>
              <a:r>
                <a:rPr lang="zh-CN" altLang="en-US" sz="3200" dirty="0">
                  <a:latin typeface="+mj-lt"/>
                  <a:sym typeface="+mn-ea"/>
                </a:rPr>
                <a:t>厘米。</a:t>
              </a:r>
              <a:endParaRPr lang="zh-CN" altLang="en-US" sz="3200" dirty="0">
                <a:latin typeface="+mj-lt"/>
                <a:sym typeface="+mn-ea"/>
              </a:endParaRPr>
            </a:p>
          </p:txBody>
        </p:sp>
        <p:pic>
          <p:nvPicPr>
            <p:cNvPr id="22539" name="Picture 15" descr="男天使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 flipH="1">
              <a:off x="840" y="2669"/>
              <a:ext cx="960" cy="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0.00309 L -0.12969 0.10275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500" y="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19" grpId="2" animBg="1"/>
      <p:bldP spid="29" grpId="0"/>
      <p:bldP spid="29" grpId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3" descr="E:\R二数上\resource\U01\doc\尺子（绿）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466725" y="1430338"/>
            <a:ext cx="83454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" name="矩形 18"/>
          <p:cNvSpPr/>
          <p:nvPr/>
        </p:nvSpPr>
        <p:spPr>
          <a:xfrm>
            <a:off x="1824038" y="1477963"/>
            <a:ext cx="849312" cy="323850"/>
          </a:xfrm>
          <a:prstGeom prst="rect">
            <a:avLst/>
          </a:prstGeom>
          <a:solidFill>
            <a:srgbClr val="FF6D6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grpSp>
        <p:nvGrpSpPr>
          <p:cNvPr id="21" name="组合 20"/>
          <p:cNvGrpSpPr/>
          <p:nvPr/>
        </p:nvGrpSpPr>
        <p:grpSpPr bwMode="auto">
          <a:xfrm>
            <a:off x="1812925" y="1341438"/>
            <a:ext cx="865188" cy="107950"/>
            <a:chOff x="952500" y="1306447"/>
            <a:chExt cx="864553" cy="108000"/>
          </a:xfrm>
        </p:grpSpPr>
        <p:cxnSp>
          <p:nvCxnSpPr>
            <p:cNvPr id="24" name="直接连接符 23"/>
            <p:cNvCxnSpPr/>
            <p:nvPr/>
          </p:nvCxnSpPr>
          <p:spPr bwMode="auto">
            <a:xfrm>
              <a:off x="957260" y="1306447"/>
              <a:ext cx="0" cy="10800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 bwMode="auto">
            <a:xfrm>
              <a:off x="1817053" y="1306447"/>
              <a:ext cx="0" cy="10800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 bwMode="auto">
            <a:xfrm>
              <a:off x="952500" y="1401741"/>
              <a:ext cx="864553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3" name="Group 87"/>
          <p:cNvGrpSpPr/>
          <p:nvPr/>
        </p:nvGrpSpPr>
        <p:grpSpPr bwMode="auto">
          <a:xfrm>
            <a:off x="466725" y="2744788"/>
            <a:ext cx="7069138" cy="1895475"/>
            <a:chOff x="840" y="2669"/>
            <a:chExt cx="4452" cy="1194"/>
          </a:xfrm>
        </p:grpSpPr>
        <p:sp>
          <p:nvSpPr>
            <p:cNvPr id="27" name="AutoShape 27"/>
            <p:cNvSpPr>
              <a:spLocks noChangeArrowheads="1"/>
            </p:cNvSpPr>
            <p:nvPr/>
          </p:nvSpPr>
          <p:spPr bwMode="auto">
            <a:xfrm>
              <a:off x="1934" y="2744"/>
              <a:ext cx="3358" cy="1119"/>
            </a:xfrm>
            <a:prstGeom prst="wedgeRoundRectCallout">
              <a:avLst>
                <a:gd name="adj1" fmla="val -54974"/>
                <a:gd name="adj2" fmla="val -11766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zh-CN" altLang="en-US" sz="3200" dirty="0">
                  <a:latin typeface="+mj-lt"/>
                  <a:sym typeface="+mn-ea"/>
                </a:rPr>
                <a:t>在尺子上除了</a:t>
              </a:r>
              <a:r>
                <a:rPr lang="en-US" altLang="zh-CN" sz="3200" b="0" dirty="0">
                  <a:latin typeface="+mn-lt"/>
                  <a:sym typeface="+mn-ea"/>
                </a:rPr>
                <a:t>0 </a:t>
              </a:r>
              <a:r>
                <a:rPr lang="zh-CN" altLang="en-US" sz="3200" dirty="0">
                  <a:latin typeface="+mj-lt"/>
                  <a:sym typeface="+mn-ea"/>
                </a:rPr>
                <a:t>到</a:t>
              </a:r>
              <a:r>
                <a:rPr lang="en-US" altLang="zh-CN" sz="3200" b="0" dirty="0">
                  <a:latin typeface="+mn-lt"/>
                  <a:sym typeface="+mn-ea"/>
                </a:rPr>
                <a:t>1 </a:t>
              </a:r>
              <a:r>
                <a:rPr lang="zh-CN" altLang="en-US" sz="3200" dirty="0">
                  <a:latin typeface="+mj-lt"/>
                  <a:sym typeface="+mn-ea"/>
                </a:rPr>
                <a:t>之间的长度是</a:t>
              </a:r>
              <a:r>
                <a:rPr lang="en-US" altLang="zh-CN" sz="3200" b="0" dirty="0">
                  <a:latin typeface="+mn-lt"/>
                  <a:sym typeface="+mn-ea"/>
                </a:rPr>
                <a:t>1 </a:t>
              </a:r>
              <a:r>
                <a:rPr lang="zh-CN" altLang="en-US" sz="3200" dirty="0">
                  <a:latin typeface="+mj-lt"/>
                  <a:sym typeface="+mn-ea"/>
                </a:rPr>
                <a:t>厘米，你们还能说说从哪到哪是</a:t>
              </a:r>
              <a:r>
                <a:rPr lang="en-US" altLang="zh-CN" sz="3200" b="0" dirty="0">
                  <a:latin typeface="+mn-lt"/>
                  <a:sym typeface="+mn-ea"/>
                </a:rPr>
                <a:t>1 </a:t>
              </a:r>
              <a:r>
                <a:rPr lang="zh-CN" altLang="en-US" sz="3200" dirty="0">
                  <a:latin typeface="+mj-lt"/>
                  <a:sym typeface="+mn-ea"/>
                </a:rPr>
                <a:t>厘米。</a:t>
              </a:r>
              <a:endParaRPr lang="zh-CN" altLang="en-US" sz="3200" dirty="0">
                <a:latin typeface="+mj-lt"/>
                <a:sym typeface="+mn-ea"/>
              </a:endParaRPr>
            </a:p>
          </p:txBody>
        </p:sp>
        <p:pic>
          <p:nvPicPr>
            <p:cNvPr id="24585" name="Picture 15" descr="男天使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 flipH="1">
              <a:off x="840" y="2669"/>
              <a:ext cx="960" cy="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4" name="矩形 13"/>
          <p:cNvSpPr/>
          <p:nvPr/>
        </p:nvSpPr>
        <p:spPr>
          <a:xfrm>
            <a:off x="2687638" y="1477963"/>
            <a:ext cx="850900" cy="325437"/>
          </a:xfrm>
          <a:prstGeom prst="rect">
            <a:avLst/>
          </a:prstGeom>
          <a:solidFill>
            <a:srgbClr val="FF6D6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grpSp>
        <p:nvGrpSpPr>
          <p:cNvPr id="15" name="组合 14"/>
          <p:cNvGrpSpPr/>
          <p:nvPr/>
        </p:nvGrpSpPr>
        <p:grpSpPr bwMode="auto">
          <a:xfrm>
            <a:off x="2671763" y="1343025"/>
            <a:ext cx="865187" cy="107950"/>
            <a:chOff x="952500" y="1306447"/>
            <a:chExt cx="864553" cy="108000"/>
          </a:xfrm>
        </p:grpSpPr>
        <p:cxnSp>
          <p:nvCxnSpPr>
            <p:cNvPr id="16" name="直接连接符 15"/>
            <p:cNvCxnSpPr/>
            <p:nvPr/>
          </p:nvCxnSpPr>
          <p:spPr bwMode="auto">
            <a:xfrm>
              <a:off x="957259" y="1306447"/>
              <a:ext cx="0" cy="10800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 bwMode="auto">
            <a:xfrm>
              <a:off x="1817053" y="1306447"/>
              <a:ext cx="0" cy="10800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 bwMode="auto">
            <a:xfrm>
              <a:off x="952500" y="1401741"/>
              <a:ext cx="864553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矩形 19"/>
          <p:cNvSpPr/>
          <p:nvPr/>
        </p:nvSpPr>
        <p:spPr>
          <a:xfrm>
            <a:off x="3552825" y="1477963"/>
            <a:ext cx="849313" cy="323850"/>
          </a:xfrm>
          <a:prstGeom prst="rect">
            <a:avLst/>
          </a:prstGeom>
          <a:solidFill>
            <a:srgbClr val="FF6D6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grpSp>
        <p:nvGrpSpPr>
          <p:cNvPr id="31" name="组合 30"/>
          <p:cNvGrpSpPr/>
          <p:nvPr/>
        </p:nvGrpSpPr>
        <p:grpSpPr bwMode="auto">
          <a:xfrm>
            <a:off x="3536950" y="1343025"/>
            <a:ext cx="863600" cy="107950"/>
            <a:chOff x="952500" y="1306447"/>
            <a:chExt cx="864553" cy="108000"/>
          </a:xfrm>
        </p:grpSpPr>
        <p:cxnSp>
          <p:nvCxnSpPr>
            <p:cNvPr id="32" name="直接连接符 31"/>
            <p:cNvCxnSpPr/>
            <p:nvPr/>
          </p:nvCxnSpPr>
          <p:spPr bwMode="auto">
            <a:xfrm>
              <a:off x="957268" y="1306447"/>
              <a:ext cx="0" cy="10800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 bwMode="auto">
            <a:xfrm>
              <a:off x="1817053" y="1306447"/>
              <a:ext cx="0" cy="10800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 bwMode="auto">
            <a:xfrm>
              <a:off x="952500" y="1401741"/>
              <a:ext cx="864553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矩形 34"/>
          <p:cNvSpPr/>
          <p:nvPr/>
        </p:nvSpPr>
        <p:spPr>
          <a:xfrm>
            <a:off x="4406900" y="1477963"/>
            <a:ext cx="849313" cy="323850"/>
          </a:xfrm>
          <a:prstGeom prst="rect">
            <a:avLst/>
          </a:prstGeom>
          <a:solidFill>
            <a:srgbClr val="FF6D6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 bwMode="auto">
          <a:xfrm>
            <a:off x="4395788" y="1343025"/>
            <a:ext cx="865187" cy="107950"/>
            <a:chOff x="952500" y="1306447"/>
            <a:chExt cx="864553" cy="108000"/>
          </a:xfrm>
        </p:grpSpPr>
        <p:cxnSp>
          <p:nvCxnSpPr>
            <p:cNvPr id="37" name="直接连接符 36"/>
            <p:cNvCxnSpPr/>
            <p:nvPr/>
          </p:nvCxnSpPr>
          <p:spPr bwMode="auto">
            <a:xfrm>
              <a:off x="957259" y="1306447"/>
              <a:ext cx="0" cy="10800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 bwMode="auto">
            <a:xfrm>
              <a:off x="1817053" y="1306447"/>
              <a:ext cx="0" cy="10800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 bwMode="auto">
            <a:xfrm>
              <a:off x="952500" y="1401741"/>
              <a:ext cx="864553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0" name="矩形 39"/>
          <p:cNvSpPr/>
          <p:nvPr/>
        </p:nvSpPr>
        <p:spPr>
          <a:xfrm>
            <a:off x="5270500" y="1479550"/>
            <a:ext cx="849313" cy="323850"/>
          </a:xfrm>
          <a:prstGeom prst="rect">
            <a:avLst/>
          </a:prstGeom>
          <a:solidFill>
            <a:srgbClr val="FF6D6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 bwMode="auto">
          <a:xfrm>
            <a:off x="5254625" y="1344613"/>
            <a:ext cx="865188" cy="107950"/>
            <a:chOff x="952500" y="1306447"/>
            <a:chExt cx="864553" cy="108000"/>
          </a:xfrm>
        </p:grpSpPr>
        <p:cxnSp>
          <p:nvCxnSpPr>
            <p:cNvPr id="42" name="直接连接符 41"/>
            <p:cNvCxnSpPr/>
            <p:nvPr/>
          </p:nvCxnSpPr>
          <p:spPr bwMode="auto">
            <a:xfrm>
              <a:off x="957260" y="1306447"/>
              <a:ext cx="0" cy="10800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 bwMode="auto">
            <a:xfrm>
              <a:off x="1817053" y="1306447"/>
              <a:ext cx="0" cy="10800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 bwMode="auto">
            <a:xfrm>
              <a:off x="952500" y="1401741"/>
              <a:ext cx="864553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5" name="矩形 44"/>
          <p:cNvSpPr/>
          <p:nvPr/>
        </p:nvSpPr>
        <p:spPr>
          <a:xfrm>
            <a:off x="6137275" y="1477963"/>
            <a:ext cx="849313" cy="325437"/>
          </a:xfrm>
          <a:prstGeom prst="rect">
            <a:avLst/>
          </a:prstGeom>
          <a:solidFill>
            <a:srgbClr val="FF6D6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grpSp>
        <p:nvGrpSpPr>
          <p:cNvPr id="46" name="组合 45"/>
          <p:cNvGrpSpPr/>
          <p:nvPr/>
        </p:nvGrpSpPr>
        <p:grpSpPr bwMode="auto">
          <a:xfrm>
            <a:off x="6121400" y="1343025"/>
            <a:ext cx="865188" cy="107950"/>
            <a:chOff x="952500" y="1306447"/>
            <a:chExt cx="864553" cy="108000"/>
          </a:xfrm>
        </p:grpSpPr>
        <p:cxnSp>
          <p:nvCxnSpPr>
            <p:cNvPr id="47" name="直接连接符 46"/>
            <p:cNvCxnSpPr/>
            <p:nvPr/>
          </p:nvCxnSpPr>
          <p:spPr bwMode="auto">
            <a:xfrm>
              <a:off x="957260" y="1306447"/>
              <a:ext cx="0" cy="10800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 bwMode="auto">
            <a:xfrm>
              <a:off x="1817053" y="1306447"/>
              <a:ext cx="0" cy="10800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 bwMode="auto">
            <a:xfrm>
              <a:off x="952500" y="1401741"/>
              <a:ext cx="864553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0" name="矩形 49"/>
          <p:cNvSpPr/>
          <p:nvPr/>
        </p:nvSpPr>
        <p:spPr>
          <a:xfrm>
            <a:off x="7005638" y="1477963"/>
            <a:ext cx="850900" cy="325437"/>
          </a:xfrm>
          <a:prstGeom prst="rect">
            <a:avLst/>
          </a:prstGeom>
          <a:solidFill>
            <a:srgbClr val="FF6D6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grpSp>
        <p:nvGrpSpPr>
          <p:cNvPr id="51" name="组合 50"/>
          <p:cNvGrpSpPr/>
          <p:nvPr/>
        </p:nvGrpSpPr>
        <p:grpSpPr bwMode="auto">
          <a:xfrm>
            <a:off x="6989763" y="1343025"/>
            <a:ext cx="865187" cy="107950"/>
            <a:chOff x="952500" y="1306447"/>
            <a:chExt cx="864553" cy="108000"/>
          </a:xfrm>
        </p:grpSpPr>
        <p:cxnSp>
          <p:nvCxnSpPr>
            <p:cNvPr id="52" name="直接连接符 51"/>
            <p:cNvCxnSpPr/>
            <p:nvPr/>
          </p:nvCxnSpPr>
          <p:spPr bwMode="auto">
            <a:xfrm>
              <a:off x="957259" y="1306447"/>
              <a:ext cx="0" cy="10800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 bwMode="auto">
            <a:xfrm>
              <a:off x="1817053" y="1306447"/>
              <a:ext cx="0" cy="10800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 bwMode="auto">
            <a:xfrm>
              <a:off x="952500" y="1401741"/>
              <a:ext cx="864553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7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9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0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19" grpId="1" animBg="1"/>
      <p:bldP spid="19" grpId="2" animBg="1"/>
      <p:bldP spid="14" grpId="0" animBg="1"/>
      <p:bldP spid="14" grpId="1" animBg="1"/>
      <p:bldP spid="14" grpId="2" animBg="1"/>
      <p:bldP spid="20" grpId="0" animBg="1"/>
      <p:bldP spid="20" grpId="1" animBg="1"/>
      <p:bldP spid="20" grpId="2" animBg="1"/>
      <p:bldP spid="35" grpId="0" animBg="1"/>
      <p:bldP spid="35" grpId="1" animBg="1"/>
      <p:bldP spid="35" grpId="2" animBg="1"/>
      <p:bldP spid="40" grpId="0" animBg="1"/>
      <p:bldP spid="40" grpId="1" animBg="1"/>
      <p:bldP spid="40" grpId="2" animBg="1"/>
      <p:bldP spid="45" grpId="0" animBg="1"/>
      <p:bldP spid="45" grpId="1" animBg="1"/>
      <p:bldP spid="45" grpId="2" animBg="1"/>
      <p:bldP spid="50" grpId="0" animBg="1"/>
      <p:bldP spid="50" grpId="1" animBg="1"/>
      <p:bldP spid="50" grpId="2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utoShape 37"/>
          <p:cNvSpPr>
            <a:spLocks noChangeArrowheads="1"/>
          </p:cNvSpPr>
          <p:nvPr/>
        </p:nvSpPr>
        <p:spPr bwMode="auto">
          <a:xfrm>
            <a:off x="1212850" y="4149725"/>
            <a:ext cx="5286375" cy="642938"/>
          </a:xfrm>
          <a:prstGeom prst="wedgeRoundRectCallout">
            <a:avLst>
              <a:gd name="adj1" fmla="val 56616"/>
              <a:gd name="adj2" fmla="val 29560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j-lt"/>
                <a:ea typeface="+mn-ea"/>
                <a:sym typeface="+mn-ea"/>
              </a:rPr>
              <a:t>图钉的长度大约是1厘米。</a:t>
            </a:r>
            <a:endParaRPr lang="en-US" altLang="zh-CN" sz="3200" b="1" dirty="0">
              <a:latin typeface="+mj-lt"/>
              <a:ea typeface="+mn-ea"/>
              <a:sym typeface="+mn-ea"/>
            </a:endParaRPr>
          </a:p>
        </p:txBody>
      </p:sp>
      <p:sp>
        <p:nvSpPr>
          <p:cNvPr id="5" name="AutoShape 36"/>
          <p:cNvSpPr>
            <a:spLocks noChangeArrowheads="1"/>
          </p:cNvSpPr>
          <p:nvPr/>
        </p:nvSpPr>
        <p:spPr bwMode="auto">
          <a:xfrm>
            <a:off x="1027113" y="4151313"/>
            <a:ext cx="5472112" cy="642937"/>
          </a:xfrm>
          <a:prstGeom prst="wedgeRoundRectCallout">
            <a:avLst>
              <a:gd name="adj1" fmla="val 56634"/>
              <a:gd name="adj2" fmla="val 27986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j-lt"/>
                <a:ea typeface="+mn-ea"/>
                <a:sym typeface="+mn-ea"/>
              </a:rPr>
              <a:t>田字格的宽度大约是</a:t>
            </a:r>
            <a:r>
              <a:rPr lang="zh-CN" altLang="en-US" sz="3200" dirty="0">
                <a:latin typeface="+mn-lt"/>
                <a:ea typeface="+mn-ea"/>
                <a:sym typeface="+mn-ea"/>
              </a:rPr>
              <a:t>1</a:t>
            </a:r>
            <a:r>
              <a:rPr lang="zh-CN" altLang="en-US" sz="3200" b="1" dirty="0">
                <a:latin typeface="+mj-lt"/>
                <a:ea typeface="+mn-ea"/>
                <a:sym typeface="+mn-ea"/>
              </a:rPr>
              <a:t>厘米。</a:t>
            </a:r>
            <a:endParaRPr lang="en-US" altLang="zh-CN" sz="3200" b="1" dirty="0">
              <a:latin typeface="+mj-lt"/>
              <a:ea typeface="+mn-ea"/>
              <a:sym typeface="+mn-ea"/>
            </a:endParaRPr>
          </a:p>
        </p:txBody>
      </p:sp>
      <p:sp>
        <p:nvSpPr>
          <p:cNvPr id="17" name="AutoShape 35"/>
          <p:cNvSpPr>
            <a:spLocks noChangeArrowheads="1"/>
          </p:cNvSpPr>
          <p:nvPr/>
        </p:nvSpPr>
        <p:spPr bwMode="auto">
          <a:xfrm>
            <a:off x="1263650" y="4149725"/>
            <a:ext cx="5235575" cy="642938"/>
          </a:xfrm>
          <a:prstGeom prst="wedgeRoundRectCallout">
            <a:avLst>
              <a:gd name="adj1" fmla="val 55702"/>
              <a:gd name="adj2" fmla="val 25949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lt"/>
                <a:ea typeface="+mn-ea"/>
                <a:sym typeface="+mn-ea"/>
              </a:rPr>
              <a:t>食指的宽度大约是</a:t>
            </a:r>
            <a:r>
              <a:rPr lang="zh-CN" altLang="en-US" sz="3200" dirty="0">
                <a:latin typeface="+mn-lt"/>
                <a:ea typeface="+mn-ea"/>
                <a:sym typeface="+mn-ea"/>
              </a:rPr>
              <a:t>1</a:t>
            </a:r>
            <a:r>
              <a:rPr lang="zh-CN" altLang="en-US" sz="3200" b="1" dirty="0">
                <a:latin typeface="+mn-lt"/>
                <a:ea typeface="+mn-ea"/>
                <a:sym typeface="+mn-ea"/>
              </a:rPr>
              <a:t> 厘米。</a:t>
            </a:r>
            <a:endParaRPr lang="en-US" altLang="zh-CN" sz="3200" b="1" dirty="0">
              <a:latin typeface="+mn-lt"/>
              <a:ea typeface="+mn-ea"/>
              <a:sym typeface="+mn-ea"/>
            </a:endParaRPr>
          </a:p>
        </p:txBody>
      </p:sp>
      <p:sp>
        <p:nvSpPr>
          <p:cNvPr id="6" name="Text Box 6"/>
          <p:cNvSpPr txBox="1">
            <a:spLocks noChangeArrowheads="1"/>
          </p:cNvSpPr>
          <p:nvPr/>
        </p:nvSpPr>
        <p:spPr bwMode="auto">
          <a:xfrm>
            <a:off x="4081463" y="1968500"/>
            <a:ext cx="3095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endParaRPr lang="zh-CN" altLang="zh-CN" sz="3200">
              <a:latin typeface="+mj-lt"/>
              <a:ea typeface="+mn-ea"/>
            </a:endParaRP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4081463" y="1968500"/>
            <a:ext cx="30956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endParaRPr lang="zh-CN" altLang="zh-CN" sz="3200">
              <a:latin typeface="+mj-lt"/>
              <a:ea typeface="+mn-ea"/>
            </a:endParaRPr>
          </a:p>
        </p:txBody>
      </p:sp>
      <p:pic>
        <p:nvPicPr>
          <p:cNvPr id="26630" name="Picture 26" descr="尺子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27113" y="1128713"/>
            <a:ext cx="7512050" cy="879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组合 15"/>
          <p:cNvGrpSpPr/>
          <p:nvPr/>
        </p:nvGrpSpPr>
        <p:grpSpPr bwMode="auto">
          <a:xfrm>
            <a:off x="450850" y="-274638"/>
            <a:ext cx="7767638" cy="1414463"/>
            <a:chOff x="451567" y="-275251"/>
            <a:chExt cx="7766920" cy="1414462"/>
          </a:xfrm>
        </p:grpSpPr>
        <p:pic>
          <p:nvPicPr>
            <p:cNvPr id="26632" name="Picture 31" descr="男天使副本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451567" y="-275251"/>
              <a:ext cx="1524000" cy="141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" name="AutoShape 32"/>
            <p:cNvSpPr>
              <a:spLocks noChangeArrowheads="1"/>
            </p:cNvSpPr>
            <p:nvPr/>
          </p:nvSpPr>
          <p:spPr bwMode="auto">
            <a:xfrm>
              <a:off x="2150035" y="199412"/>
              <a:ext cx="6068452" cy="647700"/>
            </a:xfrm>
            <a:prstGeom prst="wedgeRoundRectCallout">
              <a:avLst>
                <a:gd name="adj1" fmla="val -54816"/>
                <a:gd name="adj2" fmla="val 35850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/>
            <a:p>
              <a:pPr>
                <a:buFontTx/>
                <a:buNone/>
                <a:defRPr/>
              </a:pPr>
              <a:r>
                <a:rPr lang="zh-CN" altLang="en-US" sz="3200" b="1" dirty="0">
                  <a:latin typeface="+mj-lt"/>
                  <a:ea typeface="+mn-ea"/>
                  <a:sym typeface="+mn-ea"/>
                </a:rPr>
                <a:t>哪些物体的长度大约是</a:t>
              </a:r>
              <a:r>
                <a:rPr lang="zh-CN" altLang="en-US" sz="3200" dirty="0">
                  <a:latin typeface="+mn-lt"/>
                  <a:ea typeface="+mn-ea"/>
                  <a:sym typeface="+mn-ea"/>
                </a:rPr>
                <a:t>1 </a:t>
              </a:r>
              <a:r>
                <a:rPr lang="zh-CN" altLang="en-US" sz="3200" b="1" dirty="0">
                  <a:latin typeface="+mj-lt"/>
                  <a:ea typeface="+mn-ea"/>
                  <a:sym typeface="+mn-ea"/>
                </a:rPr>
                <a:t>厘米</a:t>
              </a:r>
              <a:r>
                <a:rPr lang="en-US" altLang="zh-CN" sz="3200" b="1" dirty="0">
                  <a:latin typeface="+mj-lt"/>
                  <a:ea typeface="+mn-ea"/>
                  <a:sym typeface="+mn-ea"/>
                </a:rPr>
                <a:t>?</a:t>
              </a:r>
              <a:endParaRPr lang="zh-CN" altLang="en-US" sz="3200" b="1" dirty="0">
                <a:latin typeface="宋体" panose="02010600030101010101" pitchFamily="2" charset="-122"/>
                <a:sym typeface="+mn-ea"/>
              </a:endParaRPr>
            </a:p>
          </p:txBody>
        </p:sp>
      </p:grpSp>
      <p:pic>
        <p:nvPicPr>
          <p:cNvPr id="11" name="Picture 42" descr="2"/>
          <p:cNvPicPr>
            <a:picLocks noChangeAspect="1" noChangeArrowheads="1"/>
          </p:cNvPicPr>
          <p:nvPr/>
        </p:nvPicPr>
        <p:blipFill>
          <a:blip r:embed="rId3" cstate="email"/>
          <a:srcRect b="-3110"/>
          <a:stretch>
            <a:fillRect/>
          </a:stretch>
        </p:blipFill>
        <p:spPr bwMode="auto">
          <a:xfrm>
            <a:off x="5489575" y="2038350"/>
            <a:ext cx="1982788" cy="1982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43" descr="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267075" y="2038350"/>
            <a:ext cx="2085975" cy="187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4" descr="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982663" y="2025650"/>
            <a:ext cx="2138362" cy="1876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42" descr="107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594475" y="3335338"/>
            <a:ext cx="1806575" cy="180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  <p:bldP spid="5" grpId="1" bldLvl="0" animBg="1"/>
      <p:bldP spid="17" grpId="0" bldLvl="0" animBg="1"/>
      <p:bldP spid="17" grpId="1" bldLvl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9" descr="E:\R二数上\resource\U01\doc\纸条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341563" y="871538"/>
            <a:ext cx="44481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0" name="Picture 2" descr="E:\R二数上\resource\U01\doc\尺子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4988" y="2138363"/>
            <a:ext cx="8355012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2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46150" y="546100"/>
            <a:ext cx="757238" cy="65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AutoShape 38"/>
          <p:cNvSpPr>
            <a:spLocks noChangeArrowheads="1"/>
          </p:cNvSpPr>
          <p:nvPr/>
        </p:nvSpPr>
        <p:spPr bwMode="auto">
          <a:xfrm>
            <a:off x="2928938" y="3438525"/>
            <a:ext cx="3813175" cy="1182688"/>
          </a:xfrm>
          <a:prstGeom prst="wedgeRoundRectCallout">
            <a:avLst>
              <a:gd name="adj1" fmla="val 59005"/>
              <a:gd name="adj2" fmla="val -1236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lt"/>
                <a:ea typeface="+mn-ea"/>
                <a:sym typeface="+mn-ea"/>
              </a:rPr>
              <a:t>用尺子量一量这张纸条的长度。</a:t>
            </a:r>
            <a:endParaRPr lang="zh-CN" altLang="en-US" sz="3200" b="1" dirty="0">
              <a:latin typeface="+mn-lt"/>
              <a:ea typeface="+mn-ea"/>
              <a:sym typeface="+mn-ea"/>
            </a:endParaRPr>
          </a:p>
        </p:txBody>
      </p:sp>
      <p:pic>
        <p:nvPicPr>
          <p:cNvPr id="7" name="Picture 42" descr="10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75463" y="3198813"/>
            <a:ext cx="1809750" cy="1806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ldLvl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>
            <a:spLocks noChangeArrowheads="1"/>
          </p:cNvSpPr>
          <p:nvPr/>
        </p:nvSpPr>
        <p:spPr bwMode="auto">
          <a:xfrm>
            <a:off x="1419225" y="3689350"/>
            <a:ext cx="6953250" cy="461665"/>
          </a:xfrm>
          <a:prstGeom prst="rect">
            <a:avLst/>
          </a:prstGeom>
          <a:solidFill>
            <a:srgbClr val="FFCC66"/>
          </a:solidFill>
          <a:ln w="19050">
            <a:solidFill>
              <a:schemeClr val="accent6">
                <a:lumMod val="50000"/>
              </a:schemeClr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zh-CN" sz="2400" b="1" dirty="0">
                <a:latin typeface="+mj-lt"/>
                <a:ea typeface="楷体_GB2312" panose="02010609030101010101" pitchFamily="49" charset="-122"/>
                <a:sym typeface="+mn-ea"/>
              </a:rPr>
              <a:t>3. </a:t>
            </a:r>
            <a:r>
              <a:rPr lang="zh-CN" altLang="en-US" sz="2400" b="1" dirty="0">
                <a:latin typeface="+mj-lt"/>
                <a:ea typeface="楷体_GB2312" panose="02010609030101010101" pitchFamily="49" charset="-122"/>
                <a:sym typeface="+mn-ea"/>
              </a:rPr>
              <a:t>了解测量方法的多样性，初步认识测量单位。</a:t>
            </a:r>
            <a:endParaRPr lang="zh-CN" altLang="en-US" sz="2400" b="1" dirty="0">
              <a:latin typeface="+mj-lt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4" name="矩形 3"/>
          <p:cNvSpPr>
            <a:spLocks noChangeArrowheads="1"/>
          </p:cNvSpPr>
          <p:nvPr/>
        </p:nvSpPr>
        <p:spPr bwMode="auto">
          <a:xfrm>
            <a:off x="665163" y="842963"/>
            <a:ext cx="7707312" cy="830997"/>
          </a:xfrm>
          <a:prstGeom prst="rect">
            <a:avLst/>
          </a:prstGeom>
          <a:solidFill>
            <a:srgbClr val="CCFF99"/>
          </a:solidFill>
          <a:ln w="19050">
            <a:solidFill>
              <a:srgbClr val="00B050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+mj-lt"/>
                <a:ea typeface="楷体_GB2312" panose="02010609030101010101" pitchFamily="49" charset="-122"/>
                <a:sym typeface="+mn-ea"/>
              </a:rPr>
              <a:t>1. </a:t>
            </a:r>
            <a:r>
              <a:rPr lang="zh-CN" altLang="en-US" sz="2400" b="1" dirty="0">
                <a:solidFill>
                  <a:srgbClr val="000000"/>
                </a:solidFill>
                <a:latin typeface="+mj-lt"/>
                <a:ea typeface="楷体_GB2312" panose="02010609030101010101" pitchFamily="49" charset="-122"/>
                <a:sym typeface="+mn-ea"/>
              </a:rPr>
              <a:t>经历长度单位的形成的过程，体会统一长度单位的必要性，了解长度单位的作用。</a:t>
            </a:r>
            <a:endParaRPr lang="zh-CN" altLang="en-US" sz="2400" b="1" dirty="0">
              <a:solidFill>
                <a:srgbClr val="000000"/>
              </a:solidFill>
              <a:latin typeface="+mj-lt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1031875" y="2016220"/>
            <a:ext cx="7340600" cy="1200329"/>
          </a:xfrm>
          <a:prstGeom prst="rect">
            <a:avLst/>
          </a:prstGeom>
          <a:solidFill>
            <a:srgbClr val="FFB3C1"/>
          </a:solidFill>
          <a:ln w="19050">
            <a:solidFill>
              <a:srgbClr val="FF0000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zh-CN" sz="2400" b="1" dirty="0">
                <a:solidFill>
                  <a:srgbClr val="000000"/>
                </a:solidFill>
                <a:latin typeface="+mj-lt"/>
                <a:ea typeface="楷体_GB2312" panose="02010609030101010101" pitchFamily="49" charset="-122"/>
                <a:sym typeface="+mn-ea"/>
              </a:rPr>
              <a:t>2. </a:t>
            </a:r>
            <a:r>
              <a:rPr lang="zh-CN" altLang="en-US" sz="2400" b="1" dirty="0">
                <a:solidFill>
                  <a:srgbClr val="000000"/>
                </a:solidFill>
                <a:latin typeface="+mj-lt"/>
                <a:ea typeface="楷体_GB2312" panose="02010609030101010101" pitchFamily="49" charset="-122"/>
                <a:sym typeface="+mn-ea"/>
              </a:rPr>
              <a:t>在活动中，使学生认识长度单位“厘米”，初步建立</a:t>
            </a:r>
            <a:r>
              <a:rPr lang="en-US" altLang="zh-CN" sz="2400" b="1" dirty="0">
                <a:solidFill>
                  <a:srgbClr val="000000"/>
                </a:solidFill>
                <a:latin typeface="+mj-lt"/>
                <a:ea typeface="楷体_GB2312" panose="02010609030101010101" pitchFamily="49" charset="-122"/>
                <a:sym typeface="+mn-ea"/>
              </a:rPr>
              <a:t>1</a:t>
            </a:r>
            <a:r>
              <a:rPr lang="zh-CN" altLang="en-US" sz="2400" b="1" dirty="0">
                <a:solidFill>
                  <a:srgbClr val="000000"/>
                </a:solidFill>
                <a:latin typeface="+mj-lt"/>
                <a:ea typeface="楷体_GB2312" panose="02010609030101010101" pitchFamily="49" charset="-122"/>
                <a:sym typeface="+mn-ea"/>
              </a:rPr>
              <a:t>厘米的长度概念。同时，尝试估测较小物体的长度；初步学会用尺子量长度是整厘米物体的长度。</a:t>
            </a:r>
            <a:endParaRPr lang="zh-CN" altLang="en-US" sz="2400" b="1" dirty="0">
              <a:solidFill>
                <a:srgbClr val="000000"/>
              </a:solidFill>
              <a:latin typeface="+mj-lt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5124" name="内容占位符 1"/>
          <p:cNvSpPr txBox="1">
            <a:spLocks noChangeArrowheads="1"/>
          </p:cNvSpPr>
          <p:nvPr/>
        </p:nvSpPr>
        <p:spPr bwMode="auto">
          <a:xfrm>
            <a:off x="827088" y="244475"/>
            <a:ext cx="233045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学习目标</a:t>
            </a:r>
            <a:endParaRPr lang="zh-CN" altLang="en-US" sz="3200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4" grpId="0" bldLvl="0" animBg="1"/>
      <p:bldP spid="5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9" descr="E:\R二数上\resource\U01\doc\纸条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341563" y="871538"/>
            <a:ext cx="44481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9698" name="Picture 2" descr="E:\R二数上\resource\U01\doc\尺子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4988" y="2138363"/>
            <a:ext cx="8355012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 descr="E:\R二数上\resource\U01\doc\手拿尺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3875" y="2147888"/>
            <a:ext cx="8326438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3"/>
          <p:cNvSpPr>
            <a:spLocks noChangeArrowheads="1"/>
          </p:cNvSpPr>
          <p:nvPr/>
        </p:nvSpPr>
        <p:spPr bwMode="auto">
          <a:xfrm>
            <a:off x="3368675" y="350838"/>
            <a:ext cx="2387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dirty="0">
                <a:solidFill>
                  <a:srgbClr val="FF0000"/>
                </a:solidFill>
                <a:latin typeface="+mn-lt"/>
                <a:ea typeface="+mn-ea"/>
                <a:sym typeface="+mn-ea"/>
              </a:rPr>
              <a:t>4</a:t>
            </a:r>
            <a:r>
              <a:rPr lang="en-US" altLang="zh-CN" sz="3200" b="1" dirty="0">
                <a:solidFill>
                  <a:srgbClr val="FF0000"/>
                </a:solidFill>
                <a:latin typeface="+mn-lt"/>
                <a:ea typeface="+mn-ea"/>
                <a:sym typeface="+mn-ea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+mn-lt"/>
                <a:ea typeface="+mn-ea"/>
                <a:sym typeface="+mn-ea"/>
              </a:rPr>
              <a:t>厘米多</a:t>
            </a:r>
            <a:endParaRPr lang="zh-CN" altLang="en-US" sz="3200" b="1" dirty="0">
              <a:solidFill>
                <a:srgbClr val="FF0000"/>
              </a:solidFill>
              <a:latin typeface="+mn-lt"/>
              <a:ea typeface="+mn-ea"/>
              <a:sym typeface="+mn-ea"/>
            </a:endParaRPr>
          </a:p>
        </p:txBody>
      </p:sp>
      <p:pic>
        <p:nvPicPr>
          <p:cNvPr id="8" name="Picture 35" descr="19"/>
          <p:cNvPicPr>
            <a:picLocks noChangeAspect="1" noChangeArrowheads="1"/>
          </p:cNvPicPr>
          <p:nvPr/>
        </p:nvPicPr>
        <p:blipFill>
          <a:blip r:embed="rId4" cstate="email"/>
          <a:srcRect r="-1241"/>
          <a:stretch>
            <a:fillRect/>
          </a:stretch>
        </p:blipFill>
        <p:spPr bwMode="auto">
          <a:xfrm>
            <a:off x="263525" y="3314700"/>
            <a:ext cx="1800225" cy="158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AutoShape 32"/>
          <p:cNvSpPr>
            <a:spLocks noChangeArrowheads="1"/>
          </p:cNvSpPr>
          <p:nvPr/>
        </p:nvSpPr>
        <p:spPr bwMode="auto">
          <a:xfrm>
            <a:off x="2208213" y="3530600"/>
            <a:ext cx="3548062" cy="1182688"/>
          </a:xfrm>
          <a:prstGeom prst="wedgeRoundRectCallout">
            <a:avLst>
              <a:gd name="adj1" fmla="val -60972"/>
              <a:gd name="adj2" fmla="val 7245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lt"/>
                <a:ea typeface="+mn-ea"/>
                <a:sym typeface="+mn-ea"/>
              </a:rPr>
              <a:t>我是这样量的，纸条长</a:t>
            </a:r>
            <a:r>
              <a:rPr lang="en-US" altLang="zh-CN" sz="3200" dirty="0">
                <a:latin typeface="+mn-lt"/>
                <a:ea typeface="+mn-ea"/>
                <a:sym typeface="+mn-ea"/>
              </a:rPr>
              <a:t>4</a:t>
            </a:r>
            <a:r>
              <a:rPr lang="en-US" altLang="zh-CN" sz="3200" b="1" dirty="0">
                <a:latin typeface="+mn-lt"/>
                <a:ea typeface="+mn-ea"/>
                <a:sym typeface="+mn-ea"/>
              </a:rPr>
              <a:t> </a:t>
            </a:r>
            <a:r>
              <a:rPr lang="zh-CN" altLang="en-US" sz="3200" b="1" dirty="0">
                <a:latin typeface="+mn-lt"/>
                <a:ea typeface="+mn-ea"/>
                <a:sym typeface="+mn-ea"/>
              </a:rPr>
              <a:t>厘米多。</a:t>
            </a:r>
            <a:endParaRPr lang="zh-CN" altLang="en-US" sz="3200" b="1" dirty="0">
              <a:latin typeface="+mn-lt"/>
              <a:ea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022E-16 -1.85185E-6 L 0.19983 -0.1333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000" y="-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" grpId="0" bldLvl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9" descr="E:\R二数上\resource\U01\doc\纸条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341563" y="871538"/>
            <a:ext cx="4448175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 descr="E:\R二数上\resource\U01\doc\尺子3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4988" y="2138363"/>
            <a:ext cx="8355012" cy="100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8" descr="E:\R二数上\resource\U01\doc\手拿尺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3875" y="2147888"/>
            <a:ext cx="8326438" cy="2409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43"/>
          <p:cNvSpPr>
            <a:spLocks noChangeArrowheads="1"/>
          </p:cNvSpPr>
          <p:nvPr/>
        </p:nvSpPr>
        <p:spPr bwMode="auto">
          <a:xfrm>
            <a:off x="3368675" y="350838"/>
            <a:ext cx="2387600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dirty="0">
                <a:solidFill>
                  <a:srgbClr val="FF0000"/>
                </a:solidFill>
                <a:latin typeface="+mn-lt"/>
                <a:ea typeface="+mn-ea"/>
                <a:sym typeface="+mn-ea"/>
              </a:rPr>
              <a:t>5</a:t>
            </a:r>
            <a:r>
              <a:rPr lang="en-US" altLang="zh-CN" sz="3200" b="1" dirty="0">
                <a:solidFill>
                  <a:srgbClr val="FF0000"/>
                </a:solidFill>
                <a:latin typeface="+mn-lt"/>
                <a:ea typeface="+mn-ea"/>
                <a:sym typeface="+mn-ea"/>
              </a:rPr>
              <a:t> </a:t>
            </a:r>
            <a:r>
              <a:rPr lang="zh-CN" altLang="en-US" sz="3200" b="1" dirty="0">
                <a:solidFill>
                  <a:srgbClr val="FF0000"/>
                </a:solidFill>
                <a:latin typeface="+mn-lt"/>
                <a:ea typeface="+mn-ea"/>
                <a:sym typeface="+mn-ea"/>
              </a:rPr>
              <a:t>厘米</a:t>
            </a:r>
            <a:endParaRPr lang="zh-CN" altLang="en-US" sz="3200" b="1" dirty="0">
              <a:solidFill>
                <a:srgbClr val="FF0000"/>
              </a:solidFill>
              <a:latin typeface="+mn-lt"/>
              <a:ea typeface="+mn-ea"/>
              <a:sym typeface="+mn-ea"/>
            </a:endParaRPr>
          </a:p>
        </p:txBody>
      </p:sp>
      <p:pic>
        <p:nvPicPr>
          <p:cNvPr id="10" name="Picture 37" descr="20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804025" y="2566988"/>
            <a:ext cx="1992313" cy="2371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AutoShape 33"/>
          <p:cNvSpPr>
            <a:spLocks noChangeArrowheads="1"/>
          </p:cNvSpPr>
          <p:nvPr/>
        </p:nvSpPr>
        <p:spPr bwMode="auto">
          <a:xfrm>
            <a:off x="3519488" y="3092450"/>
            <a:ext cx="3324225" cy="1182688"/>
          </a:xfrm>
          <a:prstGeom prst="wedgeRoundRectCallout">
            <a:avLst>
              <a:gd name="adj1" fmla="val 59871"/>
              <a:gd name="adj2" fmla="val -3006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lt"/>
                <a:ea typeface="+mn-ea"/>
                <a:sym typeface="+mn-ea"/>
              </a:rPr>
              <a:t>我是这样量的，纸条长</a:t>
            </a:r>
            <a:r>
              <a:rPr lang="en-US" altLang="zh-CN" sz="3200" dirty="0">
                <a:latin typeface="+mn-lt"/>
                <a:ea typeface="+mn-ea"/>
                <a:sym typeface="+mn-ea"/>
              </a:rPr>
              <a:t>5 </a:t>
            </a:r>
            <a:r>
              <a:rPr lang="zh-CN" altLang="en-US" sz="3200" b="1" dirty="0">
                <a:latin typeface="+mn-lt"/>
                <a:ea typeface="+mn-ea"/>
                <a:sym typeface="+mn-ea"/>
              </a:rPr>
              <a:t>厘米。</a:t>
            </a:r>
            <a:endParaRPr lang="zh-CN" altLang="en-US" sz="3200" b="1" dirty="0">
              <a:latin typeface="+mn-lt"/>
              <a:ea typeface="+mn-ea"/>
              <a:sym typeface="+mn-ea"/>
            </a:endParaRPr>
          </a:p>
        </p:txBody>
      </p:sp>
      <p:pic>
        <p:nvPicPr>
          <p:cNvPr id="12" name="Picture 42" descr="107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935788" y="2963863"/>
            <a:ext cx="1806575" cy="180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" name="AutoShape 34"/>
          <p:cNvSpPr>
            <a:spLocks noChangeArrowheads="1"/>
          </p:cNvSpPr>
          <p:nvPr/>
        </p:nvSpPr>
        <p:spPr bwMode="auto">
          <a:xfrm>
            <a:off x="866775" y="3092450"/>
            <a:ext cx="6149975" cy="1532334"/>
          </a:xfrm>
          <a:prstGeom prst="wedgeRoundRectCallout">
            <a:avLst>
              <a:gd name="adj1" fmla="val 56421"/>
              <a:gd name="adj2" fmla="val -9139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2800" b="1" dirty="0">
                <a:latin typeface="+mn-lt"/>
                <a:ea typeface="+mn-ea"/>
                <a:sym typeface="+mn-ea"/>
              </a:rPr>
              <a:t>在用尺子测量纸条的长度时，要注意把尺子的刻度</a:t>
            </a:r>
            <a:r>
              <a:rPr lang="zh-CN" altLang="en-US" sz="2800" dirty="0">
                <a:latin typeface="+mn-lt"/>
                <a:ea typeface="+mn-ea"/>
                <a:sym typeface="+mn-ea"/>
              </a:rPr>
              <a:t>0 </a:t>
            </a:r>
            <a:r>
              <a:rPr lang="zh-CN" altLang="en-US" sz="2800" b="1" dirty="0">
                <a:latin typeface="+mn-lt"/>
                <a:ea typeface="+mn-ea"/>
                <a:sym typeface="+mn-ea"/>
              </a:rPr>
              <a:t>对准纸条的左端，再看纸条的右端对着几。</a:t>
            </a:r>
            <a:endParaRPr lang="zh-CN" altLang="en-US" sz="2800" b="1" dirty="0">
              <a:latin typeface="+mn-lt"/>
              <a:ea typeface="+mn-ea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022E-16 -1.85185E-6 L 0.15191 -0.13333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00" y="-6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11" grpId="0" bldLvl="0" animBg="1"/>
      <p:bldP spid="11" grpId="1" bldLvl="0" animBg="1"/>
      <p:bldP spid="13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3"/>
          <p:cNvSpPr txBox="1">
            <a:spLocks noChangeArrowheads="1"/>
          </p:cNvSpPr>
          <p:nvPr/>
        </p:nvSpPr>
        <p:spPr bwMode="auto">
          <a:xfrm>
            <a:off x="360363" y="1997075"/>
            <a:ext cx="8924925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  <a:sym typeface="楷体_GB2312" panose="02010609030101010101" pitchFamily="49" charset="-122"/>
              </a:rPr>
              <a:t>请你用这些长度单位量一量生活中物体的长度。</a:t>
            </a:r>
            <a:endParaRPr lang="zh-CN" altLang="en-US" sz="3200" b="1" dirty="0">
              <a:latin typeface="Times New Roman" panose="02020603050405020304" pitchFamily="18" charset="0"/>
              <a:ea typeface="黑体" panose="02010609060101010101" pitchFamily="49" charset="-122"/>
              <a:sym typeface="楷体_GB2312" panose="0201060903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  <a:sym typeface="楷体_GB2312" panose="02010609030101010101" pitchFamily="49" charset="-122"/>
              </a:rPr>
              <a:t>（1）数学书长约（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楷体_GB2312" panose="02010609030101010101" pitchFamily="49" charset="-122"/>
              </a:rPr>
              <a:t> </a:t>
            </a:r>
            <a:r>
              <a:rPr lang="en-US" altLang="zh-CN" sz="3200" b="1" dirty="0">
                <a:latin typeface="Times New Roman" panose="02020603050405020304" pitchFamily="18" charset="0"/>
                <a:ea typeface="黑体" panose="02010609060101010101" pitchFamily="49" charset="-122"/>
                <a:sym typeface="楷体_GB2312" panose="02010609030101010101" pitchFamily="49" charset="-122"/>
              </a:rPr>
              <a:t>     </a:t>
            </a: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  <a:sym typeface="楷体_GB2312" panose="02010609030101010101" pitchFamily="49" charset="-122"/>
              </a:rPr>
              <a:t>）</a:t>
            </a: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拃。</a:t>
            </a:r>
            <a:endParaRPr lang="en-US" altLang="zh-CN" sz="3200" b="1" dirty="0">
              <a:latin typeface="Times New Roman" panose="02020603050405020304" pitchFamily="18" charset="0"/>
              <a:ea typeface="黑体" panose="02010609060101010101" pitchFamily="49" charset="-122"/>
              <a:sym typeface="宋体" panose="02010600030101010101" pitchFamily="2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  <a:sym typeface="楷体_GB2312" panose="02010609030101010101" pitchFamily="49" charset="-122"/>
              </a:rPr>
              <a:t>（2）课桌长约（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楷体_GB2312" panose="02010609030101010101" pitchFamily="49" charset="-122"/>
              </a:rPr>
              <a:t>      </a:t>
            </a: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  <a:sym typeface="楷体_GB2312" panose="02010609030101010101" pitchFamily="49" charset="-122"/>
              </a:rPr>
              <a:t>）</a:t>
            </a: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  <a:sym typeface="宋体" panose="02010600030101010101" pitchFamily="2" charset="-122"/>
              </a:rPr>
              <a:t>拃。</a:t>
            </a:r>
            <a:endParaRPr lang="zh-CN" altLang="en-US" sz="3200" b="1" dirty="0">
              <a:latin typeface="Times New Roman" panose="02020603050405020304" pitchFamily="18" charset="0"/>
              <a:ea typeface="黑体" panose="02010609060101010101" pitchFamily="49" charset="-122"/>
              <a:sym typeface="楷体_GB2312" panose="0201060903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  <a:sym typeface="楷体_GB2312" panose="02010609030101010101" pitchFamily="49" charset="-122"/>
              </a:rPr>
              <a:t>（3）黑板长约（ </a:t>
            </a:r>
            <a:r>
              <a:rPr lang="zh-CN" altLang="en-US" sz="3200" b="1" dirty="0">
                <a:solidFill>
                  <a:srgbClr val="FF0000"/>
                </a:solidFill>
                <a:latin typeface="Times New Roman" panose="02020603050405020304" pitchFamily="18" charset="0"/>
                <a:ea typeface="黑体" panose="02010609060101010101" pitchFamily="49" charset="-122"/>
                <a:sym typeface="楷体_GB2312" panose="02010609030101010101" pitchFamily="49" charset="-122"/>
              </a:rPr>
              <a:t> </a:t>
            </a:r>
            <a:r>
              <a:rPr lang="en-US" altLang="zh-CN" sz="3200" b="1" dirty="0">
                <a:latin typeface="Times New Roman" panose="02020603050405020304" pitchFamily="18" charset="0"/>
                <a:ea typeface="黑体" panose="02010609060101010101" pitchFamily="49" charset="-122"/>
                <a:sym typeface="楷体_GB2312" panose="02010609030101010101" pitchFamily="49" charset="-122"/>
              </a:rPr>
              <a:t>     </a:t>
            </a: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  <a:sym typeface="楷体_GB2312" panose="02010609030101010101" pitchFamily="49" charset="-122"/>
              </a:rPr>
              <a:t>）庹。 </a:t>
            </a:r>
            <a:endParaRPr lang="en-US" altLang="zh-CN" sz="3200" b="1" dirty="0">
              <a:latin typeface="Times New Roman" panose="02020603050405020304" pitchFamily="18" charset="0"/>
              <a:ea typeface="黑体" panose="02010609060101010101" pitchFamily="49" charset="-122"/>
              <a:sym typeface="楷体_GB2312" panose="02010609030101010101" pitchFamily="49" charset="-122"/>
            </a:endParaRPr>
          </a:p>
          <a:p>
            <a:pPr eaLnBrk="1" hangingPunct="1">
              <a:lnSpc>
                <a:spcPct val="120000"/>
              </a:lnSpc>
            </a:pPr>
            <a:r>
              <a:rPr lang="zh-CN" altLang="en-US" sz="3200" b="1" dirty="0">
                <a:latin typeface="Times New Roman" panose="02020603050405020304" pitchFamily="18" charset="0"/>
                <a:ea typeface="黑体" panose="02010609060101010101" pitchFamily="49" charset="-122"/>
                <a:sym typeface="楷体_GB2312" panose="02010609030101010101" pitchFamily="49" charset="-122"/>
              </a:rPr>
              <a:t>（4）教室长约（       ）步。</a:t>
            </a:r>
            <a:endParaRPr lang="zh-CN" altLang="en-US" sz="3200" b="1" dirty="0">
              <a:latin typeface="Times New Roman" panose="02020603050405020304" pitchFamily="18" charset="0"/>
              <a:ea typeface="黑体" panose="02010609060101010101" pitchFamily="49" charset="-122"/>
              <a:sym typeface="楷体_GB2312" panose="02010609030101010101" pitchFamily="49" charset="-122"/>
            </a:endParaRPr>
          </a:p>
        </p:txBody>
      </p:sp>
      <p:sp>
        <p:nvSpPr>
          <p:cNvPr id="3" name="Rectangle 4"/>
          <p:cNvSpPr txBox="1">
            <a:spLocks noChangeArrowheads="1"/>
          </p:cNvSpPr>
          <p:nvPr/>
        </p:nvSpPr>
        <p:spPr bwMode="auto">
          <a:xfrm flipH="1">
            <a:off x="790575" y="266700"/>
            <a:ext cx="676910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zh-CN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1.</a:t>
            </a:r>
            <a:r>
              <a:rPr lang="zh-CN" altLang="en-US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用身体量一量。</a:t>
            </a:r>
            <a:endParaRPr lang="zh-CN" altLang="en-US" sz="3200" dirty="0">
              <a:solidFill>
                <a:srgbClr val="1C1C1C"/>
              </a:solidFill>
              <a:latin typeface="+mj-lt"/>
              <a:ea typeface="+mn-ea"/>
              <a:sym typeface="+mn-ea"/>
            </a:endParaRPr>
          </a:p>
        </p:txBody>
      </p:sp>
      <p:sp>
        <p:nvSpPr>
          <p:cNvPr id="5" name="Text Box 10"/>
          <p:cNvSpPr txBox="1">
            <a:spLocks noChangeArrowheads="1"/>
          </p:cNvSpPr>
          <p:nvPr/>
        </p:nvSpPr>
        <p:spPr bwMode="auto">
          <a:xfrm>
            <a:off x="1282700" y="1666875"/>
            <a:ext cx="6880225" cy="523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2286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2800" dirty="0">
                <a:latin typeface="+mj-lt"/>
                <a:ea typeface="+mn-ea"/>
                <a:sym typeface="楷体_GB2312" panose="02010609030101010101" pitchFamily="49" charset="-122"/>
              </a:rPr>
              <a:t>          步            庹（tu</a:t>
            </a:r>
            <a:r>
              <a:rPr lang="zh-CN" altLang="en-US" sz="2800" dirty="0">
                <a:latin typeface="+mj-lt"/>
                <a:ea typeface="+mn-ea"/>
                <a:sym typeface="宋体" panose="02010600030101010101" pitchFamily="2" charset="-122"/>
              </a:rPr>
              <a:t>ǒ</a:t>
            </a:r>
            <a:r>
              <a:rPr lang="zh-CN" altLang="en-US" sz="2800" dirty="0">
                <a:latin typeface="+mj-lt"/>
                <a:ea typeface="+mn-ea"/>
                <a:sym typeface="楷体_GB2312" panose="02010609030101010101" pitchFamily="49" charset="-122"/>
              </a:rPr>
              <a:t>）      </a:t>
            </a:r>
            <a:r>
              <a:rPr lang="zh-CN" altLang="en-US" sz="2800" dirty="0">
                <a:latin typeface="+mj-lt"/>
                <a:ea typeface="+mn-ea"/>
                <a:sym typeface="宋体" panose="02010600030101010101" pitchFamily="2" charset="-122"/>
              </a:rPr>
              <a:t>拃</a:t>
            </a:r>
            <a:r>
              <a:rPr lang="zh-CN" altLang="en-US" sz="2800" dirty="0">
                <a:latin typeface="+mj-lt"/>
                <a:ea typeface="+mn-ea"/>
                <a:sym typeface="楷体_GB2312" panose="02010609030101010101" pitchFamily="49" charset="-122"/>
              </a:rPr>
              <a:t>（zh</a:t>
            </a:r>
            <a:r>
              <a:rPr lang="zh-CN" altLang="en-US" sz="2800" dirty="0">
                <a:latin typeface="+mj-lt"/>
                <a:ea typeface="+mn-ea"/>
                <a:sym typeface="宋体" panose="02010600030101010101" pitchFamily="2" charset="-122"/>
              </a:rPr>
              <a:t>ǎ</a:t>
            </a:r>
            <a:r>
              <a:rPr lang="zh-CN" altLang="en-US" sz="2800" dirty="0">
                <a:latin typeface="+mj-lt"/>
                <a:ea typeface="+mn-ea"/>
                <a:sym typeface="楷体_GB2312" panose="02010609030101010101" pitchFamily="49" charset="-122"/>
              </a:rPr>
              <a:t>）    </a:t>
            </a:r>
            <a:endParaRPr lang="zh-CN" altLang="en-US" sz="2800" dirty="0">
              <a:latin typeface="+mj-lt"/>
              <a:ea typeface="+mn-ea"/>
              <a:sym typeface="+mn-ea"/>
            </a:endParaRPr>
          </a:p>
        </p:txBody>
      </p:sp>
      <p:sp>
        <p:nvSpPr>
          <p:cNvPr id="6" name="Text Box 17"/>
          <p:cNvSpPr txBox="1">
            <a:spLocks noChangeArrowheads="1"/>
          </p:cNvSpPr>
          <p:nvPr/>
        </p:nvSpPr>
        <p:spPr bwMode="auto">
          <a:xfrm>
            <a:off x="4060825" y="2632075"/>
            <a:ext cx="6651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ea typeface="黑体" panose="02010609060101010101" pitchFamily="49" charset="-122"/>
              </a:rPr>
              <a:t>2</a:t>
            </a:r>
            <a:endParaRPr lang="en-US" altLang="zh-CN" sz="320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sp>
        <p:nvSpPr>
          <p:cNvPr id="7" name="Text Box 18"/>
          <p:cNvSpPr txBox="1">
            <a:spLocks noChangeArrowheads="1"/>
          </p:cNvSpPr>
          <p:nvPr/>
        </p:nvSpPr>
        <p:spPr bwMode="auto">
          <a:xfrm>
            <a:off x="3652838" y="3806825"/>
            <a:ext cx="6651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ea typeface="黑体" panose="02010609060101010101" pitchFamily="49" charset="-122"/>
                <a:sym typeface="楷体_GB2312" panose="02010609030101010101" pitchFamily="49" charset="-122"/>
              </a:rPr>
              <a:t>5</a:t>
            </a:r>
            <a:endParaRPr lang="zh-CN" altLang="en-US" sz="3200">
              <a:solidFill>
                <a:srgbClr val="FF0000"/>
              </a:solidFill>
              <a:ea typeface="黑体" panose="02010609060101010101" pitchFamily="49" charset="-122"/>
              <a:sym typeface="楷体_GB2312" panose="02010609030101010101" pitchFamily="49" charset="-122"/>
            </a:endParaRPr>
          </a:p>
        </p:txBody>
      </p:sp>
      <p:sp>
        <p:nvSpPr>
          <p:cNvPr id="8" name="Text Box 19"/>
          <p:cNvSpPr txBox="1">
            <a:spLocks noChangeArrowheads="1"/>
          </p:cNvSpPr>
          <p:nvPr/>
        </p:nvSpPr>
        <p:spPr bwMode="auto">
          <a:xfrm>
            <a:off x="3660775" y="3225800"/>
            <a:ext cx="665163" cy="585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ea typeface="黑体" panose="02010609060101010101" pitchFamily="49" charset="-122"/>
                <a:sym typeface="楷体_GB2312" panose="02010609030101010101" pitchFamily="49" charset="-122"/>
              </a:rPr>
              <a:t>5</a:t>
            </a:r>
            <a:endParaRPr lang="zh-CN" altLang="en-US" sz="3200">
              <a:solidFill>
                <a:srgbClr val="FF0000"/>
              </a:solidFill>
              <a:ea typeface="黑体" panose="02010609060101010101" pitchFamily="49" charset="-122"/>
              <a:sym typeface="楷体_GB2312" panose="02010609030101010101" pitchFamily="49" charset="-122"/>
            </a:endParaRPr>
          </a:p>
        </p:txBody>
      </p:sp>
      <p:sp>
        <p:nvSpPr>
          <p:cNvPr id="9" name="Text Box 21"/>
          <p:cNvSpPr txBox="1">
            <a:spLocks noChangeArrowheads="1"/>
          </p:cNvSpPr>
          <p:nvPr/>
        </p:nvSpPr>
        <p:spPr bwMode="auto">
          <a:xfrm>
            <a:off x="3565525" y="4387850"/>
            <a:ext cx="9286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en-US" altLang="zh-CN" sz="3200">
                <a:solidFill>
                  <a:srgbClr val="FF0000"/>
                </a:solidFill>
                <a:ea typeface="黑体" panose="02010609060101010101" pitchFamily="49" charset="-122"/>
              </a:rPr>
              <a:t>20</a:t>
            </a:r>
            <a:endParaRPr lang="en-US" altLang="zh-CN" sz="3200">
              <a:solidFill>
                <a:srgbClr val="FF0000"/>
              </a:solidFill>
              <a:ea typeface="黑体" panose="02010609060101010101" pitchFamily="49" charset="-122"/>
            </a:endParaRPr>
          </a:p>
        </p:txBody>
      </p:sp>
      <p:pic>
        <p:nvPicPr>
          <p:cNvPr id="30728" name="Picture 25" descr="步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2143125" y="919163"/>
            <a:ext cx="514350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29" name="Picture 26" descr="拓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686175" y="879475"/>
            <a:ext cx="1295400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30" name="Picture 30" descr="手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827713" y="879475"/>
            <a:ext cx="107950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31" name="Rectangle 16"/>
          <p:cNvSpPr>
            <a:spLocks noChangeArrowheads="1"/>
          </p:cNvSpPr>
          <p:nvPr/>
        </p:nvSpPr>
        <p:spPr bwMode="auto">
          <a:xfrm>
            <a:off x="1588" y="-82550"/>
            <a:ext cx="9142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 dirty="0">
                <a:latin typeface="Gulim" panose="020B0600000101010101" pitchFamily="34" charset="-127"/>
                <a:ea typeface="黑体" panose="02010609060101010101" pitchFamily="49" charset="-122"/>
              </a:rPr>
              <a:t>三、巩固提高</a:t>
            </a:r>
            <a:endParaRPr lang="zh-CN" altLang="en-US" sz="3200" b="1" dirty="0">
              <a:latin typeface="Gulim" panose="020B0600000101010101" pitchFamily="34" charset="-127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/>
      <p:bldP spid="7" grpId="0"/>
      <p:bldP spid="8" grpId="0"/>
      <p:bldP spid="9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 bwMode="auto">
          <a:xfrm flipH="1">
            <a:off x="941388" y="263525"/>
            <a:ext cx="76485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zh-CN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2.</a:t>
            </a:r>
            <a:r>
              <a:rPr lang="zh-CN" altLang="en-US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找一找、量一量。</a:t>
            </a:r>
            <a:endParaRPr lang="zh-CN" altLang="en-US" sz="3200" dirty="0">
              <a:solidFill>
                <a:srgbClr val="1C1C1C"/>
              </a:solidFill>
              <a:latin typeface="+mj-lt"/>
              <a:ea typeface="+mn-ea"/>
              <a:sym typeface="+mn-ea"/>
            </a:endParaRPr>
          </a:p>
        </p:txBody>
      </p:sp>
      <p:sp>
        <p:nvSpPr>
          <p:cNvPr id="3" name="Text Box 6"/>
          <p:cNvSpPr txBox="1">
            <a:spLocks noChangeArrowheads="1"/>
          </p:cNvSpPr>
          <p:nvPr/>
        </p:nvSpPr>
        <p:spPr bwMode="auto">
          <a:xfrm>
            <a:off x="827088" y="2100263"/>
            <a:ext cx="7802562" cy="228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indent="1778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尺子上从刻度</a:t>
            </a:r>
            <a:r>
              <a:rPr lang="zh-CN" altLang="zh-CN" sz="3200" b="0" dirty="0">
                <a:latin typeface="+mn-lt"/>
                <a:ea typeface="+mn-ea"/>
                <a:sym typeface="楷体_GB2312" panose="02010609030101010101" pitchFamily="49" charset="-122"/>
              </a:rPr>
              <a:t>0</a:t>
            </a:r>
            <a:r>
              <a:rPr lang="en-US" altLang="zh-CN" sz="3200" b="0" dirty="0">
                <a:latin typeface="+mn-lt"/>
                <a:ea typeface="+mn-ea"/>
                <a:sym typeface="楷体_GB2312" panose="02010609030101010101" pitchFamily="49" charset="-122"/>
              </a:rPr>
              <a:t>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到</a:t>
            </a:r>
            <a:r>
              <a:rPr lang="zh-CN" altLang="zh-CN" sz="3200" b="0" dirty="0">
                <a:latin typeface="+mn-lt"/>
                <a:ea typeface="+mn-ea"/>
                <a:sym typeface="楷体_GB2312" panose="02010609030101010101" pitchFamily="49" charset="-122"/>
              </a:rPr>
              <a:t>1</a:t>
            </a:r>
            <a:r>
              <a:rPr lang="en-US" altLang="zh-CN" sz="3200" b="0" dirty="0">
                <a:latin typeface="+mn-lt"/>
                <a:ea typeface="+mn-ea"/>
                <a:sym typeface="楷体_GB2312" panose="02010609030101010101" pitchFamily="49" charset="-122"/>
              </a:rPr>
              <a:t>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的长度就是</a:t>
            </a:r>
            <a:r>
              <a:rPr lang="zh-CN" altLang="zh-CN" sz="3200" b="0" dirty="0">
                <a:latin typeface="+mn-lt"/>
                <a:ea typeface="+mn-ea"/>
                <a:sym typeface="楷体_GB2312" panose="02010609030101010101" pitchFamily="49" charset="-122"/>
              </a:rPr>
              <a:t>1</a:t>
            </a:r>
            <a:r>
              <a:rPr lang="en-US" altLang="zh-CN" sz="3200" b="0" dirty="0">
                <a:latin typeface="+mn-lt"/>
                <a:ea typeface="+mn-ea"/>
                <a:sym typeface="楷体_GB2312" panose="02010609030101010101" pitchFamily="49" charset="-122"/>
              </a:rPr>
              <a:t>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厘米，</a:t>
            </a:r>
            <a:endParaRPr lang="zh-CN" altLang="en-US" sz="3200" dirty="0">
              <a:latin typeface="+mn-lt"/>
              <a:ea typeface="+mn-ea"/>
              <a:sym typeface="楷体_GB2312" panose="02010609030101010101" pitchFamily="49" charset="-122"/>
            </a:endParaRP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从（     ）到（     ）也是</a:t>
            </a:r>
            <a:r>
              <a:rPr lang="zh-CN" altLang="zh-CN" sz="3200" b="0" dirty="0">
                <a:latin typeface="+mn-lt"/>
                <a:ea typeface="+mn-ea"/>
                <a:sym typeface="楷体_GB2312" panose="02010609030101010101" pitchFamily="49" charset="-122"/>
              </a:rPr>
              <a:t>1</a:t>
            </a:r>
            <a:r>
              <a:rPr lang="en-US" altLang="zh-CN" sz="3200" b="0" dirty="0">
                <a:latin typeface="+mn-lt"/>
                <a:ea typeface="+mn-ea"/>
                <a:sym typeface="楷体_GB2312" panose="02010609030101010101" pitchFamily="49" charset="-122"/>
              </a:rPr>
              <a:t>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厘米，</a:t>
            </a:r>
            <a:endParaRPr lang="zh-CN" altLang="en-US" sz="3200" dirty="0">
              <a:latin typeface="+mn-lt"/>
              <a:ea typeface="+mn-ea"/>
              <a:sym typeface="楷体_GB2312" panose="02010609030101010101" pitchFamily="49" charset="-122"/>
            </a:endParaRP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从（     ）到（     ）还是</a:t>
            </a:r>
            <a:r>
              <a:rPr lang="zh-CN" altLang="zh-CN" sz="3200" b="0" dirty="0">
                <a:latin typeface="+mn-lt"/>
                <a:ea typeface="+mn-ea"/>
                <a:sym typeface="楷体_GB2312" panose="02010609030101010101" pitchFamily="49" charset="-122"/>
              </a:rPr>
              <a:t>1</a:t>
            </a:r>
            <a:r>
              <a:rPr lang="en-US" altLang="zh-CN" sz="3200" b="0" dirty="0">
                <a:latin typeface="+mn-lt"/>
                <a:ea typeface="+mn-ea"/>
                <a:sym typeface="楷体_GB2312" panose="02010609030101010101" pitchFamily="49" charset="-122"/>
              </a:rPr>
              <a:t> </a:t>
            </a: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厘米。</a:t>
            </a:r>
            <a:endParaRPr lang="zh-CN" altLang="en-US" sz="3200" dirty="0">
              <a:latin typeface="+mn-lt"/>
              <a:ea typeface="+mn-ea"/>
              <a:sym typeface="楷体_GB2312" panose="02010609030101010101" pitchFamily="49" charset="-122"/>
            </a:endParaRPr>
          </a:p>
        </p:txBody>
      </p:sp>
      <p:sp>
        <p:nvSpPr>
          <p:cNvPr id="5" name="Text Box 8"/>
          <p:cNvSpPr txBox="1">
            <a:spLocks noChangeArrowheads="1"/>
          </p:cNvSpPr>
          <p:nvPr/>
        </p:nvSpPr>
        <p:spPr bwMode="auto">
          <a:xfrm>
            <a:off x="1824038" y="2849563"/>
            <a:ext cx="2976562" cy="15541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1778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CN" altLang="en-US" sz="3200" b="0" dirty="0">
                <a:solidFill>
                  <a:srgbClr val="FF0000"/>
                </a:solidFill>
                <a:latin typeface="+mn-lt"/>
                <a:ea typeface="+mn-ea"/>
                <a:sym typeface="楷体_GB2312" panose="02010609030101010101" pitchFamily="49" charset="-122"/>
              </a:rPr>
              <a:t>2</a:t>
            </a:r>
            <a:r>
              <a:rPr lang="zh-CN" altLang="en-US" sz="3200" b="0" dirty="0">
                <a:latin typeface="+mn-lt"/>
                <a:ea typeface="+mn-ea"/>
                <a:sym typeface="楷体_GB2312" panose="02010609030101010101" pitchFamily="49" charset="-122"/>
              </a:rPr>
              <a:t>              </a:t>
            </a:r>
            <a:r>
              <a:rPr lang="zh-CN" altLang="en-US" sz="3200" b="0" dirty="0">
                <a:solidFill>
                  <a:srgbClr val="FF0000"/>
                </a:solidFill>
                <a:latin typeface="+mn-lt"/>
                <a:ea typeface="+mn-ea"/>
                <a:sym typeface="楷体_GB2312" panose="02010609030101010101" pitchFamily="49" charset="-122"/>
              </a:rPr>
              <a:t>3</a:t>
            </a:r>
            <a:endParaRPr lang="zh-CN" altLang="en-US" sz="3200" b="0" dirty="0">
              <a:solidFill>
                <a:srgbClr val="FF0000"/>
              </a:solidFill>
              <a:latin typeface="+mn-lt"/>
              <a:ea typeface="+mn-ea"/>
              <a:sym typeface="楷体_GB2312" panose="02010609030101010101" pitchFamily="49" charset="-122"/>
            </a:endParaRP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CN" altLang="en-US" sz="3200" b="0" dirty="0">
                <a:solidFill>
                  <a:srgbClr val="FF0000"/>
                </a:solidFill>
                <a:latin typeface="+mn-lt"/>
                <a:ea typeface="+mn-ea"/>
                <a:sym typeface="楷体_GB2312" panose="02010609030101010101" pitchFamily="49" charset="-122"/>
              </a:rPr>
              <a:t>6</a:t>
            </a:r>
            <a:r>
              <a:rPr lang="zh-CN" altLang="en-US" sz="3200" b="0" dirty="0">
                <a:latin typeface="+mn-lt"/>
                <a:ea typeface="+mn-ea"/>
                <a:sym typeface="楷体_GB2312" panose="02010609030101010101" pitchFamily="49" charset="-122"/>
              </a:rPr>
              <a:t>              </a:t>
            </a:r>
            <a:r>
              <a:rPr lang="zh-CN" altLang="en-US" sz="3200" b="0" dirty="0">
                <a:solidFill>
                  <a:srgbClr val="FF0000"/>
                </a:solidFill>
                <a:latin typeface="+mn-lt"/>
                <a:ea typeface="+mn-ea"/>
                <a:sym typeface="楷体_GB2312" panose="02010609030101010101" pitchFamily="49" charset="-122"/>
              </a:rPr>
              <a:t>7</a:t>
            </a:r>
            <a:endParaRPr lang="zh-CN" altLang="en-US" sz="3200" b="0" dirty="0">
              <a:latin typeface="+mn-lt"/>
              <a:ea typeface="+mn-ea"/>
              <a:sym typeface="楷体_GB2312" panose="02010609030101010101" pitchFamily="49" charset="-122"/>
            </a:endParaRPr>
          </a:p>
        </p:txBody>
      </p:sp>
      <p:pic>
        <p:nvPicPr>
          <p:cNvPr id="31748" name="Picture 14" descr="尺子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23938" y="1208088"/>
            <a:ext cx="721995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7"/>
          <p:cNvSpPr txBox="1">
            <a:spLocks noChangeArrowheads="1"/>
          </p:cNvSpPr>
          <p:nvPr/>
        </p:nvSpPr>
        <p:spPr bwMode="auto">
          <a:xfrm>
            <a:off x="647700" y="2128838"/>
            <a:ext cx="7839075" cy="228600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txBody>
          <a:bodyPr>
            <a:spAutoFit/>
          </a:bodyPr>
          <a:lstStyle>
            <a:lvl1pPr indent="1778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用尺子量一量，食指宽约（     ）厘米，</a:t>
            </a:r>
            <a:endParaRPr lang="zh-CN" altLang="en-US" sz="3200" dirty="0">
              <a:latin typeface="+mn-lt"/>
              <a:ea typeface="+mn-ea"/>
              <a:sym typeface="楷体_GB2312" panose="02010609030101010101" pitchFamily="49" charset="-122"/>
            </a:endParaRP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                          手掌宽约（     ）厘米，        </a:t>
            </a:r>
            <a:endParaRPr lang="zh-CN" altLang="en-US" sz="3200" dirty="0">
              <a:latin typeface="+mn-lt"/>
              <a:ea typeface="+mn-ea"/>
              <a:sym typeface="楷体_GB2312" panose="02010609030101010101" pitchFamily="49" charset="-122"/>
            </a:endParaRP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CN" altLang="en-US" sz="3200" dirty="0">
                <a:latin typeface="+mn-lt"/>
                <a:ea typeface="+mn-ea"/>
                <a:sym typeface="楷体_GB2312" panose="02010609030101010101" pitchFamily="49" charset="-122"/>
              </a:rPr>
              <a:t>                          一拃长约（     ）厘米。</a:t>
            </a:r>
            <a:endParaRPr lang="zh-CN" altLang="en-US" sz="3200" dirty="0">
              <a:latin typeface="+mn-lt"/>
              <a:ea typeface="+mn-ea"/>
              <a:sym typeface="楷体_GB2312" panose="02010609030101010101" pitchFamily="49" charset="-122"/>
            </a:endParaRPr>
          </a:p>
        </p:txBody>
      </p:sp>
      <p:sp>
        <p:nvSpPr>
          <p:cNvPr id="6" name="Text Box 9"/>
          <p:cNvSpPr txBox="1">
            <a:spLocks noChangeArrowheads="1"/>
          </p:cNvSpPr>
          <p:nvPr/>
        </p:nvSpPr>
        <p:spPr bwMode="auto">
          <a:xfrm>
            <a:off x="5686425" y="2138363"/>
            <a:ext cx="1100138" cy="228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indent="1778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CN" altLang="en-US" sz="3200" b="0" dirty="0">
                <a:solidFill>
                  <a:srgbClr val="FF0000"/>
                </a:solidFill>
                <a:latin typeface="+mn-lt"/>
                <a:ea typeface="+mn-ea"/>
                <a:sym typeface="楷体_GB2312" panose="02010609030101010101" pitchFamily="49" charset="-122"/>
              </a:rPr>
              <a:t>1</a:t>
            </a:r>
            <a:endParaRPr lang="zh-CN" altLang="en-US" sz="3200" b="0" dirty="0">
              <a:solidFill>
                <a:srgbClr val="FF0000"/>
              </a:solidFill>
              <a:latin typeface="+mn-lt"/>
              <a:ea typeface="+mn-ea"/>
              <a:sym typeface="楷体_GB2312" panose="02010609030101010101" pitchFamily="49" charset="-122"/>
            </a:endParaRP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CN" altLang="en-US" sz="3200" b="0" dirty="0">
                <a:solidFill>
                  <a:srgbClr val="FF0000"/>
                </a:solidFill>
                <a:latin typeface="+mn-lt"/>
                <a:ea typeface="+mn-ea"/>
                <a:sym typeface="楷体_GB2312" panose="02010609030101010101" pitchFamily="49" charset="-122"/>
              </a:rPr>
              <a:t> 6</a:t>
            </a:r>
            <a:endParaRPr lang="en-US" altLang="zh-CN" sz="3200" b="0" dirty="0">
              <a:latin typeface="+mn-lt"/>
              <a:ea typeface="+mn-ea"/>
              <a:sym typeface="楷体_GB2312" panose="02010609030101010101" pitchFamily="49" charset="-122"/>
            </a:endParaRPr>
          </a:p>
          <a:p>
            <a:pPr eaLnBrk="1" hangingPunct="1">
              <a:lnSpc>
                <a:spcPct val="150000"/>
              </a:lnSpc>
              <a:buFontTx/>
              <a:buNone/>
              <a:defRPr/>
            </a:pPr>
            <a:r>
              <a:rPr lang="zh-CN" altLang="en-US" sz="3200" b="0" dirty="0">
                <a:solidFill>
                  <a:srgbClr val="FF0000"/>
                </a:solidFill>
                <a:latin typeface="+mn-lt"/>
                <a:ea typeface="+mn-ea"/>
                <a:sym typeface="楷体_GB2312" panose="02010609030101010101" pitchFamily="49" charset="-122"/>
              </a:rPr>
              <a:t>10</a:t>
            </a:r>
            <a:endParaRPr lang="zh-CN" altLang="en-US" sz="3200" b="0" dirty="0">
              <a:latin typeface="+mn-lt"/>
              <a:ea typeface="+mn-ea"/>
              <a:sym typeface="楷体_GB2312" panose="02010609030101010101" pitchFamily="49" charset="-122"/>
            </a:endParaRPr>
          </a:p>
        </p:txBody>
      </p:sp>
      <p:sp>
        <p:nvSpPr>
          <p:cNvPr id="8" name="Rectangle 4"/>
          <p:cNvSpPr txBox="1">
            <a:spLocks noChangeArrowheads="1"/>
          </p:cNvSpPr>
          <p:nvPr/>
        </p:nvSpPr>
        <p:spPr bwMode="auto">
          <a:xfrm flipH="1">
            <a:off x="941388" y="263525"/>
            <a:ext cx="76485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zh-CN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2.</a:t>
            </a:r>
            <a:r>
              <a:rPr lang="zh-CN" altLang="en-US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找一找、量一量。</a:t>
            </a:r>
            <a:endParaRPr lang="zh-CN" altLang="en-US" sz="3200" dirty="0">
              <a:solidFill>
                <a:srgbClr val="1C1C1C"/>
              </a:solidFill>
              <a:latin typeface="+mj-lt"/>
              <a:ea typeface="+mn-ea"/>
              <a:sym typeface="+mn-ea"/>
            </a:endParaRPr>
          </a:p>
        </p:txBody>
      </p:sp>
      <p:pic>
        <p:nvPicPr>
          <p:cNvPr id="32772" name="Picture 14" descr="尺子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023938" y="1208088"/>
            <a:ext cx="721995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 txBox="1">
            <a:spLocks noChangeArrowheads="1"/>
          </p:cNvSpPr>
          <p:nvPr/>
        </p:nvSpPr>
        <p:spPr bwMode="auto">
          <a:xfrm flipH="1">
            <a:off x="1055688" y="119063"/>
            <a:ext cx="3241675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en-US" altLang="zh-CN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3.</a:t>
            </a:r>
            <a:r>
              <a:rPr lang="zh-CN" altLang="en-US" sz="3200" dirty="0">
                <a:solidFill>
                  <a:srgbClr val="1C1C1C"/>
                </a:solidFill>
                <a:latin typeface="+mj-lt"/>
                <a:ea typeface="+mn-ea"/>
                <a:sym typeface="+mn-ea"/>
              </a:rPr>
              <a:t>量一量。</a:t>
            </a:r>
            <a:endParaRPr lang="zh-CN" altLang="en-US" sz="3200" dirty="0">
              <a:solidFill>
                <a:srgbClr val="1C1C1C"/>
              </a:solidFill>
              <a:latin typeface="+mj-lt"/>
              <a:ea typeface="+mn-ea"/>
              <a:sym typeface="+mn-ea"/>
            </a:endParaRPr>
          </a:p>
        </p:txBody>
      </p:sp>
      <p:sp>
        <p:nvSpPr>
          <p:cNvPr id="3" name="Text Box 15"/>
          <p:cNvSpPr txBox="1">
            <a:spLocks noChangeArrowheads="1"/>
          </p:cNvSpPr>
          <p:nvPr/>
        </p:nvSpPr>
        <p:spPr bwMode="auto">
          <a:xfrm>
            <a:off x="1312863" y="2022475"/>
            <a:ext cx="4108450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dirty="0">
                <a:latin typeface="+mj-lt"/>
                <a:ea typeface="+mn-ea"/>
                <a:sym typeface="楷体_GB2312" panose="02010609030101010101" pitchFamily="49" charset="-122"/>
              </a:rPr>
              <a:t>纸条长（    ）厘米。</a:t>
            </a:r>
            <a:endParaRPr lang="zh-CN" altLang="en-US" sz="3200" dirty="0">
              <a:latin typeface="+mj-lt"/>
              <a:ea typeface="+mn-ea"/>
              <a:sym typeface="楷体_GB2312" panose="02010609030101010101" pitchFamily="49" charset="-122"/>
            </a:endParaRPr>
          </a:p>
        </p:txBody>
      </p:sp>
      <p:sp>
        <p:nvSpPr>
          <p:cNvPr id="4" name="Text Box 16"/>
          <p:cNvSpPr txBox="1">
            <a:spLocks noChangeArrowheads="1"/>
          </p:cNvSpPr>
          <p:nvPr/>
        </p:nvSpPr>
        <p:spPr bwMode="auto">
          <a:xfrm>
            <a:off x="3048000" y="2022475"/>
            <a:ext cx="68421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b="0">
                <a:solidFill>
                  <a:srgbClr val="FF0000"/>
                </a:solidFill>
                <a:latin typeface="+mn-lt"/>
                <a:ea typeface="+mn-ea"/>
                <a:sym typeface="楷体_GB2312" panose="02010609030101010101" pitchFamily="49" charset="-122"/>
              </a:rPr>
              <a:t>4</a:t>
            </a:r>
            <a:endParaRPr lang="zh-CN" altLang="en-US" sz="3200" b="0">
              <a:latin typeface="+mn-lt"/>
              <a:ea typeface="+mn-ea"/>
              <a:sym typeface="楷体_GB2312" panose="02010609030101010101" pitchFamily="49" charset="-122"/>
            </a:endParaRPr>
          </a:p>
        </p:txBody>
      </p:sp>
      <p:sp>
        <p:nvSpPr>
          <p:cNvPr id="5" name="Text Box 17"/>
          <p:cNvSpPr txBox="1">
            <a:spLocks noChangeArrowheads="1"/>
          </p:cNvSpPr>
          <p:nvPr/>
        </p:nvSpPr>
        <p:spPr bwMode="auto">
          <a:xfrm>
            <a:off x="1393825" y="3981450"/>
            <a:ext cx="4106863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dirty="0">
                <a:latin typeface="+mj-lt"/>
                <a:ea typeface="+mn-ea"/>
                <a:sym typeface="楷体_GB2312" panose="02010609030101010101" pitchFamily="49" charset="-122"/>
              </a:rPr>
              <a:t>纸条长（    ）厘米。</a:t>
            </a:r>
            <a:endParaRPr lang="zh-CN" altLang="en-US" sz="3200" dirty="0">
              <a:latin typeface="+mj-lt"/>
              <a:ea typeface="+mn-ea"/>
              <a:sym typeface="楷体_GB2312" panose="02010609030101010101" pitchFamily="49" charset="-122"/>
            </a:endParaRPr>
          </a:p>
        </p:txBody>
      </p:sp>
      <p:sp>
        <p:nvSpPr>
          <p:cNvPr id="8" name="Text Box 20"/>
          <p:cNvSpPr txBox="1">
            <a:spLocks noChangeArrowheads="1"/>
          </p:cNvSpPr>
          <p:nvPr/>
        </p:nvSpPr>
        <p:spPr bwMode="auto">
          <a:xfrm>
            <a:off x="3119438" y="3990975"/>
            <a:ext cx="827087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b="0">
                <a:solidFill>
                  <a:srgbClr val="FF0000"/>
                </a:solidFill>
                <a:latin typeface="+mn-lt"/>
                <a:ea typeface="+mn-ea"/>
                <a:sym typeface="楷体_GB2312" panose="02010609030101010101" pitchFamily="49" charset="-122"/>
              </a:rPr>
              <a:t>5</a:t>
            </a:r>
            <a:endParaRPr lang="zh-CN" altLang="en-US" sz="3200" b="0">
              <a:latin typeface="+mn-lt"/>
              <a:ea typeface="+mn-ea"/>
              <a:sym typeface="楷体_GB2312" panose="02010609030101010101" pitchFamily="49" charset="-122"/>
            </a:endParaRPr>
          </a:p>
        </p:txBody>
      </p:sp>
      <p:grpSp>
        <p:nvGrpSpPr>
          <p:cNvPr id="33798" name="Group 32"/>
          <p:cNvGrpSpPr/>
          <p:nvPr/>
        </p:nvGrpSpPr>
        <p:grpSpPr bwMode="auto">
          <a:xfrm>
            <a:off x="1311275" y="2708275"/>
            <a:ext cx="6645275" cy="1176338"/>
            <a:chOff x="340" y="1616"/>
            <a:chExt cx="2267" cy="401"/>
          </a:xfrm>
        </p:grpSpPr>
        <p:pic>
          <p:nvPicPr>
            <p:cNvPr id="33799" name="Picture 29" descr="尺子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40" y="1752"/>
              <a:ext cx="2267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0" name="Picture 31" descr="纸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659" y="1616"/>
              <a:ext cx="1270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3801" name="Group 46"/>
          <p:cNvGrpSpPr/>
          <p:nvPr/>
        </p:nvGrpSpPr>
        <p:grpSpPr bwMode="auto">
          <a:xfrm>
            <a:off x="1228725" y="752475"/>
            <a:ext cx="6740525" cy="1174750"/>
            <a:chOff x="262" y="1434"/>
            <a:chExt cx="2300" cy="401"/>
          </a:xfrm>
        </p:grpSpPr>
        <p:pic>
          <p:nvPicPr>
            <p:cNvPr id="33802" name="Picture 34" descr="尺子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95" y="1570"/>
              <a:ext cx="2267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3803" name="Picture 39" descr="尺子-2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62" y="1434"/>
              <a:ext cx="1264" cy="1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8" grpId="0" bldLvl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18"/>
          <p:cNvSpPr txBox="1">
            <a:spLocks noChangeArrowheads="1"/>
          </p:cNvSpPr>
          <p:nvPr/>
        </p:nvSpPr>
        <p:spPr bwMode="auto">
          <a:xfrm>
            <a:off x="1225550" y="1825625"/>
            <a:ext cx="41084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dirty="0">
                <a:latin typeface="+mj-lt"/>
                <a:ea typeface="+mn-ea"/>
                <a:sym typeface="楷体_GB2312" panose="02010609030101010101" pitchFamily="49" charset="-122"/>
              </a:rPr>
              <a:t>纸条长（    ）厘米。</a:t>
            </a:r>
            <a:endParaRPr lang="zh-CN" altLang="en-US" sz="3200" dirty="0">
              <a:latin typeface="+mj-lt"/>
              <a:ea typeface="+mn-ea"/>
              <a:sym typeface="楷体_GB2312" panose="02010609030101010101" pitchFamily="49" charset="-122"/>
            </a:endParaRPr>
          </a:p>
        </p:txBody>
      </p:sp>
      <p:sp>
        <p:nvSpPr>
          <p:cNvPr id="3" name="Text Box 19"/>
          <p:cNvSpPr txBox="1">
            <a:spLocks noChangeArrowheads="1"/>
          </p:cNvSpPr>
          <p:nvPr/>
        </p:nvSpPr>
        <p:spPr bwMode="auto">
          <a:xfrm>
            <a:off x="1268413" y="3851275"/>
            <a:ext cx="4106862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dirty="0">
                <a:latin typeface="+mj-lt"/>
                <a:ea typeface="+mn-ea"/>
                <a:sym typeface="楷体_GB2312" panose="02010609030101010101" pitchFamily="49" charset="-122"/>
              </a:rPr>
              <a:t>铅笔长（    ）厘米。</a:t>
            </a:r>
            <a:endParaRPr lang="zh-CN" altLang="en-US" sz="3200" dirty="0">
              <a:latin typeface="+mj-lt"/>
              <a:ea typeface="+mn-ea"/>
              <a:sym typeface="楷体_GB2312" panose="02010609030101010101" pitchFamily="49" charset="-122"/>
            </a:endParaRPr>
          </a:p>
        </p:txBody>
      </p:sp>
      <p:sp>
        <p:nvSpPr>
          <p:cNvPr id="4" name="Text Box 21"/>
          <p:cNvSpPr txBox="1">
            <a:spLocks noChangeArrowheads="1"/>
          </p:cNvSpPr>
          <p:nvPr/>
        </p:nvSpPr>
        <p:spPr bwMode="auto">
          <a:xfrm>
            <a:off x="2978150" y="1835150"/>
            <a:ext cx="64770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b="0" dirty="0">
                <a:solidFill>
                  <a:srgbClr val="FF0000"/>
                </a:solidFill>
                <a:latin typeface="+mn-lt"/>
                <a:ea typeface="+mn-ea"/>
                <a:sym typeface="楷体_GB2312" panose="02010609030101010101" pitchFamily="49" charset="-122"/>
              </a:rPr>
              <a:t>5</a:t>
            </a:r>
            <a:endParaRPr lang="zh-CN" altLang="en-US" sz="3200" b="0" dirty="0">
              <a:latin typeface="+mn-lt"/>
              <a:ea typeface="+mn-ea"/>
              <a:sym typeface="楷体_GB2312" panose="02010609030101010101" pitchFamily="49" charset="-122"/>
            </a:endParaRPr>
          </a:p>
        </p:txBody>
      </p:sp>
      <p:sp>
        <p:nvSpPr>
          <p:cNvPr id="5" name="Text Box 22"/>
          <p:cNvSpPr txBox="1">
            <a:spLocks noChangeArrowheads="1"/>
          </p:cNvSpPr>
          <p:nvPr/>
        </p:nvSpPr>
        <p:spPr bwMode="auto">
          <a:xfrm>
            <a:off x="3019425" y="3870325"/>
            <a:ext cx="755650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1pPr>
            <a:lvl2pPr marL="742950" indent="-28575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2pPr>
            <a:lvl3pPr marL="11430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3pPr>
            <a:lvl4pPr marL="16002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4pPr>
            <a:lvl5pPr marL="2057400" indent="-228600" eaLnBrk="0" hangingPunct="0"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anose="02010609030101010101" pitchFamily="49" charset="-122"/>
                <a:ea typeface="楷体_GB2312" panose="02010609030101010101" pitchFamily="49" charset="-122"/>
              </a:defRPr>
            </a:lvl9pPr>
          </a:lstStyle>
          <a:p>
            <a:pPr eaLnBrk="1" hangingPunct="1">
              <a:buFontTx/>
              <a:buNone/>
              <a:defRPr/>
            </a:pPr>
            <a:r>
              <a:rPr lang="zh-CN" altLang="en-US" sz="3200" b="0">
                <a:solidFill>
                  <a:srgbClr val="FF0000"/>
                </a:solidFill>
                <a:latin typeface="+mn-lt"/>
                <a:ea typeface="+mn-ea"/>
                <a:sym typeface="楷体_GB2312" panose="02010609030101010101" pitchFamily="49" charset="-122"/>
              </a:rPr>
              <a:t>7</a:t>
            </a:r>
            <a:endParaRPr lang="zh-CN" altLang="en-US" sz="3200" b="0">
              <a:latin typeface="+mn-lt"/>
              <a:ea typeface="+mn-ea"/>
              <a:sym typeface="楷体_GB2312" panose="02010609030101010101" pitchFamily="49" charset="-122"/>
            </a:endParaRPr>
          </a:p>
        </p:txBody>
      </p:sp>
      <p:grpSp>
        <p:nvGrpSpPr>
          <p:cNvPr id="34821" name="Group 38"/>
          <p:cNvGrpSpPr/>
          <p:nvPr/>
        </p:nvGrpSpPr>
        <p:grpSpPr bwMode="auto">
          <a:xfrm>
            <a:off x="1189038" y="598488"/>
            <a:ext cx="6643687" cy="1176337"/>
            <a:chOff x="249" y="1389"/>
            <a:chExt cx="2267" cy="401"/>
          </a:xfrm>
        </p:grpSpPr>
        <p:pic>
          <p:nvPicPr>
            <p:cNvPr id="34822" name="Picture 36" descr="尺子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49" y="1525"/>
              <a:ext cx="2267" cy="2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23" name="Picture 37" descr="纸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99" y="1389"/>
              <a:ext cx="1270" cy="18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4824" name="Group 44"/>
          <p:cNvGrpSpPr/>
          <p:nvPr/>
        </p:nvGrpSpPr>
        <p:grpSpPr bwMode="auto">
          <a:xfrm>
            <a:off x="1235075" y="2714625"/>
            <a:ext cx="6653213" cy="1117600"/>
            <a:chOff x="732" y="3339"/>
            <a:chExt cx="2631" cy="442"/>
          </a:xfrm>
        </p:grpSpPr>
        <p:pic>
          <p:nvPicPr>
            <p:cNvPr id="34825" name="Picture 14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 rot="5400000">
              <a:off x="1735" y="2391"/>
              <a:ext cx="177" cy="206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4826" name="Picture 42" descr="尺子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732" y="3473"/>
              <a:ext cx="2631" cy="3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/>
      <p:bldP spid="5" grpId="0" bldLvl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矩形 28"/>
          <p:cNvSpPr/>
          <p:nvPr/>
        </p:nvSpPr>
        <p:spPr>
          <a:xfrm>
            <a:off x="687388" y="533400"/>
            <a:ext cx="8456612" cy="585788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solidFill>
                  <a:srgbClr val="0066CC"/>
                </a:solidFill>
                <a:latin typeface="+mj-lt"/>
                <a:ea typeface="楷体_GB2312" panose="02010609030101010101" pitchFamily="49" charset="-122"/>
                <a:sym typeface="+mn-ea"/>
              </a:rPr>
              <a:t>测量物体的长度时，应选用相同的长度单位。</a:t>
            </a:r>
            <a:endParaRPr lang="en-US" altLang="zh-CN" sz="3200" b="1" dirty="0">
              <a:solidFill>
                <a:srgbClr val="0066CC"/>
              </a:solidFill>
              <a:latin typeface="+mj-lt"/>
              <a:ea typeface="楷体_GB2312" panose="02010609030101010101" pitchFamily="49" charset="-122"/>
              <a:sym typeface="+mn-ea"/>
            </a:endParaRPr>
          </a:p>
        </p:txBody>
      </p:sp>
      <p:grpSp>
        <p:nvGrpSpPr>
          <p:cNvPr id="41" name="Group 87"/>
          <p:cNvGrpSpPr/>
          <p:nvPr/>
        </p:nvGrpSpPr>
        <p:grpSpPr bwMode="auto">
          <a:xfrm>
            <a:off x="179388" y="3482975"/>
            <a:ext cx="6515100" cy="1414463"/>
            <a:chOff x="888" y="2742"/>
            <a:chExt cx="4103" cy="891"/>
          </a:xfrm>
        </p:grpSpPr>
        <p:sp>
          <p:nvSpPr>
            <p:cNvPr id="42" name="AutoShape 27"/>
            <p:cNvSpPr>
              <a:spLocks noChangeArrowheads="1"/>
            </p:cNvSpPr>
            <p:nvPr/>
          </p:nvSpPr>
          <p:spPr bwMode="auto">
            <a:xfrm>
              <a:off x="1963" y="3114"/>
              <a:ext cx="3028" cy="390"/>
            </a:xfrm>
            <a:prstGeom prst="wedgeRoundRectCallout">
              <a:avLst>
                <a:gd name="adj1" fmla="val -55150"/>
                <a:gd name="adj2" fmla="val -36782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zh-CN" altLang="en-US" sz="3200" dirty="0">
                  <a:latin typeface="+mj-lt"/>
                  <a:sym typeface="+mn-ea"/>
                </a:rPr>
                <a:t>厘米可以用“</a:t>
              </a:r>
              <a:r>
                <a:rPr lang="en-US" altLang="zh-CN" sz="3200" dirty="0">
                  <a:latin typeface="+mj-lt"/>
                  <a:sym typeface="+mn-ea"/>
                </a:rPr>
                <a:t>cm”</a:t>
              </a:r>
              <a:r>
                <a:rPr lang="zh-CN" altLang="en-US" sz="3200" dirty="0">
                  <a:latin typeface="+mj-lt"/>
                  <a:sym typeface="+mn-ea"/>
                </a:rPr>
                <a:t>表示。</a:t>
              </a:r>
              <a:endParaRPr lang="zh-CN" altLang="en-US" sz="3200" dirty="0">
                <a:latin typeface="+mj-lt"/>
                <a:sym typeface="+mn-ea"/>
              </a:endParaRPr>
            </a:p>
          </p:txBody>
        </p:sp>
        <p:pic>
          <p:nvPicPr>
            <p:cNvPr id="35844" name="Picture 15" descr="男天使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 flipH="1">
              <a:off x="888" y="2742"/>
              <a:ext cx="960" cy="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" name="Picture 3" descr="E:\R二数上\resource\U01\doc\尺子（绿）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6725" y="1646238"/>
            <a:ext cx="8345488" cy="99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矩形 19"/>
          <p:cNvSpPr>
            <a:spLocks noChangeArrowheads="1"/>
          </p:cNvSpPr>
          <p:nvPr/>
        </p:nvSpPr>
        <p:spPr bwMode="auto">
          <a:xfrm>
            <a:off x="1795463" y="2062163"/>
            <a:ext cx="700087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zh-CN" altLang="en-US" sz="2000" b="1">
                <a:solidFill>
                  <a:srgbClr val="FF0000"/>
                </a:solidFill>
                <a:latin typeface="楷体_GB2312" panose="02010609030101010101" pitchFamily="49" charset="-122"/>
                <a:ea typeface="楷体_GB2312" panose="02010609030101010101" pitchFamily="49" charset="-122"/>
              </a:rPr>
              <a:t>厘米</a:t>
            </a:r>
            <a:endParaRPr lang="zh-CN" altLang="en-US" sz="2000" b="1">
              <a:solidFill>
                <a:srgbClr val="FF0000"/>
              </a:solidFill>
              <a:latin typeface="楷体_GB2312" panose="02010609030101010101" pitchFamily="49" charset="-122"/>
              <a:ea typeface="楷体_GB2312" panose="02010609030101010101" pitchFamily="49" charset="-122"/>
            </a:endParaRPr>
          </a:p>
        </p:txBody>
      </p:sp>
      <p:sp>
        <p:nvSpPr>
          <p:cNvPr id="39" name="矩形 38"/>
          <p:cNvSpPr/>
          <p:nvPr/>
        </p:nvSpPr>
        <p:spPr>
          <a:xfrm>
            <a:off x="1860550" y="2160588"/>
            <a:ext cx="646113" cy="307975"/>
          </a:xfrm>
          <a:prstGeom prst="rect">
            <a:avLst/>
          </a:prstGeom>
          <a:solidFill>
            <a:srgbClr val="D4E25B"/>
          </a:solidFill>
        </p:spPr>
        <p:txBody>
          <a:bodyPr anchor="ctr">
            <a:spAutoFit/>
          </a:bodyPr>
          <a:lstStyle/>
          <a:p>
            <a:pPr>
              <a:lnSpc>
                <a:spcPct val="50000"/>
              </a:lnSpc>
              <a:buFontTx/>
              <a:buNone/>
              <a:defRPr/>
            </a:pPr>
            <a:r>
              <a:rPr lang="en-US" altLang="zh-CN" sz="2400" dirty="0">
                <a:latin typeface="+mj-lt"/>
                <a:ea typeface="+mn-ea"/>
                <a:sym typeface="+mn-ea"/>
              </a:rPr>
              <a:t>cm</a:t>
            </a:r>
            <a:endParaRPr lang="zh-CN" altLang="en-US" sz="2400" dirty="0">
              <a:latin typeface="+mj-lt"/>
              <a:ea typeface="+mn-ea"/>
              <a:sym typeface="+mn-ea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958850" y="1693863"/>
            <a:ext cx="850900" cy="323850"/>
          </a:xfrm>
          <a:prstGeom prst="rect">
            <a:avLst/>
          </a:prstGeom>
          <a:solidFill>
            <a:srgbClr val="FF6D6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Tx/>
              <a:buNone/>
              <a:defRPr/>
            </a:pPr>
            <a:endParaRPr lang="zh-CN" altLang="en-US"/>
          </a:p>
        </p:txBody>
      </p:sp>
      <p:grpSp>
        <p:nvGrpSpPr>
          <p:cNvPr id="13" name="组合 12"/>
          <p:cNvGrpSpPr/>
          <p:nvPr/>
        </p:nvGrpSpPr>
        <p:grpSpPr bwMode="auto">
          <a:xfrm>
            <a:off x="950913" y="1558925"/>
            <a:ext cx="863600" cy="107950"/>
            <a:chOff x="952500" y="1306447"/>
            <a:chExt cx="864553" cy="108000"/>
          </a:xfrm>
        </p:grpSpPr>
        <p:cxnSp>
          <p:nvCxnSpPr>
            <p:cNvPr id="17" name="直接连接符 16"/>
            <p:cNvCxnSpPr/>
            <p:nvPr/>
          </p:nvCxnSpPr>
          <p:spPr bwMode="auto">
            <a:xfrm>
              <a:off x="957267" y="1306447"/>
              <a:ext cx="0" cy="10800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 bwMode="auto">
            <a:xfrm>
              <a:off x="1817053" y="1306447"/>
              <a:ext cx="0" cy="10800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 bwMode="auto">
            <a:xfrm>
              <a:off x="952500" y="1401741"/>
              <a:ext cx="864553" cy="0"/>
            </a:xfrm>
            <a:prstGeom prst="line">
              <a:avLst/>
            </a:prstGeom>
            <a:ln w="317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矩形 20"/>
          <p:cNvSpPr/>
          <p:nvPr/>
        </p:nvSpPr>
        <p:spPr>
          <a:xfrm>
            <a:off x="774700" y="1042988"/>
            <a:ext cx="1349375" cy="584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US" altLang="zh-CN" sz="3200" dirty="0">
                <a:latin typeface="+mn-lt"/>
                <a:ea typeface="楷体_GB2312" panose="02010609030101010101" pitchFamily="49" charset="-122"/>
                <a:sym typeface="+mn-ea"/>
              </a:rPr>
              <a:t>1 </a:t>
            </a:r>
            <a:r>
              <a:rPr lang="zh-CN" altLang="en-US" sz="3200" b="1" dirty="0">
                <a:latin typeface="楷体_GB2312" panose="02010609030101010101" pitchFamily="49" charset="-122"/>
                <a:ea typeface="楷体_GB2312" panose="02010609030101010101" pitchFamily="49" charset="-122"/>
                <a:sym typeface="+mn-ea"/>
              </a:rPr>
              <a:t>厘米</a:t>
            </a:r>
            <a:endParaRPr lang="zh-CN" altLang="en-US" sz="3200" b="1" dirty="0">
              <a:latin typeface="楷体_GB2312" panose="02010609030101010101" pitchFamily="49" charset="-122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773113" y="2065338"/>
            <a:ext cx="506412" cy="430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r>
              <a:rPr lang="en-US" altLang="zh-CN" sz="2200">
                <a:solidFill>
                  <a:srgbClr val="FF0000"/>
                </a:solidFill>
                <a:ea typeface="楷体_GB2312" panose="02010609030101010101" pitchFamily="49" charset="-122"/>
              </a:rPr>
              <a:t>0</a:t>
            </a:r>
            <a:endParaRPr lang="zh-CN" altLang="en-US" sz="2200">
              <a:solidFill>
                <a:srgbClr val="FF0000"/>
              </a:solidFill>
            </a:endParaRPr>
          </a:p>
        </p:txBody>
      </p:sp>
      <p:cxnSp>
        <p:nvCxnSpPr>
          <p:cNvPr id="23" name="直接箭头连接符 22"/>
          <p:cNvCxnSpPr/>
          <p:nvPr/>
        </p:nvCxnSpPr>
        <p:spPr>
          <a:xfrm>
            <a:off x="952500" y="2457450"/>
            <a:ext cx="0" cy="433388"/>
          </a:xfrm>
          <a:prstGeom prst="straightConnector1">
            <a:avLst/>
          </a:prstGeom>
          <a:ln w="317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矩形 23"/>
          <p:cNvSpPr/>
          <p:nvPr/>
        </p:nvSpPr>
        <p:spPr>
          <a:xfrm>
            <a:off x="179388" y="2811463"/>
            <a:ext cx="4556125" cy="58420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j-lt"/>
                <a:ea typeface="+mn-ea"/>
                <a:sym typeface="+mn-ea"/>
              </a:rPr>
              <a:t>“</a:t>
            </a:r>
            <a:r>
              <a:rPr lang="en-US" altLang="zh-CN" sz="3200" dirty="0">
                <a:latin typeface="+mn-lt"/>
                <a:ea typeface="楷体_GB2312" panose="02010609030101010101" pitchFamily="49" charset="-122"/>
                <a:sym typeface="+mn-ea"/>
              </a:rPr>
              <a:t>0</a:t>
            </a:r>
            <a:r>
              <a:rPr lang="zh-CN" altLang="en-US" sz="3200" b="1" dirty="0">
                <a:latin typeface="+mj-lt"/>
                <a:ea typeface="+mn-ea"/>
                <a:sym typeface="+mn-ea"/>
              </a:rPr>
              <a:t>”表示测量的起点</a:t>
            </a:r>
            <a:endParaRPr lang="zh-CN" altLang="en-US" sz="3200" b="1" dirty="0">
              <a:latin typeface="+mj-lt"/>
              <a:ea typeface="+mn-ea"/>
              <a:sym typeface="+mn-ea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1366838" y="3409950"/>
            <a:ext cx="1985962" cy="58578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长度单位</a:t>
            </a:r>
            <a:endParaRPr lang="zh-CN" altLang="en-US" sz="3200" b="1" dirty="0">
              <a:latin typeface="+mn-ea"/>
              <a:ea typeface="+mn-ea"/>
              <a:sym typeface="+mn-ea"/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>
            <a:off x="2111375" y="2406650"/>
            <a:ext cx="0" cy="1042988"/>
          </a:xfrm>
          <a:prstGeom prst="straightConnector1">
            <a:avLst/>
          </a:prstGeom>
          <a:ln w="31750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6" name="Group 87"/>
          <p:cNvGrpSpPr/>
          <p:nvPr/>
        </p:nvGrpSpPr>
        <p:grpSpPr bwMode="auto">
          <a:xfrm>
            <a:off x="193675" y="3478213"/>
            <a:ext cx="7116763" cy="1414462"/>
            <a:chOff x="840" y="2601"/>
            <a:chExt cx="4482" cy="891"/>
          </a:xfrm>
        </p:grpSpPr>
        <p:sp>
          <p:nvSpPr>
            <p:cNvPr id="27" name="AutoShape 27"/>
            <p:cNvSpPr>
              <a:spLocks noChangeArrowheads="1"/>
            </p:cNvSpPr>
            <p:nvPr/>
          </p:nvSpPr>
          <p:spPr bwMode="auto">
            <a:xfrm>
              <a:off x="1909" y="2976"/>
              <a:ext cx="3413" cy="390"/>
            </a:xfrm>
            <a:prstGeom prst="wedgeRoundRectCallout">
              <a:avLst>
                <a:gd name="adj1" fmla="val -55150"/>
                <a:gd name="adj2" fmla="val -36782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 eaLnBrk="0" hangingPunct="0"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algn="just"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en-US" altLang="zh-CN" sz="3200" b="0" dirty="0">
                  <a:latin typeface="+mn-lt"/>
                  <a:ea typeface="楷体_GB2312" panose="02010609030101010101" pitchFamily="49" charset="-122"/>
                  <a:sym typeface="+mn-ea"/>
                </a:rPr>
                <a:t>0 </a:t>
              </a:r>
              <a:r>
                <a:rPr lang="zh-CN" altLang="en-US" sz="3200" dirty="0">
                  <a:latin typeface="+mj-lt"/>
                  <a:sym typeface="+mn-ea"/>
                </a:rPr>
                <a:t>到</a:t>
              </a:r>
              <a:r>
                <a:rPr lang="en-US" altLang="zh-CN" sz="3200" b="0" dirty="0">
                  <a:latin typeface="+mn-lt"/>
                  <a:ea typeface="楷体_GB2312" panose="02010609030101010101" pitchFamily="49" charset="-122"/>
                  <a:sym typeface="+mn-ea"/>
                </a:rPr>
                <a:t>1 </a:t>
              </a:r>
              <a:r>
                <a:rPr lang="zh-CN" altLang="en-US" sz="3200" dirty="0">
                  <a:latin typeface="+mj-lt"/>
                  <a:sym typeface="+mn-ea"/>
                </a:rPr>
                <a:t>之间的长度是</a:t>
              </a:r>
              <a:r>
                <a:rPr lang="en-US" altLang="zh-CN" sz="3200" b="0" dirty="0">
                  <a:latin typeface="+mn-lt"/>
                  <a:ea typeface="楷体_GB2312" panose="02010609030101010101" pitchFamily="49" charset="-122"/>
                  <a:sym typeface="+mn-ea"/>
                </a:rPr>
                <a:t>1 </a:t>
              </a:r>
              <a:r>
                <a:rPr lang="zh-CN" altLang="en-US" sz="3200" dirty="0">
                  <a:latin typeface="+mj-lt"/>
                  <a:sym typeface="+mn-ea"/>
                </a:rPr>
                <a:t>厘米。</a:t>
              </a:r>
              <a:endParaRPr lang="zh-CN" altLang="en-US" sz="3200" dirty="0">
                <a:latin typeface="+mj-lt"/>
                <a:sym typeface="+mn-ea"/>
              </a:endParaRPr>
            </a:p>
          </p:txBody>
        </p:sp>
        <p:pic>
          <p:nvPicPr>
            <p:cNvPr id="35861" name="Picture 15" descr="男天使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 flipH="1">
              <a:off x="840" y="2601"/>
              <a:ext cx="960" cy="8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5862" name="Rectangle 16"/>
          <p:cNvSpPr>
            <a:spLocks noChangeArrowheads="1"/>
          </p:cNvSpPr>
          <p:nvPr/>
        </p:nvSpPr>
        <p:spPr bwMode="auto">
          <a:xfrm>
            <a:off x="1588" y="-82550"/>
            <a:ext cx="9142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 dirty="0">
                <a:latin typeface="Gulim" panose="020B0600000101010101" pitchFamily="34" charset="-127"/>
                <a:ea typeface="黑体" panose="02010609060101010101" pitchFamily="49" charset="-122"/>
              </a:rPr>
              <a:t>四、课堂小结</a:t>
            </a:r>
            <a:endParaRPr lang="zh-CN" altLang="en-US" sz="3200" b="1" dirty="0">
              <a:latin typeface="Gulim" panose="020B0600000101010101" pitchFamily="34" charset="-127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35" presetClass="emph" presetSubtype="0" repeatCount="2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xit" presetSubtype="0" fill="hold" grpId="2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0" grpId="0"/>
      <p:bldP spid="20" grpId="1"/>
      <p:bldP spid="39" grpId="0" animBg="1"/>
      <p:bldP spid="12" grpId="0" animBg="1"/>
      <p:bldP spid="12" grpId="1" animBg="1"/>
      <p:bldP spid="12" grpId="2" animBg="1"/>
      <p:bldP spid="21" grpId="0"/>
      <p:bldP spid="22" grpId="0"/>
      <p:bldP spid="22" grpId="1"/>
      <p:bldP spid="24" grpId="0"/>
      <p:bldP spid="16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1527175" y="1490663"/>
            <a:ext cx="6773863" cy="1524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5pPr>
            <a:lvl6pPr marL="25146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6pPr>
            <a:lvl7pPr marL="29718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7pPr>
            <a:lvl8pPr marL="34290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8pPr>
            <a:lvl9pPr marL="3886200" indent="-228600" eaLnBrk="0" fontAlgn="base" latinLnBrk="1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</a:defRPr>
            </a:lvl9pPr>
          </a:lstStyle>
          <a:p>
            <a:pPr>
              <a:lnSpc>
                <a:spcPct val="150000"/>
              </a:lnSpc>
              <a:spcBef>
                <a:spcPct val="20000"/>
              </a:spcBef>
              <a:buFontTx/>
              <a:buNone/>
              <a:defRPr/>
            </a:pPr>
            <a:r>
              <a:rPr lang="en-US" altLang="zh-CN" sz="3200" b="1" dirty="0">
                <a:latin typeface="+mj-lt"/>
                <a:ea typeface="黑体" panose="02010609060101010101" pitchFamily="49" charset="-122"/>
                <a:sym typeface="+mn-ea"/>
              </a:rPr>
              <a:t>1.</a:t>
            </a: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从课后习题中选取；</a:t>
            </a:r>
            <a:endParaRPr lang="zh-CN" altLang="en-US" sz="3200" b="1" dirty="0">
              <a:latin typeface="+mj-lt"/>
              <a:ea typeface="黑体" panose="02010609060101010101" pitchFamily="49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20000"/>
              </a:spcBef>
              <a:buFontTx/>
              <a:buNone/>
              <a:defRPr/>
            </a:pPr>
            <a:r>
              <a:rPr lang="en-US" altLang="zh-CN" sz="3200" b="1" dirty="0">
                <a:latin typeface="+mj-lt"/>
                <a:ea typeface="黑体" panose="02010609060101010101" pitchFamily="49" charset="-122"/>
                <a:sym typeface="+mn-ea"/>
              </a:rPr>
              <a:t>2.</a:t>
            </a:r>
            <a:r>
              <a:rPr lang="zh-CN" altLang="en-US" sz="3200" b="1" dirty="0">
                <a:latin typeface="+mj-lt"/>
                <a:ea typeface="黑体" panose="02010609060101010101" pitchFamily="49" charset="-122"/>
                <a:sym typeface="+mn-ea"/>
              </a:rPr>
              <a:t>完成练习册本课时的习题。</a:t>
            </a:r>
            <a:endParaRPr lang="zh-CN" altLang="en-US" sz="3200" b="1" dirty="0">
              <a:latin typeface="+mj-lt"/>
              <a:ea typeface="黑体" panose="02010609060101010101" pitchFamily="49" charset="-122"/>
              <a:sym typeface="+mn-ea"/>
            </a:endParaRPr>
          </a:p>
        </p:txBody>
      </p:sp>
      <p:sp>
        <p:nvSpPr>
          <p:cNvPr id="37890" name="Rectangle 9"/>
          <p:cNvSpPr>
            <a:spLocks noChangeArrowheads="1"/>
          </p:cNvSpPr>
          <p:nvPr/>
        </p:nvSpPr>
        <p:spPr bwMode="auto">
          <a:xfrm>
            <a:off x="0" y="76137"/>
            <a:ext cx="914400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 dirty="0">
                <a:latin typeface="黑体" panose="02010609060101010101" pitchFamily="49" charset="-122"/>
                <a:ea typeface="黑体" panose="02010609060101010101" pitchFamily="49" charset="-122"/>
              </a:rPr>
              <a:t>五、课后作业</a:t>
            </a:r>
            <a:endParaRPr lang="zh-CN" altLang="en-US" sz="3200" b="1" dirty="0"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 txBox="1">
            <a:spLocks noChangeArrowheads="1"/>
          </p:cNvSpPr>
          <p:nvPr/>
        </p:nvSpPr>
        <p:spPr bwMode="auto">
          <a:xfrm>
            <a:off x="620713" y="1916113"/>
            <a:ext cx="3797300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buClr>
                <a:schemeClr val="accent1"/>
              </a:buClr>
              <a:buSzPct val="76000"/>
            </a:pPr>
            <a:r>
              <a:rPr lang="zh-CN" altLang="en-US" sz="3200" b="1" dirty="0">
                <a:solidFill>
                  <a:srgbClr val="FF00FF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学习重、难点</a:t>
            </a:r>
            <a:endParaRPr lang="zh-CN" altLang="en-US" sz="3200" b="1" dirty="0">
              <a:solidFill>
                <a:srgbClr val="FF00FF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" name="TextBox 4"/>
          <p:cNvSpPr txBox="1">
            <a:spLocks noChangeArrowheads="1"/>
          </p:cNvSpPr>
          <p:nvPr/>
        </p:nvSpPr>
        <p:spPr bwMode="auto">
          <a:xfrm>
            <a:off x="742950" y="2601913"/>
            <a:ext cx="7780338" cy="944562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B0F0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dirty="0">
                <a:latin typeface="+mj-lt"/>
                <a:ea typeface="楷体_GB2312" panose="02010609030101010101" pitchFamily="49" charset="-122"/>
                <a:sym typeface="+mn-ea"/>
              </a:rPr>
              <a:t>1.</a:t>
            </a:r>
            <a:r>
              <a:rPr lang="zh-CN" altLang="en-US" dirty="0">
                <a:latin typeface="+mj-lt"/>
                <a:ea typeface="楷体_GB2312" panose="02010609030101010101" pitchFamily="49" charset="-122"/>
                <a:sym typeface="+mn-ea"/>
              </a:rPr>
              <a:t>建立</a:t>
            </a:r>
            <a:r>
              <a:rPr lang="en-US" altLang="zh-CN" b="0" dirty="0">
                <a:latin typeface="+mn-lt"/>
                <a:ea typeface="楷体_GB2312" panose="02010609030101010101" pitchFamily="49" charset="-122"/>
                <a:sym typeface="+mn-ea"/>
              </a:rPr>
              <a:t>1</a:t>
            </a:r>
            <a:r>
              <a:rPr lang="en-US" altLang="zh-CN" dirty="0">
                <a:latin typeface="+mj-lt"/>
                <a:ea typeface="楷体_GB2312" panose="02010609030101010101" pitchFamily="49" charset="-122"/>
                <a:sym typeface="+mn-ea"/>
              </a:rPr>
              <a:t> </a:t>
            </a:r>
            <a:r>
              <a:rPr lang="zh-CN" altLang="en-US" dirty="0">
                <a:latin typeface="+mj-lt"/>
                <a:ea typeface="楷体_GB2312" panose="02010609030101010101" pitchFamily="49" charset="-122"/>
                <a:sym typeface="+mn-ea"/>
              </a:rPr>
              <a:t>厘米的长度概念，掌握用厘米测量物体的方法。</a:t>
            </a:r>
            <a:endParaRPr lang="zh-CN" altLang="en-US" dirty="0">
              <a:latin typeface="+mj-lt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742950" y="3773488"/>
            <a:ext cx="7780338" cy="52387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B0F0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dirty="0">
                <a:latin typeface="+mj-lt"/>
                <a:ea typeface="楷体_GB2312" panose="02010609030101010101" pitchFamily="49" charset="-122"/>
                <a:sym typeface="+mn-ea"/>
              </a:rPr>
              <a:t>2.</a:t>
            </a:r>
            <a:r>
              <a:rPr lang="zh-CN" altLang="en-US" dirty="0">
                <a:latin typeface="+mj-lt"/>
                <a:ea typeface="楷体_GB2312" panose="02010609030101010101" pitchFamily="49" charset="-122"/>
                <a:sym typeface="+mn-ea"/>
              </a:rPr>
              <a:t>能正确灵活地估测较小物体的长度。</a:t>
            </a:r>
            <a:endParaRPr lang="zh-CN" altLang="en-US" dirty="0">
              <a:latin typeface="+mj-lt"/>
              <a:ea typeface="楷体_GB2312" panose="02010609030101010101" pitchFamily="49" charset="-122"/>
              <a:sym typeface="+mn-ea"/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742950" y="903288"/>
            <a:ext cx="7780338" cy="954087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19050">
            <a:solidFill>
              <a:srgbClr val="00B0F0"/>
            </a:solidFill>
            <a:miter lim="800000"/>
          </a:ln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defRPr sz="2800" b="1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en-US" altLang="zh-CN" dirty="0">
                <a:latin typeface="+mj-lt"/>
                <a:ea typeface="楷体_GB2312" panose="02010609030101010101" pitchFamily="49" charset="-122"/>
                <a:sym typeface="+mn-ea"/>
              </a:rPr>
              <a:t>4.</a:t>
            </a:r>
            <a:r>
              <a:rPr lang="zh-CN" altLang="en-US" dirty="0">
                <a:latin typeface="+mj-lt"/>
                <a:ea typeface="楷体_GB2312" panose="02010609030101010101" pitchFamily="49" charset="-122"/>
                <a:sym typeface="+mn-ea"/>
              </a:rPr>
              <a:t>感受学习数学的乐趣，培养合作意识，探索并了解知识的内在联系。</a:t>
            </a:r>
            <a:endParaRPr lang="zh-CN" altLang="en-US" dirty="0">
              <a:latin typeface="+mj-lt"/>
              <a:ea typeface="楷体_GB2312" panose="02010609030101010101" pitchFamily="49" charset="-122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69" name="Picture 12" descr="E:\R二数上\resource\U01\doc\竹子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4740275" y="4159250"/>
            <a:ext cx="3881438" cy="257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14" descr="E:\R二数上\resource\U01\doc\石头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70125" y="442913"/>
            <a:ext cx="4543425" cy="3290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1" name="Picture 15" descr="E:\R二数上\resource\U01\doc\布料小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3213" y="3810000"/>
            <a:ext cx="4391025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7" name="直接连接符 16"/>
          <p:cNvCxnSpPr/>
          <p:nvPr/>
        </p:nvCxnSpPr>
        <p:spPr>
          <a:xfrm>
            <a:off x="2463800" y="2857500"/>
            <a:ext cx="4211638" cy="0"/>
          </a:xfrm>
          <a:prstGeom prst="line">
            <a:avLst/>
          </a:prstGeom>
          <a:ln w="317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>
            <a:off x="312738" y="4838700"/>
            <a:ext cx="3563937" cy="0"/>
          </a:xfrm>
          <a:prstGeom prst="line">
            <a:avLst/>
          </a:prstGeom>
          <a:ln w="317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直接连接符 20"/>
          <p:cNvCxnSpPr/>
          <p:nvPr/>
        </p:nvCxnSpPr>
        <p:spPr>
          <a:xfrm>
            <a:off x="4779963" y="4514850"/>
            <a:ext cx="3816350" cy="0"/>
          </a:xfrm>
          <a:prstGeom prst="line">
            <a:avLst/>
          </a:prstGeom>
          <a:ln w="31750">
            <a:solidFill>
              <a:srgbClr val="FF0000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AutoShape 15"/>
          <p:cNvSpPr>
            <a:spLocks noChangeArrowheads="1"/>
          </p:cNvSpPr>
          <p:nvPr/>
        </p:nvSpPr>
        <p:spPr bwMode="auto">
          <a:xfrm>
            <a:off x="1500188" y="1017588"/>
            <a:ext cx="6500812" cy="647700"/>
          </a:xfrm>
          <a:prstGeom prst="wedgeRoundRectCallout">
            <a:avLst>
              <a:gd name="adj1" fmla="val -54180"/>
              <a:gd name="adj2" fmla="val 38079"/>
              <a:gd name="adj3" fmla="val 16667"/>
            </a:avLst>
          </a:prstGeom>
          <a:solidFill>
            <a:schemeClr val="bg1"/>
          </a:solidFill>
          <a:ln w="19050">
            <a:solidFill>
              <a:srgbClr val="3399FF"/>
            </a:solidFill>
            <a:miter lim="800000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buFontTx/>
              <a:buNone/>
              <a:defRPr/>
            </a:pPr>
            <a:r>
              <a:rPr lang="zh-CN" altLang="en-US" sz="3200" b="1" dirty="0">
                <a:latin typeface="+mn-ea"/>
                <a:ea typeface="+mn-ea"/>
                <a:sym typeface="+mn-ea"/>
              </a:rPr>
              <a:t>测量物体的长度要用到长度单位。</a:t>
            </a:r>
            <a:endParaRPr lang="zh-CN" altLang="en-US" sz="3200" b="1" dirty="0">
              <a:latin typeface="+mn-ea"/>
              <a:ea typeface="+mn-ea"/>
              <a:sym typeface="+mn-ea"/>
            </a:endParaRPr>
          </a:p>
        </p:txBody>
      </p:sp>
      <p:pic>
        <p:nvPicPr>
          <p:cNvPr id="23" name="Picture 42" descr="107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61950" y="1012825"/>
            <a:ext cx="1619250" cy="161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7" name="Rectangle 16"/>
          <p:cNvSpPr>
            <a:spLocks noChangeArrowheads="1"/>
          </p:cNvSpPr>
          <p:nvPr/>
        </p:nvSpPr>
        <p:spPr bwMode="auto">
          <a:xfrm>
            <a:off x="1588" y="-82550"/>
            <a:ext cx="9142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 dirty="0">
                <a:latin typeface="Gulim" panose="020B0600000101010101" pitchFamily="34" charset="-127"/>
                <a:ea typeface="黑体" panose="02010609060101010101" pitchFamily="49" charset="-122"/>
              </a:rPr>
              <a:t>一、情境导入</a:t>
            </a:r>
            <a:endParaRPr lang="zh-CN" altLang="en-US" sz="3200" b="1" dirty="0">
              <a:latin typeface="Gulim" panose="020B0600000101010101" pitchFamily="34" charset="-127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7" presetClass="emph" presetSubtype="1" decel="10000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7" presetClass="emph" presetSubtype="1" decel="10000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9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7" presetClass="emph" presetSubtype="1" decel="10000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0000FF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组合 23"/>
          <p:cNvGrpSpPr/>
          <p:nvPr/>
        </p:nvGrpSpPr>
        <p:grpSpPr bwMode="auto">
          <a:xfrm>
            <a:off x="387350" y="2936875"/>
            <a:ext cx="7975600" cy="1822450"/>
            <a:chOff x="387350" y="2936875"/>
            <a:chExt cx="7975600" cy="1822371"/>
          </a:xfrm>
        </p:grpSpPr>
        <p:sp>
          <p:nvSpPr>
            <p:cNvPr id="25" name="AutoShape 15"/>
            <p:cNvSpPr>
              <a:spLocks noChangeArrowheads="1"/>
            </p:cNvSpPr>
            <p:nvPr/>
          </p:nvSpPr>
          <p:spPr bwMode="auto">
            <a:xfrm>
              <a:off x="1924050" y="3022596"/>
              <a:ext cx="6438900" cy="1736650"/>
            </a:xfrm>
            <a:prstGeom prst="wedgeRoundRectCallout">
              <a:avLst>
                <a:gd name="adj1" fmla="val -56476"/>
                <a:gd name="adj2" fmla="val -9638"/>
                <a:gd name="adj3" fmla="val 16667"/>
              </a:avLst>
            </a:prstGeom>
            <a:solidFill>
              <a:schemeClr val="bg1"/>
            </a:solidFill>
            <a:ln w="19050">
              <a:solidFill>
                <a:srgbClr val="3399FF"/>
              </a:solidFill>
              <a:miter lim="800000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anchor="ctr">
              <a:spAutoFit/>
            </a:bodyPr>
            <a:lstStyle/>
            <a:p>
              <a:pPr>
                <a:buFontTx/>
                <a:buNone/>
                <a:defRPr/>
              </a:pPr>
              <a:r>
                <a:rPr lang="zh-CN" altLang="en-US" sz="3200" b="1" dirty="0">
                  <a:latin typeface="+mn-ea"/>
                  <a:ea typeface="+mn-ea"/>
                  <a:sym typeface="+mn-ea"/>
                </a:rPr>
                <a:t>在古时候，想知道物体的长度不是件容易的事情。人们常常用身体的一部分作为测量长度的单位。</a:t>
              </a:r>
              <a:endParaRPr lang="zh-CN" altLang="en-US" sz="3200" b="1" dirty="0">
                <a:latin typeface="+mn-ea"/>
                <a:ea typeface="+mn-ea"/>
                <a:sym typeface="+mn-ea"/>
              </a:endParaRPr>
            </a:p>
          </p:txBody>
        </p:sp>
        <p:pic>
          <p:nvPicPr>
            <p:cNvPr id="8195" name="Picture 42" descr="107"/>
            <p:cNvPicPr>
              <a:picLocks noChangeAspect="1" noChangeArrowheads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87350" y="2936875"/>
              <a:ext cx="1619250" cy="16192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6" name="Picture 10" descr="E:\R二数上\resource\U01\doc\一庹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78025" y="1192213"/>
            <a:ext cx="5106988" cy="39544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7" name="组合 26"/>
          <p:cNvGrpSpPr/>
          <p:nvPr/>
        </p:nvGrpSpPr>
        <p:grpSpPr bwMode="auto">
          <a:xfrm>
            <a:off x="2006600" y="666750"/>
            <a:ext cx="5059363" cy="2159000"/>
            <a:chOff x="2007238" y="666262"/>
            <a:chExt cx="5058027" cy="2160000"/>
          </a:xfrm>
        </p:grpSpPr>
        <p:cxnSp>
          <p:nvCxnSpPr>
            <p:cNvPr id="19" name="直接连接符 18"/>
            <p:cNvCxnSpPr/>
            <p:nvPr/>
          </p:nvCxnSpPr>
          <p:spPr>
            <a:xfrm>
              <a:off x="2007238" y="666262"/>
              <a:ext cx="0" cy="2160000"/>
            </a:xfrm>
            <a:prstGeom prst="line">
              <a:avLst/>
            </a:prstGeom>
            <a:ln w="317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7065265" y="666262"/>
              <a:ext cx="0" cy="2160000"/>
            </a:xfrm>
            <a:prstGeom prst="line">
              <a:avLst/>
            </a:prstGeom>
            <a:ln w="317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2" name="直接连接符 21"/>
          <p:cNvCxnSpPr/>
          <p:nvPr/>
        </p:nvCxnSpPr>
        <p:spPr>
          <a:xfrm>
            <a:off x="2016125" y="1114425"/>
            <a:ext cx="5040313" cy="0"/>
          </a:xfrm>
          <a:prstGeom prst="line">
            <a:avLst/>
          </a:prstGeom>
          <a:ln w="31750">
            <a:solidFill>
              <a:srgbClr val="0000F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>
            <a:spLocks noChangeArrowheads="1"/>
          </p:cNvSpPr>
          <p:nvPr/>
        </p:nvSpPr>
        <p:spPr bwMode="auto">
          <a:xfrm>
            <a:off x="3600450" y="541338"/>
            <a:ext cx="2214563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/>
              <a:t>1</a:t>
            </a:r>
            <a:r>
              <a:rPr lang="zh-CN" altLang="en-US" sz="3200" b="1">
                <a:latin typeface="楷体_GB2312" panose="02010609030101010101" pitchFamily="49" charset="-122"/>
                <a:ea typeface="楷体_GB2312" panose="02010609030101010101" pitchFamily="49" charset="-122"/>
              </a:rPr>
              <a:t>庹</a:t>
            </a:r>
            <a:r>
              <a:rPr lang="zh-CN" altLang="en-US" sz="3200" b="1"/>
              <a:t>（</a:t>
            </a:r>
            <a:r>
              <a:rPr lang="en-US" altLang="zh-CN" sz="3200"/>
              <a:t>tuǒ</a:t>
            </a:r>
            <a:r>
              <a:rPr lang="zh-CN" altLang="en-US" sz="3200" b="1"/>
              <a:t>）</a:t>
            </a:r>
            <a:endParaRPr lang="zh-CN" altLang="en-US" sz="3200" b="1"/>
          </a:p>
        </p:txBody>
      </p:sp>
      <p:sp>
        <p:nvSpPr>
          <p:cNvPr id="8202" name="Rectangle 16"/>
          <p:cNvSpPr>
            <a:spLocks noChangeArrowheads="1"/>
          </p:cNvSpPr>
          <p:nvPr/>
        </p:nvSpPr>
        <p:spPr bwMode="auto">
          <a:xfrm>
            <a:off x="1588" y="-82550"/>
            <a:ext cx="914241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/>
            <a:r>
              <a:rPr lang="zh-CN" altLang="en-US" sz="3200" b="1" dirty="0">
                <a:latin typeface="Gulim" panose="020B0600000101010101" pitchFamily="34" charset="-127"/>
                <a:ea typeface="黑体" panose="02010609060101010101" pitchFamily="49" charset="-122"/>
              </a:rPr>
              <a:t>二、探究新知</a:t>
            </a:r>
            <a:endParaRPr lang="zh-CN" altLang="en-US" sz="3200" b="1" dirty="0">
              <a:latin typeface="Gulim" panose="020B0600000101010101" pitchFamily="34" charset="-127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7" presetClass="emph" presetSubtype="1" decel="10000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2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E:\R二数上\resource\U01\doc\石头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1620838" y="230188"/>
            <a:ext cx="5608637" cy="4062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9" descr="E:\R二数上\resource\U01\doc\人背2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5788" y="2371725"/>
            <a:ext cx="2647950" cy="276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8" descr="E:\R二数上\resource\U01\doc\人背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863725" y="2362200"/>
            <a:ext cx="2662238" cy="27765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7" name="组合 12"/>
          <p:cNvGrpSpPr/>
          <p:nvPr/>
        </p:nvGrpSpPr>
        <p:grpSpPr bwMode="auto">
          <a:xfrm>
            <a:off x="3009900" y="220663"/>
            <a:ext cx="5772150" cy="1279525"/>
            <a:chOff x="2915123" y="200027"/>
            <a:chExt cx="5771310" cy="1279525"/>
          </a:xfrm>
        </p:grpSpPr>
        <p:sp>
          <p:nvSpPr>
            <p:cNvPr id="10" name="AutoShape 27"/>
            <p:cNvSpPr>
              <a:spLocks noChangeArrowheads="1"/>
            </p:cNvSpPr>
            <p:nvPr/>
          </p:nvSpPr>
          <p:spPr bwMode="auto">
            <a:xfrm flipH="1">
              <a:off x="2915123" y="760414"/>
              <a:ext cx="4104678" cy="628650"/>
            </a:xfrm>
            <a:prstGeom prst="wedgeRoundRectCallout">
              <a:avLst>
                <a:gd name="adj1" fmla="val -55811"/>
                <a:gd name="adj2" fmla="val -17355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anchor="ctr"/>
            <a:lstStyle>
              <a:lvl1pPr eaLnBrk="0" hangingPunct="0"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zh-CN" altLang="en-US" sz="3200" dirty="0">
                  <a:latin typeface="+mj-lt"/>
                  <a:sym typeface="+mn-ea"/>
                </a:rPr>
                <a:t>这块石头有几庹宽？</a:t>
              </a:r>
              <a:endParaRPr lang="zh-CN" altLang="en-US" sz="3200" dirty="0">
                <a:latin typeface="+mj-lt"/>
                <a:sym typeface="+mn-ea"/>
              </a:endParaRPr>
            </a:p>
          </p:txBody>
        </p:sp>
        <p:pic>
          <p:nvPicPr>
            <p:cNvPr id="9222" name="Picture 16" descr="女天使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162433" y="200027"/>
              <a:ext cx="1524000" cy="127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44444E-6 -2.34568E-6 L 0.28559 -0.00031 " pathEditMode="relative" rAng="0" ptsTypes="AA">
                                      <p:cBhvr>
                                        <p:cTn id="15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300" y="0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6" descr="E:\R二数上\resource\U01\doc\手1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3106738" y="261938"/>
            <a:ext cx="2914650" cy="233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8" name="Picture 3" descr="E:\R二数上\resource\U01\doc\一拃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47988" y="536575"/>
            <a:ext cx="2581275" cy="206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组合 3"/>
          <p:cNvGrpSpPr/>
          <p:nvPr/>
        </p:nvGrpSpPr>
        <p:grpSpPr bwMode="auto">
          <a:xfrm>
            <a:off x="2984500" y="2305050"/>
            <a:ext cx="2508250" cy="571500"/>
            <a:chOff x="2007238" y="666262"/>
            <a:chExt cx="5001054" cy="2160000"/>
          </a:xfrm>
        </p:grpSpPr>
        <p:cxnSp>
          <p:nvCxnSpPr>
            <p:cNvPr id="5" name="直接连接符 4"/>
            <p:cNvCxnSpPr/>
            <p:nvPr/>
          </p:nvCxnSpPr>
          <p:spPr>
            <a:xfrm>
              <a:off x="2007238" y="666262"/>
              <a:ext cx="0" cy="2160000"/>
            </a:xfrm>
            <a:prstGeom prst="line">
              <a:avLst/>
            </a:prstGeom>
            <a:ln w="317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直接连接符 5"/>
            <p:cNvCxnSpPr/>
            <p:nvPr/>
          </p:nvCxnSpPr>
          <p:spPr>
            <a:xfrm>
              <a:off x="7008292" y="666262"/>
              <a:ext cx="0" cy="2160000"/>
            </a:xfrm>
            <a:prstGeom prst="line">
              <a:avLst/>
            </a:prstGeom>
            <a:ln w="317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" name="直接连接符 6"/>
          <p:cNvCxnSpPr/>
          <p:nvPr/>
        </p:nvCxnSpPr>
        <p:spPr>
          <a:xfrm>
            <a:off x="2984500" y="2705100"/>
            <a:ext cx="2519363" cy="0"/>
          </a:xfrm>
          <a:prstGeom prst="line">
            <a:avLst/>
          </a:prstGeom>
          <a:ln w="31750">
            <a:solidFill>
              <a:srgbClr val="0000F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3190875" y="2809875"/>
            <a:ext cx="2452688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3200">
                <a:ea typeface="楷体" panose="02010609060101010101" pitchFamily="49" charset="-122"/>
              </a:rPr>
              <a:t>1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拃（</a:t>
            </a:r>
            <a:r>
              <a:rPr lang="en-US" altLang="zh-CN" sz="3200" b="1">
                <a:latin typeface="楷体" panose="02010609060101010101" pitchFamily="49" charset="-122"/>
                <a:ea typeface="楷体" panose="02010609060101010101" pitchFamily="49" charset="-122"/>
              </a:rPr>
              <a:t>zhǎ</a:t>
            </a:r>
            <a:r>
              <a:rPr lang="zh-CN" altLang="en-US" sz="3200" b="1">
                <a:latin typeface="楷体" panose="02010609060101010101" pitchFamily="49" charset="-122"/>
                <a:ea typeface="楷体" panose="02010609060101010101" pitchFamily="49" charset="-122"/>
              </a:rPr>
              <a:t>）</a:t>
            </a:r>
            <a:endParaRPr lang="zh-CN" altLang="en-US" sz="3200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0" name="组合 12"/>
          <p:cNvGrpSpPr/>
          <p:nvPr/>
        </p:nvGrpSpPr>
        <p:grpSpPr bwMode="auto">
          <a:xfrm flipH="1">
            <a:off x="47625" y="2809875"/>
            <a:ext cx="8477250" cy="1908175"/>
            <a:chOff x="710423" y="-309560"/>
            <a:chExt cx="8476013" cy="1908750"/>
          </a:xfrm>
        </p:grpSpPr>
        <p:sp>
          <p:nvSpPr>
            <p:cNvPr id="11" name="AutoShape 27"/>
            <p:cNvSpPr>
              <a:spLocks noChangeArrowheads="1"/>
            </p:cNvSpPr>
            <p:nvPr/>
          </p:nvSpPr>
          <p:spPr bwMode="auto">
            <a:xfrm flipH="1">
              <a:off x="710423" y="289108"/>
              <a:ext cx="6980806" cy="1310082"/>
            </a:xfrm>
            <a:prstGeom prst="wedgeRoundRectCallout">
              <a:avLst>
                <a:gd name="adj1" fmla="val -53577"/>
                <a:gd name="adj2" fmla="val -31183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anchor="ctr"/>
            <a:lstStyle>
              <a:lvl1pPr eaLnBrk="0" hangingPunct="0"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zh-CN" altLang="en-US" sz="3200" dirty="0">
                  <a:latin typeface="+mj-lt"/>
                  <a:sym typeface="+mn-ea"/>
                </a:rPr>
                <a:t>将手张开，把大拇指和中指两端的长度作为测量长度的单位，叫一拃。</a:t>
              </a:r>
              <a:endParaRPr lang="zh-CN" altLang="en-US" sz="3200" dirty="0">
                <a:latin typeface="+mj-lt"/>
                <a:sym typeface="+mn-ea"/>
              </a:endParaRPr>
            </a:p>
          </p:txBody>
        </p:sp>
        <p:pic>
          <p:nvPicPr>
            <p:cNvPr id="10250" name="Picture 16" descr="女天使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7662436" y="-309560"/>
              <a:ext cx="1524000" cy="127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7" presetClass="emph" presetSubtype="1" decel="10000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:\R二数上\resource\U01\doc\布料.png"/>
          <p:cNvPicPr>
            <a:picLocks noChangeAspect="1" noChangeArrowheads="1"/>
          </p:cNvPicPr>
          <p:nvPr/>
        </p:nvPicPr>
        <p:blipFill>
          <a:blip r:embed="rId1" cstate="email"/>
          <a:srcRect/>
          <a:stretch>
            <a:fillRect/>
          </a:stretch>
        </p:blipFill>
        <p:spPr bwMode="auto">
          <a:xfrm>
            <a:off x="600075" y="1584325"/>
            <a:ext cx="8243888" cy="1722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9" descr="E:\R二数上\resource\U01\doc\一拃（浅）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927725" y="2205038"/>
            <a:ext cx="13684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10" descr="E:\R二数上\resource\U01\doc\一拃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27725" y="2205038"/>
            <a:ext cx="13684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9" descr="E:\R二数上\resource\U01\doc\一拃（浅）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600575" y="2205038"/>
            <a:ext cx="1366838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" name="Picture 9" descr="E:\R二数上\resource\U01\doc\一拃（浅）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71838" y="2205038"/>
            <a:ext cx="13684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0" descr="E:\R二数上\resource\U01\doc\一拃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71838" y="2205038"/>
            <a:ext cx="13684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" name="Picture 9" descr="E:\R二数上\resource\U01\doc\一拃（浅）.pn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944688" y="2205038"/>
            <a:ext cx="13684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Picture 10" descr="E:\R二数上\resource\U01\doc\一拃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944688" y="2205038"/>
            <a:ext cx="1368425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10" descr="E:\R二数上\resource\U01\doc\一拃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00575" y="2205038"/>
            <a:ext cx="1366838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8" name="组合 12"/>
          <p:cNvGrpSpPr/>
          <p:nvPr/>
        </p:nvGrpSpPr>
        <p:grpSpPr bwMode="auto">
          <a:xfrm>
            <a:off x="3162300" y="204788"/>
            <a:ext cx="5686425" cy="1279525"/>
            <a:chOff x="3005422" y="306390"/>
            <a:chExt cx="5685838" cy="1279525"/>
          </a:xfrm>
        </p:grpSpPr>
        <p:sp>
          <p:nvSpPr>
            <p:cNvPr id="29" name="AutoShape 27"/>
            <p:cNvSpPr>
              <a:spLocks noChangeArrowheads="1"/>
            </p:cNvSpPr>
            <p:nvPr/>
          </p:nvSpPr>
          <p:spPr bwMode="auto">
            <a:xfrm flipH="1">
              <a:off x="3005422" y="768352"/>
              <a:ext cx="3900085" cy="692150"/>
            </a:xfrm>
            <a:prstGeom prst="wedgeRoundRectCallout">
              <a:avLst>
                <a:gd name="adj1" fmla="val -58167"/>
                <a:gd name="adj2" fmla="val -3182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anchor="ctr"/>
            <a:lstStyle>
              <a:lvl1pPr eaLnBrk="0" hangingPunct="0"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zh-CN" altLang="en-US" sz="3200" dirty="0">
                  <a:latin typeface="+mj-lt"/>
                  <a:sym typeface="+mn-ea"/>
                </a:rPr>
                <a:t>这块布有几拃长？</a:t>
              </a:r>
              <a:endParaRPr lang="zh-CN" altLang="en-US" sz="3200" dirty="0">
                <a:latin typeface="+mj-lt"/>
                <a:sym typeface="+mn-ea"/>
              </a:endParaRPr>
            </a:p>
          </p:txBody>
        </p:sp>
        <p:pic>
          <p:nvPicPr>
            <p:cNvPr id="11276" name="Picture 16" descr="女天使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7167260" y="306390"/>
              <a:ext cx="1524000" cy="127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35802E-6 L -0.14531 -1.35802E-6 " pathEditMode="relative" rAng="0" ptsTypes="AA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5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35802E-6 L -0.14531 -1.35802E-6 " pathEditMode="relative" rAng="0" ptsTypes="AA">
                                      <p:cBhvr>
                                        <p:cTn id="3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35802E-6 L -0.14531 -1.35802E-6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35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7778E-7 -1.35802E-6 L -0.14531 -1.35802E-6 " pathEditMode="relative" rAng="0" ptsTypes="AA">
                                      <p:cBhvr>
                                        <p:cTn id="5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30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Picture 2" descr="E:\R二数上\resource\U01\doc\脚掌长.png"/>
          <p:cNvPicPr>
            <a:picLocks noChangeAspect="1" noChangeArrowheads="1"/>
          </p:cNvPicPr>
          <p:nvPr/>
        </p:nvPicPr>
        <p:blipFill>
          <a:blip r:embed="rId1"/>
          <a:srcRect/>
          <a:stretch>
            <a:fillRect/>
          </a:stretch>
        </p:blipFill>
        <p:spPr bwMode="auto">
          <a:xfrm>
            <a:off x="2851150" y="1427163"/>
            <a:ext cx="3251200" cy="1719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 bwMode="auto">
          <a:xfrm>
            <a:off x="2911475" y="869950"/>
            <a:ext cx="3095625" cy="1503363"/>
            <a:chOff x="2007238" y="666262"/>
            <a:chExt cx="5063374" cy="2160000"/>
          </a:xfrm>
        </p:grpSpPr>
        <p:cxnSp>
          <p:nvCxnSpPr>
            <p:cNvPr id="4" name="直接连接符 3"/>
            <p:cNvCxnSpPr/>
            <p:nvPr/>
          </p:nvCxnSpPr>
          <p:spPr>
            <a:xfrm>
              <a:off x="2007238" y="666262"/>
              <a:ext cx="0" cy="2160000"/>
            </a:xfrm>
            <a:prstGeom prst="line">
              <a:avLst/>
            </a:prstGeom>
            <a:ln w="317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接连接符 4"/>
            <p:cNvCxnSpPr/>
            <p:nvPr/>
          </p:nvCxnSpPr>
          <p:spPr>
            <a:xfrm>
              <a:off x="7070612" y="666262"/>
              <a:ext cx="0" cy="2160000"/>
            </a:xfrm>
            <a:prstGeom prst="line">
              <a:avLst/>
            </a:prstGeom>
            <a:ln w="3175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" name="直接连接符 5"/>
          <p:cNvCxnSpPr/>
          <p:nvPr/>
        </p:nvCxnSpPr>
        <p:spPr>
          <a:xfrm>
            <a:off x="2909888" y="1193800"/>
            <a:ext cx="3095625" cy="0"/>
          </a:xfrm>
          <a:prstGeom prst="line">
            <a:avLst/>
          </a:prstGeom>
          <a:ln w="31750">
            <a:solidFill>
              <a:srgbClr val="0000FF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" name="组合 12"/>
          <p:cNvGrpSpPr/>
          <p:nvPr/>
        </p:nvGrpSpPr>
        <p:grpSpPr bwMode="auto">
          <a:xfrm flipH="1">
            <a:off x="333375" y="2768600"/>
            <a:ext cx="8024813" cy="1279525"/>
            <a:chOff x="1163563" y="-309560"/>
            <a:chExt cx="8022873" cy="1279525"/>
          </a:xfrm>
        </p:grpSpPr>
        <p:sp>
          <p:nvSpPr>
            <p:cNvPr id="9" name="AutoShape 27"/>
            <p:cNvSpPr>
              <a:spLocks noChangeArrowheads="1"/>
            </p:cNvSpPr>
            <p:nvPr/>
          </p:nvSpPr>
          <p:spPr bwMode="auto">
            <a:xfrm flipH="1">
              <a:off x="1163563" y="288928"/>
              <a:ext cx="6527810" cy="681037"/>
            </a:xfrm>
            <a:prstGeom prst="wedgeRoundRectCallout">
              <a:avLst>
                <a:gd name="adj1" fmla="val -53577"/>
                <a:gd name="adj2" fmla="val -31183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 anchor="ctr"/>
            <a:lstStyle>
              <a:lvl1pPr eaLnBrk="0" hangingPunct="0">
                <a:spcBef>
                  <a:spcPct val="20000"/>
                </a:spcBef>
                <a:defRPr sz="2800" b="1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黑体" panose="02010609060101010101" pitchFamily="49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Tx/>
                <a:buNone/>
                <a:defRPr/>
              </a:pPr>
              <a:r>
                <a:rPr lang="zh-CN" altLang="en-US" sz="3200" dirty="0">
                  <a:latin typeface="+mj-lt"/>
                  <a:sym typeface="+mn-ea"/>
                </a:rPr>
                <a:t>把脚的长度作为测量长度的单位。</a:t>
              </a:r>
              <a:endParaRPr lang="zh-CN" altLang="en-US" sz="3200" dirty="0">
                <a:latin typeface="+mj-lt"/>
                <a:sym typeface="+mn-ea"/>
              </a:endParaRPr>
            </a:p>
          </p:txBody>
        </p:sp>
        <p:pic>
          <p:nvPicPr>
            <p:cNvPr id="12296" name="Picture 16" descr="女天使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7662436" y="-309560"/>
              <a:ext cx="1524000" cy="12795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7" presetClass="emph" presetSubtype="1" decel="10000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FF0000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35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T-A-黑">
      <a:majorFont>
        <a:latin typeface="Times New Roman"/>
        <a:ea typeface="黑体"/>
        <a:cs typeface=""/>
      </a:majorFont>
      <a:minorFont>
        <a:latin typeface="Arial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1365</Words>
  <Application>WPS 演示</Application>
  <PresentationFormat>全屏显示(16:9)</PresentationFormat>
  <Paragraphs>198</Paragraphs>
  <Slides>28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28</vt:i4>
      </vt:variant>
    </vt:vector>
  </HeadingPairs>
  <TitlesOfParts>
    <vt:vector size="43" baseType="lpstr">
      <vt:lpstr>Arial</vt:lpstr>
      <vt:lpstr>宋体</vt:lpstr>
      <vt:lpstr>Wingdings</vt:lpstr>
      <vt:lpstr>Times New Roman</vt:lpstr>
      <vt:lpstr>黑体</vt:lpstr>
      <vt:lpstr>Calibri</vt:lpstr>
      <vt:lpstr>楷体_GB2312</vt:lpstr>
      <vt:lpstr>新宋体</vt:lpstr>
      <vt:lpstr>微软雅黑</vt:lpstr>
      <vt:lpstr>Gulim</vt:lpstr>
      <vt:lpstr>Malgun Gothic</vt:lpstr>
      <vt:lpstr>楷体</vt:lpstr>
      <vt:lpstr>Arial Unicode MS</vt:lpstr>
      <vt:lpstr>Arial</vt:lpstr>
      <vt:lpstr>第一PPT模板网-WWW.1PPT.COM​</vt:lpstr>
      <vt:lpstr>认识厘米和用厘米量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14</cp:revision>
  <dcterms:created xsi:type="dcterms:W3CDTF">2016-01-14T07:05:00Z</dcterms:created>
  <dcterms:modified xsi:type="dcterms:W3CDTF">2023-10-26T07:47:43Z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3E40A6BBA3304C7EB2B97811003EAFC2_12</vt:lpwstr>
  </property>
</Properties>
</file>