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363" r:id="rId4"/>
    <p:sldId id="435" r:id="rId5"/>
    <p:sldId id="419" r:id="rId7"/>
    <p:sldId id="421" r:id="rId8"/>
    <p:sldId id="431" r:id="rId9"/>
    <p:sldId id="420" r:id="rId10"/>
    <p:sldId id="422" r:id="rId11"/>
    <p:sldId id="423" r:id="rId12"/>
    <p:sldId id="428" r:id="rId13"/>
    <p:sldId id="424" r:id="rId14"/>
    <p:sldId id="425" r:id="rId15"/>
    <p:sldId id="412" r:id="rId16"/>
    <p:sldId id="436" r:id="rId17"/>
    <p:sldId id="432" r:id="rId18"/>
    <p:sldId id="433" r:id="rId19"/>
    <p:sldId id="437" r:id="rId20"/>
    <p:sldId id="287" r:id="rId21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CC"/>
    <a:srgbClr val="EBF1DE"/>
    <a:srgbClr val="FF6D69"/>
    <a:srgbClr val="FF0000"/>
    <a:srgbClr val="FF7E7C"/>
    <a:srgbClr val="D4E25B"/>
    <a:srgbClr val="000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23" autoAdjust="0"/>
    <p:restoredTop sz="96769" autoAdjust="0"/>
  </p:normalViewPr>
  <p:slideViewPr>
    <p:cSldViewPr snapToGrid="0">
      <p:cViewPr varScale="1">
        <p:scale>
          <a:sx n="105" d="100"/>
          <a:sy n="105" d="100"/>
        </p:scale>
        <p:origin x="-102" y="-720"/>
      </p:cViewPr>
      <p:guideLst>
        <p:guide orient="horz" pos="162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7B18AA4D-3A00-4EE3-8B49-7D309540E80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8AA4D-3A00-4EE3-8B49-7D309540E8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741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42EA4377-F231-4D6A-8167-B4A907007188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60463"/>
            <a:ext cx="9144000" cy="1400932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1">
                <a:latin typeface="+mj-lt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62075" y="2286926"/>
            <a:ext cx="6400800" cy="6652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571624"/>
            <a:ext cx="9144000" cy="1590675"/>
          </a:xfrm>
          <a:prstGeom prst="rect">
            <a:avLst/>
          </a:prstGeom>
          <a:solidFill>
            <a:srgbClr val="FFFF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4098" name="标题 1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455737"/>
            <a:ext cx="9144000" cy="14009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/>
          <a:lstStyle/>
          <a:p>
            <a:r>
              <a:rPr lang="zh-CN" altLang="en-US" b="0" dirty="0" smtClean="0">
                <a:latin typeface="Arial" panose="020B0604020202020204" pitchFamily="34" charset="0"/>
              </a:rPr>
              <a:t>认</a:t>
            </a:r>
            <a:r>
              <a:rPr lang="zh-CN" altLang="en-US" b="0" dirty="0" smtClean="0">
                <a:latin typeface="Arial" panose="020B0604020202020204" pitchFamily="34" charset="0"/>
              </a:rPr>
              <a:t>识米和用米量</a:t>
            </a:r>
            <a:endParaRPr lang="zh-CN" altLang="en-US" b="0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362075" y="2573337"/>
            <a:ext cx="6400800" cy="587375"/>
          </a:xfrm>
        </p:spPr>
        <p:txBody>
          <a:bodyPr vert="horz" wrap="square" lIns="91440" tIns="45720" rIns="91440" bIns="45720" numCol="1" anchorCtr="0" compatLnSpc="1"/>
          <a:lstStyle/>
          <a:p>
            <a:pPr>
              <a:defRPr/>
            </a:pPr>
            <a:r>
              <a:rPr lang="en-US" altLang="zh-CN" sz="2400" dirty="0">
                <a:ea typeface="楷体_GB2312" panose="02010609030101010101" pitchFamily="49" charset="-122"/>
              </a:rPr>
              <a:t>R·</a:t>
            </a:r>
            <a:r>
              <a:rPr lang="zh-CN" altLang="en-US" sz="2400" dirty="0">
                <a:ea typeface="楷体_GB2312" panose="02010609030101010101" pitchFamily="49" charset="-122"/>
              </a:rPr>
              <a:t>二年级上册</a:t>
            </a:r>
            <a:endParaRPr lang="zh-CN" altLang="en-US" sz="2400" dirty="0">
              <a:ea typeface="楷体_GB2312" panose="0201060903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876425" y="2552699"/>
            <a:ext cx="5324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3464256" y="668480"/>
            <a:ext cx="27130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latin typeface="Times New Roman" panose="02020603050405020304" pitchFamily="18" charset="0"/>
                <a:ea typeface="黑体" panose="02010609060101010101" pitchFamily="49" charset="-122"/>
              </a:rPr>
              <a:t>长</a:t>
            </a:r>
            <a:r>
              <a:rPr lang="zh-CN" altLang="en-US" sz="4400" dirty="0">
                <a:latin typeface="Times New Roman" panose="02020603050405020304" pitchFamily="18" charset="0"/>
                <a:ea typeface="黑体" panose="02010609060101010101" pitchFamily="49" charset="-122"/>
              </a:rPr>
              <a:t>度单位</a:t>
            </a:r>
            <a:endParaRPr lang="zh-CN" altLang="en-US" sz="4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0" name="Picture 5" descr="\\192.168.1.3\临时中转站1_以本人姓名建目录\开发中心-多媒体部\02美术部\晨会文件\04宁煌\人教数学教参\0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49856" y="710407"/>
            <a:ext cx="78422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8" descr="小女孩"/>
          <p:cNvPicPr>
            <a:picLocks noChangeAspect="1" noChangeArrowheads="1"/>
          </p:cNvPicPr>
          <p:nvPr/>
        </p:nvPicPr>
        <p:blipFill>
          <a:blip r:embed="rId1" cstate="email"/>
          <a:srcRect b="-1389"/>
          <a:stretch>
            <a:fillRect/>
          </a:stretch>
        </p:blipFill>
        <p:spPr bwMode="auto">
          <a:xfrm>
            <a:off x="347663" y="-733425"/>
            <a:ext cx="8154987" cy="8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AutoShape 6"/>
          <p:cNvSpPr/>
          <p:nvPr/>
        </p:nvSpPr>
        <p:spPr bwMode="auto">
          <a:xfrm rot="5400000">
            <a:off x="4200525" y="-1344612"/>
            <a:ext cx="215900" cy="6337300"/>
          </a:xfrm>
          <a:prstGeom prst="leftBrace">
            <a:avLst>
              <a:gd name="adj1" fmla="val 244200"/>
              <a:gd name="adj2" fmla="val 50000"/>
            </a:avLst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/>
        </p:nvSpPr>
        <p:spPr bwMode="auto">
          <a:xfrm>
            <a:off x="3960813" y="982663"/>
            <a:ext cx="10683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000">
                <a:solidFill>
                  <a:srgbClr val="0000FF"/>
                </a:solidFill>
                <a:ea typeface="楷体_GB2312" panose="02010609030101010101" pitchFamily="49" charset="-122"/>
              </a:rPr>
              <a:t>1</a:t>
            </a:r>
            <a:r>
              <a:rPr lang="zh-CN" altLang="en-US" sz="30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米</a:t>
            </a:r>
            <a:endParaRPr lang="zh-CN" altLang="en-US" sz="30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8" name="AutoShape 68"/>
          <p:cNvSpPr>
            <a:spLocks noChangeArrowheads="1"/>
          </p:cNvSpPr>
          <p:nvPr/>
        </p:nvSpPr>
        <p:spPr bwMode="auto">
          <a:xfrm>
            <a:off x="3803650" y="2497138"/>
            <a:ext cx="3770313" cy="2265362"/>
          </a:xfrm>
          <a:prstGeom prst="wedgeRoundRectCallout">
            <a:avLst>
              <a:gd name="adj1" fmla="val 56646"/>
              <a:gd name="adj2" fmla="val -64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我们一起来数一数：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1，2，3，4，5，6，7，8，9，10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。这是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10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pic>
        <p:nvPicPr>
          <p:cNvPr id="49" name="Picture 82" descr="放大的尺子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525" y="2030413"/>
            <a:ext cx="2592388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2" descr="P-05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24725" y="2886075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2" descr="P-05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324725" y="2886075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78" descr="小女孩"/>
          <p:cNvPicPr>
            <a:picLocks noChangeAspect="1" noChangeArrowheads="1"/>
          </p:cNvPicPr>
          <p:nvPr/>
        </p:nvPicPr>
        <p:blipFill>
          <a:blip r:embed="rId2" cstate="email"/>
          <a:srcRect b="-1389"/>
          <a:stretch>
            <a:fillRect/>
          </a:stretch>
        </p:blipFill>
        <p:spPr bwMode="auto">
          <a:xfrm>
            <a:off x="347663" y="-733425"/>
            <a:ext cx="8154987" cy="8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AutoShape 6"/>
          <p:cNvSpPr/>
          <p:nvPr/>
        </p:nvSpPr>
        <p:spPr bwMode="auto">
          <a:xfrm rot="5400000">
            <a:off x="4200525" y="-1344612"/>
            <a:ext cx="215900" cy="6337300"/>
          </a:xfrm>
          <a:prstGeom prst="leftBrace">
            <a:avLst>
              <a:gd name="adj1" fmla="val 244200"/>
              <a:gd name="adj2" fmla="val 50000"/>
            </a:avLst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/>
        </p:nvSpPr>
        <p:spPr bwMode="auto">
          <a:xfrm>
            <a:off x="3960813" y="982663"/>
            <a:ext cx="10683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000">
                <a:solidFill>
                  <a:srgbClr val="0000FF"/>
                </a:solidFill>
                <a:ea typeface="楷体_GB2312" panose="02010609030101010101" pitchFamily="49" charset="-122"/>
              </a:rPr>
              <a:t>1</a:t>
            </a:r>
            <a:r>
              <a:rPr lang="zh-CN" altLang="en-US" sz="30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米</a:t>
            </a:r>
            <a:endParaRPr lang="zh-CN" altLang="en-US" sz="30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5" name="Group 16"/>
          <p:cNvGrpSpPr/>
          <p:nvPr/>
        </p:nvGrpSpPr>
        <p:grpSpPr bwMode="auto">
          <a:xfrm>
            <a:off x="1458913" y="1976438"/>
            <a:ext cx="704850" cy="800100"/>
            <a:chOff x="-179" y="0"/>
            <a:chExt cx="1108" cy="1260"/>
          </a:xfrm>
        </p:grpSpPr>
        <p:sp>
          <p:nvSpPr>
            <p:cNvPr id="15366" name="Line 17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7" name="Text Box 18"/>
            <p:cNvSpPr txBox="1">
              <a:spLocks noChangeArrowheads="1"/>
            </p:cNvSpPr>
            <p:nvPr/>
          </p:nvSpPr>
          <p:spPr bwMode="auto">
            <a:xfrm>
              <a:off x="-179" y="340"/>
              <a:ext cx="1108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10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8" name="Group 20"/>
          <p:cNvGrpSpPr/>
          <p:nvPr/>
        </p:nvGrpSpPr>
        <p:grpSpPr bwMode="auto">
          <a:xfrm>
            <a:off x="2124075" y="1979613"/>
            <a:ext cx="744538" cy="800100"/>
            <a:chOff x="-135" y="0"/>
            <a:chExt cx="1170" cy="1260"/>
          </a:xfrm>
        </p:grpSpPr>
        <p:sp>
          <p:nvSpPr>
            <p:cNvPr id="15369" name="Line 21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0" name="Text Box 22"/>
            <p:cNvSpPr txBox="1">
              <a:spLocks noChangeArrowheads="1"/>
            </p:cNvSpPr>
            <p:nvPr/>
          </p:nvSpPr>
          <p:spPr bwMode="auto">
            <a:xfrm>
              <a:off x="-135" y="340"/>
              <a:ext cx="117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20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1" name="Group 24"/>
          <p:cNvGrpSpPr/>
          <p:nvPr/>
        </p:nvGrpSpPr>
        <p:grpSpPr bwMode="auto">
          <a:xfrm>
            <a:off x="2765425" y="1979613"/>
            <a:ext cx="708025" cy="800100"/>
            <a:chOff x="-120" y="0"/>
            <a:chExt cx="1117" cy="1260"/>
          </a:xfrm>
        </p:grpSpPr>
        <p:sp>
          <p:nvSpPr>
            <p:cNvPr id="15372" name="Line 25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3" name="Text Box 26"/>
            <p:cNvSpPr txBox="1">
              <a:spLocks noChangeArrowheads="1"/>
            </p:cNvSpPr>
            <p:nvPr/>
          </p:nvSpPr>
          <p:spPr bwMode="auto">
            <a:xfrm>
              <a:off x="-120" y="340"/>
              <a:ext cx="1117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30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4" name="Group 28"/>
          <p:cNvGrpSpPr/>
          <p:nvPr/>
        </p:nvGrpSpPr>
        <p:grpSpPr bwMode="auto">
          <a:xfrm>
            <a:off x="3382963" y="1979613"/>
            <a:ext cx="758825" cy="800100"/>
            <a:chOff x="-141" y="0"/>
            <a:chExt cx="1194" cy="1260"/>
          </a:xfrm>
        </p:grpSpPr>
        <p:sp>
          <p:nvSpPr>
            <p:cNvPr id="15375" name="Line 29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Text Box 30"/>
            <p:cNvSpPr txBox="1">
              <a:spLocks noChangeArrowheads="1"/>
            </p:cNvSpPr>
            <p:nvPr/>
          </p:nvSpPr>
          <p:spPr bwMode="auto">
            <a:xfrm>
              <a:off x="-141" y="340"/>
              <a:ext cx="119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40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7" name="Group 32"/>
          <p:cNvGrpSpPr/>
          <p:nvPr/>
        </p:nvGrpSpPr>
        <p:grpSpPr bwMode="auto">
          <a:xfrm>
            <a:off x="4040188" y="1979613"/>
            <a:ext cx="636587" cy="800100"/>
            <a:chOff x="-102" y="0"/>
            <a:chExt cx="1001" cy="1260"/>
          </a:xfrm>
        </p:grpSpPr>
        <p:sp>
          <p:nvSpPr>
            <p:cNvPr id="15378" name="Line 33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Text Box 34"/>
            <p:cNvSpPr txBox="1">
              <a:spLocks noChangeArrowheads="1"/>
            </p:cNvSpPr>
            <p:nvPr/>
          </p:nvSpPr>
          <p:spPr bwMode="auto">
            <a:xfrm>
              <a:off x="-102" y="340"/>
              <a:ext cx="1001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50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0" name="Group 36"/>
          <p:cNvGrpSpPr/>
          <p:nvPr/>
        </p:nvGrpSpPr>
        <p:grpSpPr bwMode="auto">
          <a:xfrm>
            <a:off x="4679950" y="1979613"/>
            <a:ext cx="673100" cy="800100"/>
            <a:chOff x="-96" y="0"/>
            <a:chExt cx="1059" cy="1260"/>
          </a:xfrm>
        </p:grpSpPr>
        <p:sp>
          <p:nvSpPr>
            <p:cNvPr id="15381" name="Line 37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Text Box 38"/>
            <p:cNvSpPr txBox="1">
              <a:spLocks noChangeArrowheads="1"/>
            </p:cNvSpPr>
            <p:nvPr/>
          </p:nvSpPr>
          <p:spPr bwMode="auto">
            <a:xfrm>
              <a:off x="-96" y="340"/>
              <a:ext cx="1059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60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3" name="Group 40"/>
          <p:cNvGrpSpPr/>
          <p:nvPr/>
        </p:nvGrpSpPr>
        <p:grpSpPr bwMode="auto">
          <a:xfrm>
            <a:off x="5316538" y="1979613"/>
            <a:ext cx="704850" cy="800100"/>
            <a:chOff x="-84" y="0"/>
            <a:chExt cx="1110" cy="1260"/>
          </a:xfrm>
        </p:grpSpPr>
        <p:sp>
          <p:nvSpPr>
            <p:cNvPr id="15384" name="Line 41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Text Box 42"/>
            <p:cNvSpPr txBox="1">
              <a:spLocks noChangeArrowheads="1"/>
            </p:cNvSpPr>
            <p:nvPr/>
          </p:nvSpPr>
          <p:spPr bwMode="auto">
            <a:xfrm>
              <a:off x="-84" y="340"/>
              <a:ext cx="111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70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6" name="Group 44"/>
          <p:cNvGrpSpPr/>
          <p:nvPr/>
        </p:nvGrpSpPr>
        <p:grpSpPr bwMode="auto">
          <a:xfrm>
            <a:off x="5953125" y="1979613"/>
            <a:ext cx="739775" cy="800100"/>
            <a:chOff x="-72" y="0"/>
            <a:chExt cx="1165" cy="1260"/>
          </a:xfrm>
        </p:grpSpPr>
        <p:sp>
          <p:nvSpPr>
            <p:cNvPr id="15387" name="Line 45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8" name="Text Box 46"/>
            <p:cNvSpPr txBox="1">
              <a:spLocks noChangeArrowheads="1"/>
            </p:cNvSpPr>
            <p:nvPr/>
          </p:nvSpPr>
          <p:spPr bwMode="auto">
            <a:xfrm>
              <a:off x="-72" y="340"/>
              <a:ext cx="1165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80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29" name="Group 48"/>
          <p:cNvGrpSpPr/>
          <p:nvPr/>
        </p:nvGrpSpPr>
        <p:grpSpPr bwMode="auto">
          <a:xfrm>
            <a:off x="6564313" y="1979613"/>
            <a:ext cx="636587" cy="800100"/>
            <a:chOff x="-114" y="0"/>
            <a:chExt cx="1004" cy="1260"/>
          </a:xfrm>
        </p:grpSpPr>
        <p:sp>
          <p:nvSpPr>
            <p:cNvPr id="15390" name="Line 49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Text Box 50"/>
            <p:cNvSpPr txBox="1">
              <a:spLocks noChangeArrowheads="1"/>
            </p:cNvSpPr>
            <p:nvPr/>
          </p:nvSpPr>
          <p:spPr bwMode="auto">
            <a:xfrm>
              <a:off x="-114" y="340"/>
              <a:ext cx="100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90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32" name="Group 52"/>
          <p:cNvGrpSpPr/>
          <p:nvPr/>
        </p:nvGrpSpPr>
        <p:grpSpPr bwMode="auto">
          <a:xfrm>
            <a:off x="7078663" y="1979613"/>
            <a:ext cx="930275" cy="800100"/>
            <a:chOff x="-166" y="0"/>
            <a:chExt cx="1147" cy="1260"/>
          </a:xfrm>
        </p:grpSpPr>
        <p:sp>
          <p:nvSpPr>
            <p:cNvPr id="15393" name="Line 53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4" name="Text Box 54"/>
            <p:cNvSpPr txBox="1">
              <a:spLocks noChangeArrowheads="1"/>
            </p:cNvSpPr>
            <p:nvPr/>
          </p:nvSpPr>
          <p:spPr bwMode="auto">
            <a:xfrm>
              <a:off x="-166" y="340"/>
              <a:ext cx="1147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100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sp>
        <p:nvSpPr>
          <p:cNvPr id="37" name="AutoShape 66"/>
          <p:cNvSpPr>
            <a:spLocks noChangeArrowheads="1"/>
          </p:cNvSpPr>
          <p:nvPr/>
        </p:nvSpPr>
        <p:spPr bwMode="auto">
          <a:xfrm>
            <a:off x="3841750" y="2820988"/>
            <a:ext cx="3751263" cy="1724025"/>
          </a:xfrm>
          <a:prstGeom prst="wedgeRoundRectCallout">
            <a:avLst>
              <a:gd name="adj1" fmla="val 58158"/>
              <a:gd name="adj2" fmla="val 1032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继续数：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10</a:t>
            </a:r>
            <a:r>
              <a:rPr lang="zh-CN" altLang="en-US" sz="3200" dirty="0">
                <a:latin typeface="+mj-lt"/>
                <a:ea typeface="+mn-ea"/>
                <a:sym typeface="+mn-ea"/>
              </a:rPr>
              <a:t>，                   </a:t>
            </a:r>
            <a:endParaRPr lang="zh-CN" altLang="en-US" sz="3200" dirty="0">
              <a:latin typeface="+mj-lt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endParaRPr lang="en-US" altLang="zh-CN" sz="3200" dirty="0">
              <a:latin typeface="+mj-lt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endParaRPr lang="zh-CN" altLang="en-US" sz="3200" dirty="0">
              <a:latin typeface="+mj-lt"/>
              <a:ea typeface="+mn-ea"/>
              <a:sym typeface="+mn-ea"/>
            </a:endParaRPr>
          </a:p>
        </p:txBody>
      </p:sp>
      <p:sp>
        <p:nvSpPr>
          <p:cNvPr id="38" name="Rectangle 86"/>
          <p:cNvSpPr>
            <a:spLocks noChangeArrowheads="1"/>
          </p:cNvSpPr>
          <p:nvPr/>
        </p:nvSpPr>
        <p:spPr bwMode="auto">
          <a:xfrm flipH="1">
            <a:off x="6303963" y="2882900"/>
            <a:ext cx="874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20，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39" name="Rectangle 86"/>
          <p:cNvSpPr>
            <a:spLocks noChangeArrowheads="1"/>
          </p:cNvSpPr>
          <p:nvPr/>
        </p:nvSpPr>
        <p:spPr bwMode="auto">
          <a:xfrm flipH="1">
            <a:off x="3983038" y="3402013"/>
            <a:ext cx="8747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30，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0" name="Rectangle 86"/>
          <p:cNvSpPr>
            <a:spLocks noChangeArrowheads="1"/>
          </p:cNvSpPr>
          <p:nvPr/>
        </p:nvSpPr>
        <p:spPr bwMode="auto">
          <a:xfrm flipH="1">
            <a:off x="4784725" y="3397250"/>
            <a:ext cx="873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40，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1" name="Rectangle 86"/>
          <p:cNvSpPr>
            <a:spLocks noChangeArrowheads="1"/>
          </p:cNvSpPr>
          <p:nvPr/>
        </p:nvSpPr>
        <p:spPr bwMode="auto">
          <a:xfrm flipH="1">
            <a:off x="5557838" y="3400425"/>
            <a:ext cx="874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50，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2" name="Rectangle 86"/>
          <p:cNvSpPr>
            <a:spLocks noChangeArrowheads="1"/>
          </p:cNvSpPr>
          <p:nvPr/>
        </p:nvSpPr>
        <p:spPr bwMode="auto">
          <a:xfrm flipH="1">
            <a:off x="6335713" y="3387725"/>
            <a:ext cx="874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60，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3" name="Rectangle 86"/>
          <p:cNvSpPr>
            <a:spLocks noChangeArrowheads="1"/>
          </p:cNvSpPr>
          <p:nvPr/>
        </p:nvSpPr>
        <p:spPr bwMode="auto">
          <a:xfrm flipH="1">
            <a:off x="3970338" y="3908425"/>
            <a:ext cx="871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70，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4" name="Rectangle 86"/>
          <p:cNvSpPr>
            <a:spLocks noChangeArrowheads="1"/>
          </p:cNvSpPr>
          <p:nvPr/>
        </p:nvSpPr>
        <p:spPr bwMode="auto">
          <a:xfrm flipH="1">
            <a:off x="4784725" y="3908425"/>
            <a:ext cx="874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80，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5" name="Rectangle 86"/>
          <p:cNvSpPr>
            <a:spLocks noChangeArrowheads="1"/>
          </p:cNvSpPr>
          <p:nvPr/>
        </p:nvSpPr>
        <p:spPr bwMode="auto">
          <a:xfrm flipH="1">
            <a:off x="5580063" y="3908425"/>
            <a:ext cx="873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90，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  <p:sp>
        <p:nvSpPr>
          <p:cNvPr id="46" name="Rectangle 86"/>
          <p:cNvSpPr>
            <a:spLocks noChangeArrowheads="1"/>
          </p:cNvSpPr>
          <p:nvPr/>
        </p:nvSpPr>
        <p:spPr bwMode="auto">
          <a:xfrm flipH="1">
            <a:off x="6280150" y="3908425"/>
            <a:ext cx="1312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latin typeface="+mn-lt"/>
                <a:ea typeface="+mn-ea"/>
                <a:sym typeface="+mn-ea"/>
              </a:rPr>
              <a:t>100。</a:t>
            </a:r>
            <a:endParaRPr lang="zh-CN" altLang="en-US" sz="3200" b="0" dirty="0"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8" descr="小女孩"/>
          <p:cNvPicPr>
            <a:picLocks noChangeAspect="1" noChangeArrowheads="1"/>
          </p:cNvPicPr>
          <p:nvPr/>
        </p:nvPicPr>
        <p:blipFill>
          <a:blip r:embed="rId1" cstate="email"/>
          <a:srcRect b="-1389"/>
          <a:stretch>
            <a:fillRect/>
          </a:stretch>
        </p:blipFill>
        <p:spPr bwMode="auto">
          <a:xfrm>
            <a:off x="347663" y="-733425"/>
            <a:ext cx="8154987" cy="8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AutoShape 6"/>
          <p:cNvSpPr/>
          <p:nvPr/>
        </p:nvSpPr>
        <p:spPr bwMode="auto">
          <a:xfrm rot="5400000">
            <a:off x="4200525" y="-1344612"/>
            <a:ext cx="215900" cy="6337300"/>
          </a:xfrm>
          <a:prstGeom prst="leftBrace">
            <a:avLst>
              <a:gd name="adj1" fmla="val 244200"/>
              <a:gd name="adj2" fmla="val 50000"/>
            </a:avLst>
          </a:prstGeom>
          <a:noFill/>
          <a:ln w="317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/>
        </p:nvSpPr>
        <p:spPr bwMode="auto">
          <a:xfrm>
            <a:off x="3960813" y="982663"/>
            <a:ext cx="10683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000">
                <a:solidFill>
                  <a:srgbClr val="0000FF"/>
                </a:solidFill>
                <a:ea typeface="楷体_GB2312" panose="02010609030101010101" pitchFamily="49" charset="-122"/>
              </a:rPr>
              <a:t>1</a:t>
            </a:r>
            <a:r>
              <a:rPr lang="zh-CN" altLang="en-US" sz="30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米</a:t>
            </a:r>
            <a:endParaRPr lang="zh-CN" altLang="en-US" sz="30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16388" name="Group 16"/>
          <p:cNvGrpSpPr/>
          <p:nvPr/>
        </p:nvGrpSpPr>
        <p:grpSpPr bwMode="auto">
          <a:xfrm>
            <a:off x="1458913" y="1976438"/>
            <a:ext cx="704850" cy="800100"/>
            <a:chOff x="-179" y="0"/>
            <a:chExt cx="1108" cy="1260"/>
          </a:xfrm>
        </p:grpSpPr>
        <p:sp>
          <p:nvSpPr>
            <p:cNvPr id="16389" name="Line 17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0" name="Text Box 18"/>
            <p:cNvSpPr txBox="1">
              <a:spLocks noChangeArrowheads="1"/>
            </p:cNvSpPr>
            <p:nvPr/>
          </p:nvSpPr>
          <p:spPr bwMode="auto">
            <a:xfrm>
              <a:off x="-179" y="340"/>
              <a:ext cx="1108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10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391" name="Group 20"/>
          <p:cNvGrpSpPr/>
          <p:nvPr/>
        </p:nvGrpSpPr>
        <p:grpSpPr bwMode="auto">
          <a:xfrm>
            <a:off x="2124075" y="1979613"/>
            <a:ext cx="744538" cy="800100"/>
            <a:chOff x="-135" y="0"/>
            <a:chExt cx="1170" cy="1260"/>
          </a:xfrm>
        </p:grpSpPr>
        <p:sp>
          <p:nvSpPr>
            <p:cNvPr id="16392" name="Line 21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Text Box 22"/>
            <p:cNvSpPr txBox="1">
              <a:spLocks noChangeArrowheads="1"/>
            </p:cNvSpPr>
            <p:nvPr/>
          </p:nvSpPr>
          <p:spPr bwMode="auto">
            <a:xfrm>
              <a:off x="-135" y="340"/>
              <a:ext cx="117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20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394" name="Group 24"/>
          <p:cNvGrpSpPr/>
          <p:nvPr/>
        </p:nvGrpSpPr>
        <p:grpSpPr bwMode="auto">
          <a:xfrm>
            <a:off x="2765425" y="1979613"/>
            <a:ext cx="708025" cy="800100"/>
            <a:chOff x="-120" y="0"/>
            <a:chExt cx="1117" cy="1260"/>
          </a:xfrm>
        </p:grpSpPr>
        <p:sp>
          <p:nvSpPr>
            <p:cNvPr id="16395" name="Line 25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6" name="Text Box 26"/>
            <p:cNvSpPr txBox="1">
              <a:spLocks noChangeArrowheads="1"/>
            </p:cNvSpPr>
            <p:nvPr/>
          </p:nvSpPr>
          <p:spPr bwMode="auto">
            <a:xfrm>
              <a:off x="-120" y="340"/>
              <a:ext cx="1117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30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397" name="Group 28"/>
          <p:cNvGrpSpPr/>
          <p:nvPr/>
        </p:nvGrpSpPr>
        <p:grpSpPr bwMode="auto">
          <a:xfrm>
            <a:off x="3382963" y="1979613"/>
            <a:ext cx="758825" cy="800100"/>
            <a:chOff x="-141" y="0"/>
            <a:chExt cx="1194" cy="1260"/>
          </a:xfrm>
        </p:grpSpPr>
        <p:sp>
          <p:nvSpPr>
            <p:cNvPr id="16398" name="Line 29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9" name="Text Box 30"/>
            <p:cNvSpPr txBox="1">
              <a:spLocks noChangeArrowheads="1"/>
            </p:cNvSpPr>
            <p:nvPr/>
          </p:nvSpPr>
          <p:spPr bwMode="auto">
            <a:xfrm>
              <a:off x="-141" y="340"/>
              <a:ext cx="119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40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00" name="Group 32"/>
          <p:cNvGrpSpPr/>
          <p:nvPr/>
        </p:nvGrpSpPr>
        <p:grpSpPr bwMode="auto">
          <a:xfrm>
            <a:off x="4040188" y="1979613"/>
            <a:ext cx="636587" cy="800100"/>
            <a:chOff x="-102" y="0"/>
            <a:chExt cx="1001" cy="1260"/>
          </a:xfrm>
        </p:grpSpPr>
        <p:sp>
          <p:nvSpPr>
            <p:cNvPr id="16401" name="Line 33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2" name="Text Box 34"/>
            <p:cNvSpPr txBox="1">
              <a:spLocks noChangeArrowheads="1"/>
            </p:cNvSpPr>
            <p:nvPr/>
          </p:nvSpPr>
          <p:spPr bwMode="auto">
            <a:xfrm>
              <a:off x="-102" y="340"/>
              <a:ext cx="1001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50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03" name="Group 36"/>
          <p:cNvGrpSpPr/>
          <p:nvPr/>
        </p:nvGrpSpPr>
        <p:grpSpPr bwMode="auto">
          <a:xfrm>
            <a:off x="4679950" y="1979613"/>
            <a:ext cx="673100" cy="800100"/>
            <a:chOff x="-96" y="0"/>
            <a:chExt cx="1059" cy="1260"/>
          </a:xfrm>
        </p:grpSpPr>
        <p:sp>
          <p:nvSpPr>
            <p:cNvPr id="16404" name="Line 37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Text Box 38"/>
            <p:cNvSpPr txBox="1">
              <a:spLocks noChangeArrowheads="1"/>
            </p:cNvSpPr>
            <p:nvPr/>
          </p:nvSpPr>
          <p:spPr bwMode="auto">
            <a:xfrm>
              <a:off x="-96" y="340"/>
              <a:ext cx="1059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60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06" name="Group 40"/>
          <p:cNvGrpSpPr/>
          <p:nvPr/>
        </p:nvGrpSpPr>
        <p:grpSpPr bwMode="auto">
          <a:xfrm>
            <a:off x="5316538" y="1979613"/>
            <a:ext cx="704850" cy="800100"/>
            <a:chOff x="-84" y="0"/>
            <a:chExt cx="1110" cy="1260"/>
          </a:xfrm>
        </p:grpSpPr>
        <p:sp>
          <p:nvSpPr>
            <p:cNvPr id="16407" name="Line 41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Text Box 42"/>
            <p:cNvSpPr txBox="1">
              <a:spLocks noChangeArrowheads="1"/>
            </p:cNvSpPr>
            <p:nvPr/>
          </p:nvSpPr>
          <p:spPr bwMode="auto">
            <a:xfrm>
              <a:off x="-84" y="340"/>
              <a:ext cx="111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70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09" name="Group 44"/>
          <p:cNvGrpSpPr/>
          <p:nvPr/>
        </p:nvGrpSpPr>
        <p:grpSpPr bwMode="auto">
          <a:xfrm>
            <a:off x="5953125" y="1979613"/>
            <a:ext cx="739775" cy="800100"/>
            <a:chOff x="-72" y="0"/>
            <a:chExt cx="1165" cy="1260"/>
          </a:xfrm>
        </p:grpSpPr>
        <p:sp>
          <p:nvSpPr>
            <p:cNvPr id="16410" name="Line 45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1" name="Text Box 46"/>
            <p:cNvSpPr txBox="1">
              <a:spLocks noChangeArrowheads="1"/>
            </p:cNvSpPr>
            <p:nvPr/>
          </p:nvSpPr>
          <p:spPr bwMode="auto">
            <a:xfrm>
              <a:off x="-72" y="340"/>
              <a:ext cx="1165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80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12" name="Group 48"/>
          <p:cNvGrpSpPr/>
          <p:nvPr/>
        </p:nvGrpSpPr>
        <p:grpSpPr bwMode="auto">
          <a:xfrm>
            <a:off x="6564313" y="1979613"/>
            <a:ext cx="636587" cy="800100"/>
            <a:chOff x="-114" y="0"/>
            <a:chExt cx="1004" cy="1260"/>
          </a:xfrm>
        </p:grpSpPr>
        <p:sp>
          <p:nvSpPr>
            <p:cNvPr id="16413" name="Line 49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4" name="Text Box 50"/>
            <p:cNvSpPr txBox="1">
              <a:spLocks noChangeArrowheads="1"/>
            </p:cNvSpPr>
            <p:nvPr/>
          </p:nvSpPr>
          <p:spPr bwMode="auto">
            <a:xfrm>
              <a:off x="-114" y="340"/>
              <a:ext cx="1004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90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415" name="Group 52"/>
          <p:cNvGrpSpPr/>
          <p:nvPr/>
        </p:nvGrpSpPr>
        <p:grpSpPr bwMode="auto">
          <a:xfrm>
            <a:off x="7078663" y="1979613"/>
            <a:ext cx="930275" cy="800100"/>
            <a:chOff x="-166" y="0"/>
            <a:chExt cx="1147" cy="1260"/>
          </a:xfrm>
        </p:grpSpPr>
        <p:sp>
          <p:nvSpPr>
            <p:cNvPr id="16416" name="Line 53"/>
            <p:cNvSpPr>
              <a:spLocks noChangeShapeType="1"/>
            </p:cNvSpPr>
            <p:nvPr/>
          </p:nvSpPr>
          <p:spPr bwMode="auto">
            <a:xfrm>
              <a:off x="340" y="0"/>
              <a:ext cx="1" cy="3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7" name="Text Box 54"/>
            <p:cNvSpPr txBox="1">
              <a:spLocks noChangeArrowheads="1"/>
            </p:cNvSpPr>
            <p:nvPr/>
          </p:nvSpPr>
          <p:spPr bwMode="auto">
            <a:xfrm>
              <a:off x="-166" y="340"/>
              <a:ext cx="1147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ea typeface="楷体_GB2312" panose="02010609030101010101" pitchFamily="49" charset="-122"/>
                  <a:sym typeface="楷体_GB2312" panose="02010609030101010101" pitchFamily="49" charset="-122"/>
                </a:rPr>
                <a:t>100</a:t>
              </a:r>
              <a:endParaRPr lang="zh-CN" altLang="en-US" sz="3200">
                <a:solidFill>
                  <a:srgbClr val="FF0000"/>
                </a:solidFill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pic>
        <p:nvPicPr>
          <p:cNvPr id="16418" name="Picture 52" descr="P-0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24725" y="2886075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AutoShape 67"/>
          <p:cNvSpPr>
            <a:spLocks noChangeArrowheads="1"/>
          </p:cNvSpPr>
          <p:nvPr/>
        </p:nvSpPr>
        <p:spPr bwMode="auto">
          <a:xfrm>
            <a:off x="4141788" y="3279775"/>
            <a:ext cx="3492500" cy="642938"/>
          </a:xfrm>
          <a:prstGeom prst="wedgeRoundRectCallout">
            <a:avLst>
              <a:gd name="adj1" fmla="val 58963"/>
              <a:gd name="adj2" fmla="val 2735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 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= 100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 descr="未标题-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2925" y="347663"/>
            <a:ext cx="7921625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 flipH="1">
            <a:off x="928688" y="630238"/>
            <a:ext cx="2986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黑体" panose="02010609060101010101" pitchFamily="49" charset="-122"/>
                <a:sym typeface="+mn-ea"/>
              </a:rPr>
              <a:t>量一量。</a:t>
            </a:r>
            <a:endParaRPr lang="zh-CN" altLang="en-US" sz="3200" dirty="0">
              <a:solidFill>
                <a:srgbClr val="1C1C1C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1790700" y="3937000"/>
            <a:ext cx="2900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约（      ）米</a:t>
            </a:r>
            <a:endParaRPr lang="en-US" altLang="zh-CN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4408488" y="3916363"/>
            <a:ext cx="4478337" cy="585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（      ）米（      ）厘米</a:t>
            </a:r>
            <a:endParaRPr lang="en-US" altLang="zh-CN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13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三、随堂演练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95375" y="674688"/>
            <a:ext cx="6677025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3200" b="1" dirty="0">
                <a:latin typeface="+mj-lt"/>
                <a:ea typeface="+mn-ea"/>
                <a:sym typeface="+mn-ea"/>
              </a:rPr>
              <a:t>2.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选择合适的单位填空。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b="1" dirty="0">
                <a:latin typeface="+mj-lt"/>
                <a:ea typeface="+mn-ea"/>
                <a:sym typeface="+mn-ea"/>
              </a:rPr>
              <a:t>1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）我们的教室宽约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6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（           ）。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b="1" dirty="0">
                <a:latin typeface="+mj-lt"/>
                <a:ea typeface="+mn-ea"/>
                <a:sym typeface="+mn-ea"/>
              </a:rPr>
              <a:t>2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）黑板长约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3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（            ）。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b="1" dirty="0">
                <a:latin typeface="+mj-lt"/>
                <a:ea typeface="+mn-ea"/>
                <a:sym typeface="+mn-ea"/>
              </a:rPr>
              <a:t>3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）小明身高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126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（            ）。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b="1" dirty="0">
                <a:latin typeface="+mj-lt"/>
                <a:ea typeface="+mn-ea"/>
                <a:sym typeface="+mn-ea"/>
              </a:rPr>
              <a:t>4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）课桌高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70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（            ）。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b="1" dirty="0">
                <a:latin typeface="+mj-lt"/>
                <a:ea typeface="+mn-ea"/>
                <a:sym typeface="+mn-ea"/>
              </a:rPr>
              <a:t>5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）教室门高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2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（            ）。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4832350" y="1897063"/>
            <a:ext cx="1042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米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5054600" y="2476500"/>
            <a:ext cx="13573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965825" y="1317625"/>
            <a:ext cx="10429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米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413250" y="3055938"/>
            <a:ext cx="13573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803775" y="3635375"/>
            <a:ext cx="10429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米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3" descr="小军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65588" y="1131888"/>
            <a:ext cx="1143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 txBox="1">
            <a:spLocks noChangeArrowheads="1"/>
          </p:cNvSpPr>
          <p:nvPr/>
        </p:nvSpPr>
        <p:spPr bwMode="auto">
          <a:xfrm flipH="1">
            <a:off x="1000125" y="115888"/>
            <a:ext cx="3241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3.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想一想。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19459" name="Text Box 10"/>
          <p:cNvSpPr txBox="1">
            <a:spLocks noChangeArrowheads="1"/>
          </p:cNvSpPr>
          <p:nvPr/>
        </p:nvSpPr>
        <p:spPr bwMode="auto">
          <a:xfrm>
            <a:off x="3697288" y="2298700"/>
            <a:ext cx="22653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>
                <a:ea typeface="楷体_GB2312" panose="02010609030101010101" pitchFamily="49" charset="-122"/>
                <a:sym typeface="楷体_GB2312" panose="02010609030101010101" pitchFamily="49" charset="-122"/>
              </a:rPr>
              <a:t>1</a:t>
            </a:r>
            <a:r>
              <a:rPr lang="en-US" altLang="zh-CN" sz="2800">
                <a:ea typeface="楷体_GB2312" panose="02010609030101010101" pitchFamily="49" charset="-122"/>
                <a:sym typeface="楷体_GB2312" panose="02010609030101010101" pitchFamily="49" charset="-122"/>
              </a:rPr>
              <a:t> 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米</a:t>
            </a:r>
            <a:r>
              <a:rPr lang="zh-CN" altLang="zh-CN" sz="2800">
                <a:ea typeface="楷体_GB2312" panose="02010609030101010101" pitchFamily="49" charset="-122"/>
                <a:sym typeface="楷体_GB2312" panose="02010609030101010101" pitchFamily="49" charset="-122"/>
              </a:rPr>
              <a:t>20</a:t>
            </a:r>
            <a:r>
              <a:rPr lang="en-US" altLang="zh-CN" sz="2800">
                <a:ea typeface="楷体_GB2312" panose="02010609030101010101" pitchFamily="49" charset="-122"/>
                <a:sym typeface="楷体_GB2312" panose="02010609030101010101" pitchFamily="49" charset="-122"/>
              </a:rPr>
              <a:t> 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1474788" y="2265363"/>
            <a:ext cx="1516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ea typeface="方正姚体" panose="02010601030101010101" pitchFamily="2" charset="-122"/>
                <a:sym typeface="楷体_GB2312" panose="02010609030101010101" pitchFamily="49" charset="-122"/>
              </a:rPr>
              <a:t>90 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9461" name="Text Box 12"/>
          <p:cNvSpPr txBox="1">
            <a:spLocks noChangeArrowheads="1"/>
          </p:cNvSpPr>
          <p:nvPr/>
        </p:nvSpPr>
        <p:spPr bwMode="auto">
          <a:xfrm>
            <a:off x="1598613" y="671513"/>
            <a:ext cx="11541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小红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9462" name="Text Box 13"/>
          <p:cNvSpPr txBox="1">
            <a:spLocks noChangeArrowheads="1"/>
          </p:cNvSpPr>
          <p:nvPr/>
        </p:nvSpPr>
        <p:spPr bwMode="auto">
          <a:xfrm>
            <a:off x="4065588" y="671513"/>
            <a:ext cx="11541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小军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9463" name="Text Box 14"/>
          <p:cNvSpPr txBox="1">
            <a:spLocks noChangeArrowheads="1"/>
          </p:cNvSpPr>
          <p:nvPr/>
        </p:nvSpPr>
        <p:spPr bwMode="auto">
          <a:xfrm>
            <a:off x="6403975" y="671513"/>
            <a:ext cx="11541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小刚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839788" y="2820988"/>
            <a:ext cx="5943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       小刚的身高是大于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90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厘米，小于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120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厘米。比如：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91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92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95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1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2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1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18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楷体_GB2312" panose="02010609030101010101" pitchFamily="49" charset="-122"/>
              </a:rPr>
              <a:t>……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pic>
        <p:nvPicPr>
          <p:cNvPr id="10" name="Picture 20" descr="未标题-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56438" y="2581275"/>
            <a:ext cx="1828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1281113" y="3030538"/>
            <a:ext cx="5241925" cy="1724025"/>
          </a:xfrm>
          <a:prstGeom prst="wedgeRoundRectCallout">
            <a:avLst>
              <a:gd name="adj1" fmla="val 60458"/>
              <a:gd name="adj2" fmla="val 406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楷体_GB2312" panose="02010609030101010101" pitchFamily="49" charset="-122"/>
              </a:rPr>
              <a:t>三位小朋友比身高，小军最高，小红最矮，小刚的身高可能是（     ）厘米。</a:t>
            </a:r>
            <a:endParaRPr lang="zh-CN" altLang="en-US" sz="3200" b="1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pic>
        <p:nvPicPr>
          <p:cNvPr id="19467" name="Picture 22" descr="小红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54175" y="1112838"/>
            <a:ext cx="10255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24" descr="小刚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96025" y="1116013"/>
            <a:ext cx="114141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1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049338" y="714375"/>
            <a:ext cx="6970712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dirty="0">
                <a:latin typeface="+mj-lt"/>
                <a:ea typeface="+mn-ea"/>
                <a:sym typeface="楷体_GB2312" panose="02010609030101010101" pitchFamily="49" charset="-122"/>
              </a:rPr>
              <a:t>4. 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1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 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    100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）米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    6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  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    500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）米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    4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  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    300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=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        ）米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73413" y="752475"/>
            <a:ext cx="12906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100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83075" y="1357313"/>
            <a:ext cx="6334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06763" y="1927225"/>
            <a:ext cx="12922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600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02125" y="2503488"/>
            <a:ext cx="6334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308350" y="3087688"/>
            <a:ext cx="12906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400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281488" y="3671888"/>
            <a:ext cx="6334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2" descr="未标题-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64397" y="860613"/>
            <a:ext cx="2840038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667000" y="1198563"/>
            <a:ext cx="5953125" cy="1865312"/>
          </a:xfrm>
          <a:prstGeom prst="rect">
            <a:avLst/>
          </a:prstGeom>
          <a:solidFill>
            <a:srgbClr val="EBF1DE">
              <a:alpha val="80000"/>
            </a:srgbClr>
          </a:solidFill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        量比较长的物体，一般用米尺或卷尺来测量，通常用“米”作单位。米可以用“</a:t>
            </a:r>
            <a:r>
              <a:rPr lang="en-US" altLang="zh-CN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m</a:t>
            </a: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”表示。</a:t>
            </a:r>
            <a:endParaRPr lang="zh-CN" altLang="en-US" sz="3200" b="1" dirty="0">
              <a:solidFill>
                <a:srgbClr val="0066CC"/>
              </a:solidFill>
              <a:latin typeface="+mj-lt"/>
              <a:ea typeface="+mn-ea"/>
              <a:sym typeface="+mn-ea"/>
            </a:endParaRPr>
          </a:p>
        </p:txBody>
      </p:sp>
      <p:pic>
        <p:nvPicPr>
          <p:cNvPr id="4" name="Picture 52" descr="P-0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7975" y="32893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7"/>
          <p:cNvSpPr>
            <a:spLocks noChangeArrowheads="1"/>
          </p:cNvSpPr>
          <p:nvPr/>
        </p:nvSpPr>
        <p:spPr bwMode="auto">
          <a:xfrm>
            <a:off x="2947988" y="3756025"/>
            <a:ext cx="3538537" cy="646113"/>
          </a:xfrm>
          <a:prstGeom prst="wedgeRoundRectCallout">
            <a:avLst>
              <a:gd name="adj1" fmla="val 58963"/>
              <a:gd name="adj2" fmla="val 2735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 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= 100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21509" name="Rectangle 16"/>
          <p:cNvSpPr>
            <a:spLocks noChangeArrowheads="1"/>
          </p:cNvSpPr>
          <p:nvPr/>
        </p:nvSpPr>
        <p:spPr bwMode="auto">
          <a:xfrm>
            <a:off x="1588" y="36748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四、课堂小结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7175" y="1898069"/>
            <a:ext cx="67738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从课后习题中选取；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完成练习册本课时的习题。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2530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五、课后作业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741929" y="4004053"/>
            <a:ext cx="658336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latin typeface="+mj-lt"/>
                <a:ea typeface="楷体_GB2312" panose="02010609030101010101" pitchFamily="49" charset="-122"/>
                <a:sym typeface="+mn-ea"/>
              </a:rPr>
              <a:t>3.</a:t>
            </a:r>
            <a:r>
              <a:rPr lang="zh-CN" altLang="en-US" sz="2400" b="1" dirty="0">
                <a:latin typeface="+mj-lt"/>
                <a:ea typeface="楷体_GB2312" panose="02010609030101010101" pitchFamily="49" charset="-122"/>
                <a:sym typeface="+mn-ea"/>
              </a:rPr>
              <a:t>积极愉快地进行操作学习，体会数学与生活的密切联系。</a:t>
            </a:r>
            <a:endParaRPr lang="zh-CN" altLang="en-US" sz="2400" b="1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41929" y="1148140"/>
            <a:ext cx="8059737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初步认识长度单位“米”</a:t>
            </a: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了解“米”产生的实际意义，建立</a:t>
            </a:r>
            <a:r>
              <a:rPr lang="en-US" altLang="zh-CN" sz="2400" dirty="0">
                <a:latin typeface="+mn-lt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米的长度表象；知道米和厘米之间的进率是</a:t>
            </a:r>
            <a:r>
              <a:rPr lang="en-US" altLang="zh-CN" sz="2400" dirty="0">
                <a:latin typeface="+mn-lt"/>
                <a:ea typeface="楷体_GB2312" panose="02010609030101010101" pitchFamily="49" charset="-122"/>
                <a:sym typeface="+mn-ea"/>
              </a:rPr>
              <a:t>100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，会简单的换算；会用米尺测量物体的长度，会估测较长物体的长度。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41929" y="3005515"/>
            <a:ext cx="732631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让学生经历测量、观察、比较等学习活动，感知</a:t>
            </a:r>
            <a:r>
              <a:rPr lang="en-US" altLang="zh-CN" sz="2400" dirty="0">
                <a:latin typeface="+mn-lt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米的实际长度。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124" name="内容占位符 1"/>
          <p:cNvSpPr txBox="1">
            <a:spLocks noChangeArrowheads="1"/>
          </p:cNvSpPr>
          <p:nvPr/>
        </p:nvSpPr>
        <p:spPr bwMode="auto">
          <a:xfrm>
            <a:off x="827088" y="273050"/>
            <a:ext cx="23304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 txBox="1">
            <a:spLocks noChangeArrowheads="1"/>
          </p:cNvSpPr>
          <p:nvPr/>
        </p:nvSpPr>
        <p:spPr bwMode="auto">
          <a:xfrm>
            <a:off x="620713" y="838200"/>
            <a:ext cx="3797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accent1"/>
              </a:buClr>
              <a:buSzPct val="76000"/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学习重、难点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42950" y="1573213"/>
            <a:ext cx="778033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建立</a:t>
            </a:r>
            <a:r>
              <a:rPr lang="en-US" altLang="zh-CN" sz="2400" b="0" dirty="0">
                <a:latin typeface="+mn-lt"/>
                <a:ea typeface="楷体_GB2312" panose="02010609030101010101" pitchFamily="49" charset="-122"/>
                <a:sym typeface="+mn-ea"/>
              </a:rPr>
              <a:t>1</a:t>
            </a: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 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米的长度表象，掌握用米测量物体长度的方法。</a:t>
            </a:r>
            <a:endParaRPr lang="zh-CN" altLang="en-US" sz="2400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42950" y="2744788"/>
            <a:ext cx="778033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理解厘米和米之间的联系，知道</a:t>
            </a:r>
            <a:r>
              <a:rPr lang="en-US" altLang="zh-CN" sz="2400" b="0" dirty="0">
                <a:latin typeface="+mn-lt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米</a:t>
            </a: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=</a:t>
            </a:r>
            <a:r>
              <a:rPr lang="en-US" altLang="zh-CN" sz="2400" b="0" dirty="0">
                <a:latin typeface="+mn-lt"/>
                <a:ea typeface="楷体_GB2312" panose="02010609030101010101" pitchFamily="49" charset="-122"/>
                <a:sym typeface="+mn-ea"/>
              </a:rPr>
              <a:t>100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厘米。</a:t>
            </a:r>
            <a:endParaRPr lang="zh-CN" altLang="en-US" sz="2400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一、情景导入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pic>
        <p:nvPicPr>
          <p:cNvPr id="6" name="Picture 12" descr="E:\R二数上\resource\U01\doc\提问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36650" y="442913"/>
            <a:ext cx="6864350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1779588" y="558800"/>
            <a:ext cx="3968750" cy="1622425"/>
          </a:xfrm>
          <a:prstGeom prst="wedgeRoundRectCallout">
            <a:avLst>
              <a:gd name="adj1" fmla="val 68096"/>
              <a:gd name="adj2" fmla="val -1272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000" b="1" dirty="0">
                <a:latin typeface="+mn-ea"/>
                <a:ea typeface="+mn-ea"/>
                <a:sym typeface="+mn-ea"/>
              </a:rPr>
              <a:t>这是一把学生尺，长</a:t>
            </a:r>
            <a:r>
              <a:rPr lang="en-US" altLang="zh-CN" sz="3000" dirty="0">
                <a:latin typeface="+mn-lt"/>
                <a:ea typeface="+mn-ea"/>
                <a:sym typeface="+mn-ea"/>
              </a:rPr>
              <a:t>20 </a:t>
            </a:r>
            <a:r>
              <a:rPr lang="zh-CN" altLang="en-US" sz="3000" b="1" dirty="0">
                <a:latin typeface="+mn-ea"/>
                <a:ea typeface="+mn-ea"/>
                <a:sym typeface="+mn-ea"/>
              </a:rPr>
              <a:t>厘米，谁愿意用它来量一量黑板的长？</a:t>
            </a:r>
            <a:endParaRPr lang="zh-CN" altLang="en-US" sz="3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3203575" y="2998788"/>
            <a:ext cx="2443163" cy="608012"/>
          </a:xfrm>
          <a:prstGeom prst="wedgeRoundRectCallout">
            <a:avLst>
              <a:gd name="adj1" fmla="val -56237"/>
              <a:gd name="adj2" fmla="val 39551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000" b="1" dirty="0">
                <a:latin typeface="+mn-ea"/>
                <a:ea typeface="+mn-ea"/>
                <a:sym typeface="+mn-ea"/>
              </a:rPr>
              <a:t>我来！我来！</a:t>
            </a:r>
            <a:endParaRPr lang="zh-CN" altLang="en-US" sz="30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3" descr="E:\R二数上\resource\U01\doc\黑板透明底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6438" y="209550"/>
            <a:ext cx="7256462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8" name="Picture 2" descr="E:\R二数上\resource\U01\doc\厘米尺画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4013" y="1779588"/>
            <a:ext cx="17049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E:\R二数上\resource\U01\doc\厘米尺画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2650" y="1779588"/>
            <a:ext cx="17049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E:\R二数上\resource\U01\doc\厘米尺画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79700" y="1779588"/>
            <a:ext cx="17049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R二数上\resource\U01\doc\厘米尺画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6750" y="1779588"/>
            <a:ext cx="17049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0113" y="2830513"/>
            <a:ext cx="23812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5575" y="2830513"/>
            <a:ext cx="238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24213" y="2830513"/>
            <a:ext cx="23812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52850" y="2830513"/>
            <a:ext cx="238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E:\R二数上\resource\U01\doc\厘米尺画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36975" y="1779588"/>
            <a:ext cx="170497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075" y="2830513"/>
            <a:ext cx="22225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32099E-6 L 0.05816 4.32099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32099E-6 L 0.05816 4.32099E-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32099E-6 L 0.05816 4.32099E-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32099E-6 L 0.05816 4.32099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4.32099E-6 L 0.05816 4.32099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E:\R二数上\resource\U01\doc\老师拿出尺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2200" y="169863"/>
            <a:ext cx="7237413" cy="49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2562225" y="176213"/>
            <a:ext cx="3743325" cy="641350"/>
          </a:xfrm>
          <a:prstGeom prst="wedgeRoundRectCallout">
            <a:avLst>
              <a:gd name="adj1" fmla="val 55591"/>
              <a:gd name="adj2" fmla="val -268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拿这把米尺试试。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352425" y="2735263"/>
            <a:ext cx="3533775" cy="641350"/>
          </a:xfrm>
          <a:prstGeom prst="wedgeRoundRectCallout">
            <a:avLst>
              <a:gd name="adj1" fmla="val 45510"/>
              <a:gd name="adj2" fmla="val -9291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这样量太麻烦了。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3" descr="E:\R二数上\resource\U01\doc\黑板透明底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3263" y="-304800"/>
            <a:ext cx="7272337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40213" y="2781300"/>
            <a:ext cx="23812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8475" y="2784475"/>
            <a:ext cx="22225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E:\R二数上\resource\U01\doc\米尺画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350" y="1689100"/>
            <a:ext cx="2955925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15"/>
          <p:cNvSpPr>
            <a:spLocks noChangeArrowheads="1"/>
          </p:cNvSpPr>
          <p:nvPr/>
        </p:nvSpPr>
        <p:spPr bwMode="auto">
          <a:xfrm>
            <a:off x="1465263" y="584200"/>
            <a:ext cx="4446587" cy="1182688"/>
          </a:xfrm>
          <a:prstGeom prst="wedgeRoundRectCallout">
            <a:avLst>
              <a:gd name="adj1" fmla="val 36060"/>
              <a:gd name="adj2" fmla="val 6784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只量两次就量完了，黑板有两个尺子的长。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0413" y="3471863"/>
            <a:ext cx="7650162" cy="1260475"/>
          </a:xfrm>
          <a:prstGeom prst="rect">
            <a:avLst/>
          </a:prstGeom>
          <a:solidFill>
            <a:srgbClr val="EBF1DE">
              <a:alpha val="80000"/>
            </a:srgbClr>
          </a:solidFill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        量比较长的物体，通常用“米”作单位。米可以用“</a:t>
            </a:r>
            <a:r>
              <a:rPr lang="en-US" altLang="zh-CN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m</a:t>
            </a: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”表示。</a:t>
            </a:r>
            <a:endParaRPr lang="zh-CN" altLang="en-US" sz="3200" b="1" dirty="0">
              <a:solidFill>
                <a:srgbClr val="0066CC"/>
              </a:solidFill>
              <a:latin typeface="+mj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93827E-6 L 0.28542 -0.0003 " pathEditMode="relative" rAng="0" ptsTypes="AA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二、探究新知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sp>
        <p:nvSpPr>
          <p:cNvPr id="2" name="AutoShape 20"/>
          <p:cNvSpPr>
            <a:spLocks noChangeArrowheads="1"/>
          </p:cNvSpPr>
          <p:nvPr/>
        </p:nvSpPr>
        <p:spPr bwMode="auto">
          <a:xfrm>
            <a:off x="2595563" y="449263"/>
            <a:ext cx="4692650" cy="1187450"/>
          </a:xfrm>
          <a:prstGeom prst="wedgeRoundRectCallout">
            <a:avLst>
              <a:gd name="adj1" fmla="val -58239"/>
              <a:gd name="adj2" fmla="val 1179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拿一把米尺，在你的身上量一量，有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1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米吗？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" name="Picture 21" descr="男天使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4375" y="274638"/>
            <a:ext cx="1524000" cy="14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1" descr="米尺实物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7925" y="1689100"/>
            <a:ext cx="65897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未标题-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324100"/>
            <a:ext cx="21844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" descr="未标题-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7625" y="1462088"/>
            <a:ext cx="1384300" cy="263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2"/>
          <p:cNvSpPr>
            <a:spLocks noChangeArrowheads="1"/>
          </p:cNvSpPr>
          <p:nvPr/>
        </p:nvSpPr>
        <p:spPr bwMode="auto">
          <a:xfrm>
            <a:off x="3381375" y="2190750"/>
            <a:ext cx="4008438" cy="1192213"/>
          </a:xfrm>
          <a:prstGeom prst="wedgeRoundRectCallout">
            <a:avLst>
              <a:gd name="adj1" fmla="val 57363"/>
              <a:gd name="adj2" fmla="val -3181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从地面到我的脖子，长度大约是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1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米。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AutoShape 23"/>
          <p:cNvSpPr>
            <a:spLocks noChangeArrowheads="1"/>
          </p:cNvSpPr>
          <p:nvPr/>
        </p:nvSpPr>
        <p:spPr bwMode="auto">
          <a:xfrm>
            <a:off x="1931988" y="3551238"/>
            <a:ext cx="3729037" cy="1192212"/>
          </a:xfrm>
          <a:prstGeom prst="wedgeRoundRectCallout">
            <a:avLst>
              <a:gd name="adj1" fmla="val -58000"/>
              <a:gd name="adj2" fmla="val -43287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我两只胳膊打开的长度大约是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1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米。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0" descr="未标题-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8963" y="635000"/>
            <a:ext cx="3497262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3568700" y="254000"/>
            <a:ext cx="12795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000">
                <a:solidFill>
                  <a:srgbClr val="FF0000"/>
                </a:solidFill>
                <a:ea typeface="楷体_GB2312" panose="02010609030101010101" pitchFamily="49" charset="-122"/>
              </a:rPr>
              <a:t>1 </a:t>
            </a:r>
            <a:r>
              <a:rPr lang="zh-CN" altLang="en-US" sz="4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米</a:t>
            </a:r>
            <a:endParaRPr lang="zh-CN" altLang="en-US" sz="4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5487988" y="365125"/>
            <a:ext cx="1917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4000">
                <a:solidFill>
                  <a:srgbClr val="FF0000"/>
                </a:solidFill>
                <a:ea typeface="楷体_GB2312" panose="02010609030101010101" pitchFamily="49" charset="-122"/>
              </a:rPr>
              <a:t>1 </a:t>
            </a:r>
            <a:r>
              <a:rPr lang="zh-CN" altLang="en-US" sz="4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厘米</a:t>
            </a:r>
            <a:endParaRPr lang="zh-CN" altLang="en-US" sz="4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5" name="Picture 52" descr="P-0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4538" y="1944688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2"/>
          <p:cNvSpPr>
            <a:spLocks noChangeArrowheads="1"/>
          </p:cNvSpPr>
          <p:nvPr/>
        </p:nvSpPr>
        <p:spPr bwMode="auto">
          <a:xfrm>
            <a:off x="4521200" y="2305050"/>
            <a:ext cx="2794000" cy="642938"/>
          </a:xfrm>
          <a:prstGeom prst="wedgeRoundRectCallout">
            <a:avLst>
              <a:gd name="adj1" fmla="val 60808"/>
              <a:gd name="adj2" fmla="val 2861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这是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 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7" name="AutoShape 33"/>
          <p:cNvSpPr>
            <a:spLocks noChangeArrowheads="1"/>
          </p:cNvSpPr>
          <p:nvPr/>
        </p:nvSpPr>
        <p:spPr bwMode="auto">
          <a:xfrm>
            <a:off x="5108575" y="2295525"/>
            <a:ext cx="2206625" cy="642938"/>
          </a:xfrm>
          <a:prstGeom prst="wedgeRoundRectCallout">
            <a:avLst>
              <a:gd name="adj1" fmla="val 61102"/>
              <a:gd name="adj2" fmla="val 2790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这是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8" name="AutoShape 34"/>
          <p:cNvSpPr>
            <a:spLocks noChangeArrowheads="1"/>
          </p:cNvSpPr>
          <p:nvPr/>
        </p:nvSpPr>
        <p:spPr bwMode="auto">
          <a:xfrm>
            <a:off x="1565275" y="3284538"/>
            <a:ext cx="2481263" cy="1182687"/>
          </a:xfrm>
          <a:prstGeom prst="wedgeRoundRectCallout">
            <a:avLst>
              <a:gd name="adj1" fmla="val -60150"/>
              <a:gd name="adj2" fmla="val 423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米比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厘米长很多。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4197350" y="3402013"/>
            <a:ext cx="2435225" cy="1182687"/>
          </a:xfrm>
          <a:prstGeom prst="wedgeRoundRectCallout">
            <a:avLst>
              <a:gd name="adj1" fmla="val 60921"/>
              <a:gd name="adj2" fmla="val -7401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米里有很多厘米。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pic>
        <p:nvPicPr>
          <p:cNvPr id="10" name="Picture 36" descr="未标题-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9138" y="1008063"/>
            <a:ext cx="1295400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7" descr="未标题-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18313" y="3160713"/>
            <a:ext cx="1531937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8" descr="未标题-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4000" y="2943225"/>
            <a:ext cx="1625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4103688" y="1939925"/>
            <a:ext cx="3081337" cy="1724025"/>
          </a:xfrm>
          <a:prstGeom prst="wedgeRoundRectCallout">
            <a:avLst>
              <a:gd name="adj1" fmla="val 64245"/>
              <a:gd name="adj2" fmla="val -176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我们来看一看，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米里到底有多少厘米？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14" name="AutoShape 28"/>
          <p:cNvSpPr>
            <a:spLocks noChangeArrowheads="1"/>
          </p:cNvSpPr>
          <p:nvPr/>
        </p:nvSpPr>
        <p:spPr bwMode="auto">
          <a:xfrm>
            <a:off x="4103688" y="1930400"/>
            <a:ext cx="3300412" cy="1724025"/>
          </a:xfrm>
          <a:prstGeom prst="wedgeRoundRectCallout">
            <a:avLst>
              <a:gd name="adj1" fmla="val 59537"/>
              <a:gd name="adj2" fmla="val -6361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比一比，你觉得米和厘米之间有什么关系？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3" grpId="0" bldLvl="0" animBg="1"/>
      <p:bldP spid="14" grpId="0" bldLvl="0" animBg="1"/>
      <p:bldP spid="14" grpId="1" bldLvl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-A-黑">
      <a:majorFont>
        <a:latin typeface="Times New Roman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1190</Words>
  <Application>WPS 演示</Application>
  <PresentationFormat>全屏显示(16:9)</PresentationFormat>
  <Paragraphs>201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新宋体</vt:lpstr>
      <vt:lpstr>微软雅黑</vt:lpstr>
      <vt:lpstr>Gulim</vt:lpstr>
      <vt:lpstr>Malgun Gothic</vt:lpstr>
      <vt:lpstr>方正姚体</vt:lpstr>
      <vt:lpstr>Arial</vt:lpstr>
      <vt:lpstr>Arial Unicode MS</vt:lpstr>
      <vt:lpstr>第一PPT模板网-WWW.1PPT.COM​</vt:lpstr>
      <vt:lpstr>认识米和用米量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16</cp:revision>
  <dcterms:created xsi:type="dcterms:W3CDTF">2016-01-14T07:05:00Z</dcterms:created>
  <dcterms:modified xsi:type="dcterms:W3CDTF">2023-10-26T07:48:41Z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1A99933F557E40AF9FFA5BF751DBBFDC_12</vt:lpwstr>
  </property>
</Properties>
</file>