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363" r:id="rId4"/>
    <p:sldId id="435" r:id="rId5"/>
    <p:sldId id="419" r:id="rId6"/>
    <p:sldId id="438" r:id="rId7"/>
    <p:sldId id="422" r:id="rId9"/>
    <p:sldId id="436" r:id="rId10"/>
    <p:sldId id="437" r:id="rId11"/>
    <p:sldId id="423" r:id="rId12"/>
    <p:sldId id="439" r:id="rId13"/>
    <p:sldId id="441" r:id="rId14"/>
    <p:sldId id="440" r:id="rId15"/>
    <p:sldId id="442" r:id="rId16"/>
    <p:sldId id="444" r:id="rId17"/>
    <p:sldId id="430" r:id="rId18"/>
    <p:sldId id="412" r:id="rId19"/>
    <p:sldId id="432" r:id="rId20"/>
    <p:sldId id="433" r:id="rId21"/>
    <p:sldId id="434" r:id="rId22"/>
    <p:sldId id="287" r:id="rId23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ECD"/>
    <a:srgbClr val="FFDF9F"/>
    <a:srgbClr val="FFCC66"/>
    <a:srgbClr val="FF0066"/>
    <a:srgbClr val="FF0000"/>
    <a:srgbClr val="0066CC"/>
    <a:srgbClr val="E8FFCD"/>
    <a:srgbClr val="FFD7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3" autoAdjust="0"/>
    <p:restoredTop sz="96769" autoAdjust="0"/>
  </p:normalViewPr>
  <p:slideViewPr>
    <p:cSldViewPr snapToGrid="0">
      <p:cViewPr varScale="1">
        <p:scale>
          <a:sx n="105" d="100"/>
          <a:sy n="105" d="100"/>
        </p:scale>
        <p:origin x="-102" y="-720"/>
      </p:cViewPr>
      <p:guideLst>
        <p:guide orient="horz" pos="1620"/>
        <p:guide pos="28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4205113-923E-43C0-BD2C-C32DABD6D3F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5113-923E-43C0-BD2C-C32DABD6D3F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60463"/>
            <a:ext cx="9144000" cy="1400932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1">
                <a:latin typeface="+mj-lt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62075" y="2286926"/>
            <a:ext cx="6400800" cy="6652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525" y="1683756"/>
            <a:ext cx="9144000" cy="1590675"/>
          </a:xfrm>
          <a:prstGeom prst="rect">
            <a:avLst/>
          </a:prstGeom>
          <a:solidFill>
            <a:srgbClr val="FFFF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4098" name="标题 1"/>
          <p:cNvSpPr>
            <a:spLocks noGrp="1" noChangeArrowheads="1"/>
          </p:cNvSpPr>
          <p:nvPr>
            <p:ph type="ctrTitle"/>
          </p:nvPr>
        </p:nvSpPr>
        <p:spPr bwMode="auto">
          <a:xfrm>
            <a:off x="9525" y="1567869"/>
            <a:ext cx="9144000" cy="14009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/>
          <a:lstStyle/>
          <a:p>
            <a:r>
              <a:rPr lang="zh-CN" altLang="en-US" b="0" dirty="0" smtClean="0">
                <a:latin typeface="Arial" panose="020B0604020202020204" pitchFamily="34" charset="0"/>
              </a:rPr>
              <a:t>认</a:t>
            </a:r>
            <a:r>
              <a:rPr lang="zh-CN" altLang="en-US" b="0" dirty="0" smtClean="0">
                <a:latin typeface="Arial" panose="020B0604020202020204" pitchFamily="34" charset="0"/>
              </a:rPr>
              <a:t>识线段和量画线段</a:t>
            </a:r>
            <a:endParaRPr lang="zh-CN" altLang="en-US" b="0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371600" y="2685469"/>
            <a:ext cx="6400800" cy="587375"/>
          </a:xfrm>
        </p:spPr>
        <p:txBody>
          <a:bodyPr vert="horz" wrap="square" lIns="91440" tIns="45720" rIns="91440" bIns="45720" numCol="1" anchorCtr="0" compatLnSpc="1"/>
          <a:lstStyle/>
          <a:p>
            <a:pPr>
              <a:defRPr/>
            </a:pPr>
            <a:r>
              <a:rPr lang="en-US" altLang="zh-CN" sz="2400" dirty="0">
                <a:ea typeface="楷体_GB2312" panose="02010609030101010101" pitchFamily="49" charset="-122"/>
              </a:rPr>
              <a:t>R·</a:t>
            </a:r>
            <a:r>
              <a:rPr lang="zh-CN" altLang="en-US" sz="2400" dirty="0">
                <a:ea typeface="楷体_GB2312" panose="02010609030101010101" pitchFamily="49" charset="-122"/>
              </a:rPr>
              <a:t>二年级上册</a:t>
            </a:r>
            <a:endParaRPr lang="zh-CN" altLang="en-US" sz="2400" dirty="0">
              <a:ea typeface="楷体_GB2312" panose="0201060903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400175" y="2664831"/>
            <a:ext cx="63627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464256" y="668480"/>
            <a:ext cx="27130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latin typeface="Times New Roman" panose="02020603050405020304" pitchFamily="18" charset="0"/>
                <a:ea typeface="黑体" panose="02010609060101010101" pitchFamily="49" charset="-122"/>
              </a:rPr>
              <a:t>长</a:t>
            </a:r>
            <a:r>
              <a:rPr lang="zh-CN" altLang="en-US" sz="4400" dirty="0">
                <a:latin typeface="Times New Roman" panose="02020603050405020304" pitchFamily="18" charset="0"/>
                <a:ea typeface="黑体" panose="02010609060101010101" pitchFamily="49" charset="-122"/>
              </a:rPr>
              <a:t>度单位</a:t>
            </a:r>
            <a:endParaRPr lang="zh-CN" altLang="en-US" sz="4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8" name="Picture 5" descr="\\192.168.1.3\临时中转站1_以本人姓名建目录\开发中心-多媒体部\02美术部\晨会文件\04宁煌\人教数学教参\0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49856" y="710407"/>
            <a:ext cx="78422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979488" y="36513"/>
            <a:ext cx="3074987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600" dirty="0">
                <a:solidFill>
                  <a:srgbClr val="0066CC"/>
                </a:solidFill>
                <a:latin typeface="+mj-lt"/>
                <a:ea typeface="+mn-ea"/>
                <a:sym typeface="+mn-ea"/>
              </a:rPr>
              <a:t>你知道吗？</a:t>
            </a:r>
            <a:endParaRPr lang="zh-CN" altLang="en-US" sz="3600" b="0" dirty="0">
              <a:solidFill>
                <a:srgbClr val="0066C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auto">
          <a:xfrm>
            <a:off x="1154113" y="820738"/>
            <a:ext cx="6229350" cy="1182687"/>
          </a:xfrm>
          <a:prstGeom prst="wedgeRoundRectCallout">
            <a:avLst>
              <a:gd name="adj1" fmla="val 57199"/>
              <a:gd name="adj2" fmla="val -794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尺子是测量长度的工具，同学们还知道哪些测量长度的工具？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pic>
        <p:nvPicPr>
          <p:cNvPr id="5" name="Picture 17" descr="卷尺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54475" y="2722563"/>
            <a:ext cx="20891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9" descr="皮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62150" y="2790825"/>
            <a:ext cx="2160588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0" descr="软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613" y="2722563"/>
            <a:ext cx="21605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2" descr="P-05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89788" y="33655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E:\R二数上\resource\U01\doc\测量轮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61100" y="2119313"/>
            <a:ext cx="2501900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189788" y="4503738"/>
            <a:ext cx="1066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_GB2312" panose="02010609030101010101" pitchFamily="49" charset="-122"/>
                <a:ea typeface="楷体_GB2312" panose="02010609030101010101" pitchFamily="49" charset="-122"/>
              </a:rPr>
              <a:t>测量轮</a:t>
            </a:r>
            <a:endParaRPr lang="zh-CN" altLang="en-US" sz="20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E:\R二数上\resource\U01\doc\软尺量腰围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58875" y="879475"/>
            <a:ext cx="30114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 descr="E:\R二数上\resource\U01\doc\软尺可卷起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18163" y="577850"/>
            <a:ext cx="2344737" cy="34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570038" y="4176713"/>
            <a:ext cx="2239962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测量腰围</a:t>
            </a:r>
            <a:endParaRPr lang="zh-CN" altLang="en-US" sz="3200" dirty="0">
              <a:latin typeface="+mn-ea"/>
              <a:ea typeface="+mn-ea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11788" y="4176713"/>
            <a:ext cx="3059112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可卷起来携带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6" name="Picture 20" descr="软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51238" y="150813"/>
            <a:ext cx="21605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E:\R二数上\resource\U01\doc\皮尺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97000" y="282575"/>
            <a:ext cx="6053138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E:\R二数上\resource\U01\doc\钢卷尺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11788" y="2009775"/>
            <a:ext cx="31242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7" descr="卷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76550" y="2827338"/>
            <a:ext cx="20891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9" descr="皮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6725" y="2827338"/>
            <a:ext cx="2160588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3736975" y="282575"/>
            <a:ext cx="3349625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测量投掷的距离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83263" y="2306638"/>
            <a:ext cx="1789112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钢卷尺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E:\R二数上\resource\U01\doc\测量轮计数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35600" y="649288"/>
            <a:ext cx="3441700" cy="366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" descr="E:\R二数上\resource\U01\doc\测量轮测弯道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188" y="914400"/>
            <a:ext cx="50228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066800" y="4241800"/>
            <a:ext cx="4114800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测量长距离及弯道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右箭头 3"/>
          <p:cNvSpPr/>
          <p:nvPr/>
        </p:nvSpPr>
        <p:spPr>
          <a:xfrm rot="706739">
            <a:off x="3135313" y="2738438"/>
            <a:ext cx="3265487" cy="454025"/>
          </a:xfrm>
          <a:custGeom>
            <a:avLst/>
            <a:gdLst>
              <a:gd name="connsiteX0" fmla="*/ 0 w 1123950"/>
              <a:gd name="connsiteY0" fmla="*/ 147638 h 590550"/>
              <a:gd name="connsiteX1" fmla="*/ 828675 w 1123950"/>
              <a:gd name="connsiteY1" fmla="*/ 147638 h 590550"/>
              <a:gd name="connsiteX2" fmla="*/ 828675 w 1123950"/>
              <a:gd name="connsiteY2" fmla="*/ 0 h 590550"/>
              <a:gd name="connsiteX3" fmla="*/ 1123950 w 1123950"/>
              <a:gd name="connsiteY3" fmla="*/ 295275 h 590550"/>
              <a:gd name="connsiteX4" fmla="*/ 828675 w 1123950"/>
              <a:gd name="connsiteY4" fmla="*/ 590550 h 590550"/>
              <a:gd name="connsiteX5" fmla="*/ 828675 w 1123950"/>
              <a:gd name="connsiteY5" fmla="*/ 442913 h 590550"/>
              <a:gd name="connsiteX6" fmla="*/ 0 w 1123950"/>
              <a:gd name="connsiteY6" fmla="*/ 442913 h 590550"/>
              <a:gd name="connsiteX7" fmla="*/ 0 w 1123950"/>
              <a:gd name="connsiteY7" fmla="*/ 147638 h 590550"/>
              <a:gd name="connsiteX0-1" fmla="*/ 0 w 1193006"/>
              <a:gd name="connsiteY0-2" fmla="*/ 266700 h 590550"/>
              <a:gd name="connsiteX1-3" fmla="*/ 897731 w 1193006"/>
              <a:gd name="connsiteY1-4" fmla="*/ 147638 h 590550"/>
              <a:gd name="connsiteX2-5" fmla="*/ 897731 w 1193006"/>
              <a:gd name="connsiteY2-6" fmla="*/ 0 h 590550"/>
              <a:gd name="connsiteX3-7" fmla="*/ 1193006 w 1193006"/>
              <a:gd name="connsiteY3-8" fmla="*/ 295275 h 590550"/>
              <a:gd name="connsiteX4-9" fmla="*/ 897731 w 1193006"/>
              <a:gd name="connsiteY4-10" fmla="*/ 590550 h 590550"/>
              <a:gd name="connsiteX5-11" fmla="*/ 897731 w 1193006"/>
              <a:gd name="connsiteY5-12" fmla="*/ 442913 h 590550"/>
              <a:gd name="connsiteX6-13" fmla="*/ 69056 w 1193006"/>
              <a:gd name="connsiteY6-14" fmla="*/ 442913 h 590550"/>
              <a:gd name="connsiteX7-15" fmla="*/ 0 w 1193006"/>
              <a:gd name="connsiteY7-16" fmla="*/ 266700 h 590550"/>
              <a:gd name="connsiteX0-17" fmla="*/ 4763 w 1197769"/>
              <a:gd name="connsiteY0-18" fmla="*/ 266700 h 590550"/>
              <a:gd name="connsiteX1-19" fmla="*/ 902494 w 1197769"/>
              <a:gd name="connsiteY1-20" fmla="*/ 147638 h 590550"/>
              <a:gd name="connsiteX2-21" fmla="*/ 902494 w 1197769"/>
              <a:gd name="connsiteY2-22" fmla="*/ 0 h 590550"/>
              <a:gd name="connsiteX3-23" fmla="*/ 1197769 w 1197769"/>
              <a:gd name="connsiteY3-24" fmla="*/ 295275 h 590550"/>
              <a:gd name="connsiteX4-25" fmla="*/ 902494 w 1197769"/>
              <a:gd name="connsiteY4-26" fmla="*/ 590550 h 590550"/>
              <a:gd name="connsiteX5-27" fmla="*/ 902494 w 1197769"/>
              <a:gd name="connsiteY5-28" fmla="*/ 442913 h 590550"/>
              <a:gd name="connsiteX6-29" fmla="*/ 0 w 1197769"/>
              <a:gd name="connsiteY6-30" fmla="*/ 269082 h 590550"/>
              <a:gd name="connsiteX7-31" fmla="*/ 4763 w 1197769"/>
              <a:gd name="connsiteY7-32" fmla="*/ 266700 h 590550"/>
              <a:gd name="connsiteX0-33" fmla="*/ 4763 w 1197769"/>
              <a:gd name="connsiteY0-34" fmla="*/ 266700 h 590550"/>
              <a:gd name="connsiteX1-35" fmla="*/ 985785 w 1197769"/>
              <a:gd name="connsiteY1-36" fmla="*/ 204788 h 590550"/>
              <a:gd name="connsiteX2-37" fmla="*/ 902494 w 1197769"/>
              <a:gd name="connsiteY2-38" fmla="*/ 0 h 590550"/>
              <a:gd name="connsiteX3-39" fmla="*/ 1197769 w 1197769"/>
              <a:gd name="connsiteY3-40" fmla="*/ 295275 h 590550"/>
              <a:gd name="connsiteX4-41" fmla="*/ 902494 w 1197769"/>
              <a:gd name="connsiteY4-42" fmla="*/ 590550 h 590550"/>
              <a:gd name="connsiteX5-43" fmla="*/ 902494 w 1197769"/>
              <a:gd name="connsiteY5-44" fmla="*/ 442913 h 590550"/>
              <a:gd name="connsiteX6-45" fmla="*/ 0 w 1197769"/>
              <a:gd name="connsiteY6-46" fmla="*/ 269082 h 590550"/>
              <a:gd name="connsiteX7-47" fmla="*/ 4763 w 1197769"/>
              <a:gd name="connsiteY7-48" fmla="*/ 266700 h 590550"/>
              <a:gd name="connsiteX0-49" fmla="*/ 4763 w 1197769"/>
              <a:gd name="connsiteY0-50" fmla="*/ 266700 h 590550"/>
              <a:gd name="connsiteX1-51" fmla="*/ 985785 w 1197769"/>
              <a:gd name="connsiteY1-52" fmla="*/ 204788 h 590550"/>
              <a:gd name="connsiteX2-53" fmla="*/ 902494 w 1197769"/>
              <a:gd name="connsiteY2-54" fmla="*/ 0 h 590550"/>
              <a:gd name="connsiteX3-55" fmla="*/ 1197769 w 1197769"/>
              <a:gd name="connsiteY3-56" fmla="*/ 295275 h 590550"/>
              <a:gd name="connsiteX4-57" fmla="*/ 902494 w 1197769"/>
              <a:gd name="connsiteY4-58" fmla="*/ 590550 h 590550"/>
              <a:gd name="connsiteX5-59" fmla="*/ 1000145 w 1197769"/>
              <a:gd name="connsiteY5-60" fmla="*/ 341313 h 590550"/>
              <a:gd name="connsiteX6-61" fmla="*/ 0 w 1197769"/>
              <a:gd name="connsiteY6-62" fmla="*/ 269082 h 590550"/>
              <a:gd name="connsiteX7-63" fmla="*/ 4763 w 1197769"/>
              <a:gd name="connsiteY7-64" fmla="*/ 266700 h 590550"/>
              <a:gd name="connsiteX0-65" fmla="*/ 4763 w 1197769"/>
              <a:gd name="connsiteY0-66" fmla="*/ 266700 h 590550"/>
              <a:gd name="connsiteX1-67" fmla="*/ 985785 w 1197769"/>
              <a:gd name="connsiteY1-68" fmla="*/ 204788 h 590550"/>
              <a:gd name="connsiteX2-69" fmla="*/ 902494 w 1197769"/>
              <a:gd name="connsiteY2-70" fmla="*/ 0 h 590550"/>
              <a:gd name="connsiteX3-71" fmla="*/ 1197769 w 1197769"/>
              <a:gd name="connsiteY3-72" fmla="*/ 295275 h 590550"/>
              <a:gd name="connsiteX4-73" fmla="*/ 902494 w 1197769"/>
              <a:gd name="connsiteY4-74" fmla="*/ 590550 h 590550"/>
              <a:gd name="connsiteX5-75" fmla="*/ 974296 w 1197769"/>
              <a:gd name="connsiteY5-76" fmla="*/ 385763 h 590550"/>
              <a:gd name="connsiteX6-77" fmla="*/ 0 w 1197769"/>
              <a:gd name="connsiteY6-78" fmla="*/ 269082 h 590550"/>
              <a:gd name="connsiteX7-79" fmla="*/ 4763 w 1197769"/>
              <a:gd name="connsiteY7-80" fmla="*/ 266700 h 590550"/>
              <a:gd name="connsiteX0-81" fmla="*/ 4763 w 1197769"/>
              <a:gd name="connsiteY0-82" fmla="*/ 201272 h 525122"/>
              <a:gd name="connsiteX1-83" fmla="*/ 985785 w 1197769"/>
              <a:gd name="connsiteY1-84" fmla="*/ 139360 h 525122"/>
              <a:gd name="connsiteX2-85" fmla="*/ 978994 w 1197769"/>
              <a:gd name="connsiteY2-86" fmla="*/ 0 h 525122"/>
              <a:gd name="connsiteX3-87" fmla="*/ 1197769 w 1197769"/>
              <a:gd name="connsiteY3-88" fmla="*/ 229847 h 525122"/>
              <a:gd name="connsiteX4-89" fmla="*/ 902494 w 1197769"/>
              <a:gd name="connsiteY4-90" fmla="*/ 525122 h 525122"/>
              <a:gd name="connsiteX5-91" fmla="*/ 974296 w 1197769"/>
              <a:gd name="connsiteY5-92" fmla="*/ 320335 h 525122"/>
              <a:gd name="connsiteX6-93" fmla="*/ 0 w 1197769"/>
              <a:gd name="connsiteY6-94" fmla="*/ 203654 h 525122"/>
              <a:gd name="connsiteX7-95" fmla="*/ 4763 w 1197769"/>
              <a:gd name="connsiteY7-96" fmla="*/ 201272 h 525122"/>
              <a:gd name="connsiteX0-97" fmla="*/ 4763 w 1197769"/>
              <a:gd name="connsiteY0-98" fmla="*/ 201272 h 452795"/>
              <a:gd name="connsiteX1-99" fmla="*/ 985785 w 1197769"/>
              <a:gd name="connsiteY1-100" fmla="*/ 139360 h 452795"/>
              <a:gd name="connsiteX2-101" fmla="*/ 978994 w 1197769"/>
              <a:gd name="connsiteY2-102" fmla="*/ 0 h 452795"/>
              <a:gd name="connsiteX3-103" fmla="*/ 1197769 w 1197769"/>
              <a:gd name="connsiteY3-104" fmla="*/ 229847 h 452795"/>
              <a:gd name="connsiteX4-105" fmla="*/ 966098 w 1197769"/>
              <a:gd name="connsiteY4-106" fmla="*/ 452795 h 452795"/>
              <a:gd name="connsiteX5-107" fmla="*/ 974296 w 1197769"/>
              <a:gd name="connsiteY5-108" fmla="*/ 320335 h 452795"/>
              <a:gd name="connsiteX6-109" fmla="*/ 0 w 1197769"/>
              <a:gd name="connsiteY6-110" fmla="*/ 203654 h 452795"/>
              <a:gd name="connsiteX7-111" fmla="*/ 4763 w 1197769"/>
              <a:gd name="connsiteY7-112" fmla="*/ 201272 h 45279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197769" h="452795">
                <a:moveTo>
                  <a:pt x="4763" y="201272"/>
                </a:moveTo>
                <a:lnTo>
                  <a:pt x="985785" y="139360"/>
                </a:lnTo>
                <a:lnTo>
                  <a:pt x="978994" y="0"/>
                </a:lnTo>
                <a:lnTo>
                  <a:pt x="1197769" y="229847"/>
                </a:lnTo>
                <a:lnTo>
                  <a:pt x="966098" y="452795"/>
                </a:lnTo>
                <a:lnTo>
                  <a:pt x="974296" y="320335"/>
                </a:lnTo>
                <a:lnTo>
                  <a:pt x="0" y="203654"/>
                </a:lnTo>
                <a:lnTo>
                  <a:pt x="4763" y="20127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429500" y="2481263"/>
            <a:ext cx="1714500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计数器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06425" y="931863"/>
            <a:ext cx="5448300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        连接每两个点画线段，一共画出了几条线段？你能看出画出的是什么图形吗？</a:t>
            </a:r>
            <a:endParaRPr lang="zh-CN" altLang="en-US" sz="3200" dirty="0">
              <a:latin typeface="+mj-lt"/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047875" y="2962275"/>
            <a:ext cx="408305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画出了</a:t>
            </a: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  <a:sym typeface="楷体_GB2312" panose="02010609030101010101" pitchFamily="49" charset="-122"/>
              </a:rPr>
              <a:t>3 </a:t>
            </a: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条线段</a:t>
            </a:r>
            <a:endParaRPr lang="zh-CN" altLang="en-US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047875" y="3698875"/>
            <a:ext cx="3930650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sym typeface="楷体_GB2312" panose="02010609030101010101" pitchFamily="49" charset="-122"/>
              </a:rPr>
              <a:t>画出的是帆船上的帆</a:t>
            </a:r>
            <a:endParaRPr lang="en-US" altLang="zh-CN" sz="3200" dirty="0">
              <a:solidFill>
                <a:srgbClr val="FF0000"/>
              </a:solidFill>
              <a:latin typeface="+mj-lt"/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7037388" y="1098550"/>
            <a:ext cx="7937" cy="911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7051675" y="1104900"/>
            <a:ext cx="617538" cy="355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7035800" y="1454150"/>
            <a:ext cx="633413" cy="554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15" name="Picture 13" descr="未标题-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32475" y="1014413"/>
            <a:ext cx="292893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0438" y="188913"/>
            <a:ext cx="20288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bldLvl="0"/>
      <p:bldP spid="14347" grpId="0" bldLvl="0"/>
      <p:bldP spid="14343" grpId="0" animBg="1"/>
      <p:bldP spid="14344" grpId="0" animBg="1"/>
      <p:bldP spid="143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3" descr="E:\R二数上\resource\U01\doc\A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92300" y="2359025"/>
            <a:ext cx="5360988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248400" y="3008313"/>
            <a:ext cx="1185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 √</a:t>
            </a:r>
            <a:endParaRPr lang="zh-CN" altLang="en-US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31" name="Rectangle 4"/>
          <p:cNvSpPr txBox="1">
            <a:spLocks noChangeArrowheads="1"/>
          </p:cNvSpPr>
          <p:nvPr/>
        </p:nvSpPr>
        <p:spPr bwMode="auto">
          <a:xfrm flipH="1">
            <a:off x="873125" y="733425"/>
            <a:ext cx="77993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1.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你能看出下面哪条线长吗？在长的线段后打“</a:t>
            </a:r>
            <a:r>
              <a:rPr lang="zh-CN" altLang="en-US" sz="3200" dirty="0">
                <a:solidFill>
                  <a:srgbClr val="1C1C1C"/>
                </a:solidFill>
                <a:sym typeface="+mn-ea"/>
              </a:rPr>
              <a:t>√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”。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18436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三、巩固提高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 bwMode="auto">
          <a:xfrm flipH="1">
            <a:off x="849313" y="185738"/>
            <a:ext cx="8294687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2.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下面哪些是线段，在（     ）里画 “</a:t>
            </a:r>
            <a:r>
              <a:rPr lang="zh-CN" altLang="en-US" sz="3200" dirty="0">
                <a:solidFill>
                  <a:srgbClr val="1C1C1C"/>
                </a:solidFill>
                <a:sym typeface="+mn-ea"/>
              </a:rPr>
              <a:t>√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”。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pic>
        <p:nvPicPr>
          <p:cNvPr id="19458" name="Picture 14" descr="E:\R二数上\resource\U01\doc\A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32075" y="912813"/>
            <a:ext cx="4194175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478463" y="1855788"/>
            <a:ext cx="1185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 √</a:t>
            </a:r>
            <a:endParaRPr lang="zh-CN" altLang="en-US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135313" y="4321175"/>
            <a:ext cx="11858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 √</a:t>
            </a:r>
            <a:endParaRPr lang="zh-CN" altLang="en-US" sz="32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 flipH="1">
            <a:off x="676275" y="858838"/>
            <a:ext cx="7700963" cy="25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3.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填一填。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1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）线段是（        ）的，有（        ）个端点。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（</a:t>
            </a: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2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）两点之间可以画（         ）条线段。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42075" y="1544638"/>
            <a:ext cx="882650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两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6800" y="1544638"/>
            <a:ext cx="882650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直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59388" y="2714625"/>
            <a:ext cx="882650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一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987425" y="546100"/>
            <a:ext cx="697071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en-US" altLang="zh-CN" sz="3200" dirty="0">
                <a:latin typeface="+mj-lt"/>
                <a:ea typeface="+mn-ea"/>
                <a:sym typeface="楷体_GB2312" panose="02010609030101010101" pitchFamily="49" charset="-122"/>
              </a:rPr>
              <a:t>4.</a:t>
            </a: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数一数，图中有（</a:t>
            </a:r>
            <a:r>
              <a:rPr lang="en-US" altLang="zh-CN" sz="3200" dirty="0">
                <a:latin typeface="+mj-lt"/>
                <a:ea typeface="+mn-ea"/>
                <a:sym typeface="楷体_GB2312" panose="02010609030101010101" pitchFamily="49" charset="-122"/>
              </a:rPr>
              <a:t>       </a:t>
            </a: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）条线段。</a:t>
            </a:r>
            <a:endParaRPr lang="zh-CN" altLang="en-US" sz="3200" dirty="0">
              <a:latin typeface="+mj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25" y="595313"/>
            <a:ext cx="10810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sym typeface="楷体_GB2312" panose="0201060903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21507" name="Picture 12" descr="E:\R二数上\resource\U01\doc\A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94125" y="1622425"/>
            <a:ext cx="131921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914650" y="485775"/>
            <a:ext cx="40100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黑体" panose="02010609060101010101" pitchFamily="49" charset="-122"/>
                <a:sym typeface="+mn-ea"/>
              </a:rPr>
              <a:t>认识线段和量画线段 </a:t>
            </a:r>
            <a:endParaRPr lang="zh-CN" altLang="en-US" sz="3200" b="1" dirty="0">
              <a:solidFill>
                <a:srgbClr val="0066CC"/>
              </a:solidFill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2530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四、课堂小结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pic>
        <p:nvPicPr>
          <p:cNvPr id="6" name="Picture 10" descr="E:\R二数上\resource\U01\doc\拉紧的线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32288" y="1098550"/>
            <a:ext cx="4765675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连接符 7"/>
          <p:cNvCxnSpPr/>
          <p:nvPr/>
        </p:nvCxnSpPr>
        <p:spPr>
          <a:xfrm flipV="1">
            <a:off x="5319713" y="1603375"/>
            <a:ext cx="2151062" cy="0"/>
          </a:xfrm>
          <a:prstGeom prst="line">
            <a:avLst/>
          </a:prstGeom>
          <a:ln w="34925">
            <a:solidFill>
              <a:srgbClr val="FF000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803400" y="3563938"/>
            <a:ext cx="0" cy="88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" name="Picture 29" descr="尺子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5888" y="3594100"/>
            <a:ext cx="7275512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7" descr="手1"/>
          <p:cNvPicPr>
            <a:picLocks noChangeAspect="1" noChangeArrowheads="1"/>
          </p:cNvPicPr>
          <p:nvPr/>
        </p:nvPicPr>
        <p:blipFill>
          <a:blip r:embed="rId3" cstate="email"/>
          <a:srcRect r="-2065"/>
          <a:stretch>
            <a:fillRect/>
          </a:stretch>
        </p:blipFill>
        <p:spPr bwMode="auto">
          <a:xfrm>
            <a:off x="2420938" y="3652838"/>
            <a:ext cx="14351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40"/>
          <p:cNvSpPr>
            <a:spLocks noChangeShapeType="1"/>
          </p:cNvSpPr>
          <p:nvPr/>
        </p:nvSpPr>
        <p:spPr bwMode="auto">
          <a:xfrm flipV="1">
            <a:off x="1790700" y="3643313"/>
            <a:ext cx="2260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6" name="Picture 39" descr="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06563" y="2941638"/>
            <a:ext cx="1876425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303338" y="963613"/>
            <a:ext cx="4495800" cy="1846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3200" b="1" dirty="0">
                <a:latin typeface="+mj-lt"/>
                <a:ea typeface="+mn-ea"/>
                <a:sym typeface="+mn-ea"/>
              </a:rPr>
              <a:t>1.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线段是直的。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3200" b="1" dirty="0">
                <a:latin typeface="+mj-lt"/>
                <a:ea typeface="+mn-ea"/>
                <a:sym typeface="+mn-ea"/>
              </a:rPr>
              <a:t>2.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有 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2</a:t>
            </a:r>
            <a:r>
              <a:rPr lang="en-US" altLang="zh-CN" sz="3200" b="1" dirty="0">
                <a:latin typeface="+mn-lt"/>
                <a:ea typeface="+mn-ea"/>
                <a:sym typeface="+mn-ea"/>
              </a:rPr>
              <a:t> 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个端点。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3200" b="1" dirty="0">
                <a:latin typeface="+mj-lt"/>
                <a:ea typeface="+mn-ea"/>
                <a:sym typeface="+mn-ea"/>
              </a:rPr>
              <a:t>3.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线段是有长有短的。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1084263" y="1230313"/>
            <a:ext cx="249237" cy="1371600"/>
          </a:xfrm>
          <a:prstGeom prst="leftBrace">
            <a:avLst>
              <a:gd name="adj1" fmla="val 33337"/>
              <a:gd name="adj2" fmla="val 50000"/>
            </a:avLst>
          </a:prstGeom>
          <a:noFill/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4463" y="1335088"/>
            <a:ext cx="13557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认识线段</a:t>
            </a:r>
            <a:endParaRPr lang="zh-CN" altLang="en-US" sz="32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87325" y="3346450"/>
            <a:ext cx="13144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量画线段 </a:t>
            </a:r>
            <a:endParaRPr lang="zh-CN" altLang="en-US" sz="32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1074738" y="3155950"/>
            <a:ext cx="249237" cy="1519238"/>
          </a:xfrm>
          <a:prstGeom prst="leftBrace">
            <a:avLst>
              <a:gd name="adj1" fmla="val 33337"/>
              <a:gd name="adj2" fmla="val 50000"/>
            </a:avLst>
          </a:prstGeom>
          <a:noFill/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charRg st="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60494E-6 L -0.00087 0.1450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9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charRg st="19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24618 -0.0003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21" grpId="0" animBg="1"/>
      <p:bldP spid="22" grpId="0"/>
      <p:bldP spid="23" grpId="0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633287" y="3685028"/>
            <a:ext cx="6583362" cy="830997"/>
          </a:xfrm>
          <a:prstGeom prst="rect">
            <a:avLst/>
          </a:prstGeom>
          <a:solidFill>
            <a:srgbClr val="FFEECD"/>
          </a:solidFill>
          <a:ln w="19050">
            <a:solidFill>
              <a:schemeClr val="accent6">
                <a:lumMod val="50000"/>
              </a:schemeClr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latin typeface="+mj-lt"/>
                <a:ea typeface="楷体_GB2312" panose="02010609030101010101" pitchFamily="49" charset="-122"/>
                <a:sym typeface="+mn-ea"/>
              </a:rPr>
              <a:t>3.</a:t>
            </a:r>
            <a:r>
              <a:rPr lang="zh-CN" altLang="en-US" sz="2400" b="1" dirty="0">
                <a:latin typeface="+mj-lt"/>
                <a:ea typeface="楷体_GB2312" panose="02010609030101010101" pitchFamily="49" charset="-122"/>
                <a:sym typeface="+mn-ea"/>
              </a:rPr>
              <a:t>积极主动参与学习活动，明白数学产生于生活，应用于生活。</a:t>
            </a:r>
            <a:endParaRPr lang="zh-CN" altLang="en-US" sz="2400" b="1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33287" y="1248215"/>
            <a:ext cx="8059737" cy="830997"/>
          </a:xfrm>
          <a:prstGeom prst="rect">
            <a:avLst/>
          </a:prstGeom>
          <a:solidFill>
            <a:srgbClr val="E8FFCD"/>
          </a:solidFill>
          <a:ln w="19050">
            <a:solidFill>
              <a:srgbClr val="00B05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能认识线段，会用语言描述线段的特征，会用尺子测量线段的长度，会画整厘米长的线段，会数线段的条数。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3287" y="2526231"/>
            <a:ext cx="7326312" cy="830997"/>
          </a:xfrm>
          <a:prstGeom prst="rect">
            <a:avLst/>
          </a:prstGeom>
          <a:solidFill>
            <a:srgbClr val="FFD7DF"/>
          </a:solidFill>
          <a:ln w="19050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亲身经历操作活动和观察线段、认识线段、测量线段、画线段、数线段的过程。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124" name="内容占位符 1"/>
          <p:cNvSpPr txBox="1">
            <a:spLocks noChangeArrowheads="1"/>
          </p:cNvSpPr>
          <p:nvPr/>
        </p:nvSpPr>
        <p:spPr bwMode="auto">
          <a:xfrm>
            <a:off x="827088" y="358775"/>
            <a:ext cx="23304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7175" y="1490663"/>
            <a:ext cx="67738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从课后习题中选取；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完成练习册本课时的习题。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3554" name="Rectangle 9"/>
          <p:cNvSpPr>
            <a:spLocks noChangeArrowheads="1"/>
          </p:cNvSpPr>
          <p:nvPr/>
        </p:nvSpPr>
        <p:spPr bwMode="auto">
          <a:xfrm>
            <a:off x="0" y="-5168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五、课后作业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 txBox="1">
            <a:spLocks noChangeArrowheads="1"/>
          </p:cNvSpPr>
          <p:nvPr/>
        </p:nvSpPr>
        <p:spPr bwMode="auto">
          <a:xfrm>
            <a:off x="620713" y="838200"/>
            <a:ext cx="3797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accent1"/>
              </a:buClr>
              <a:buSzPct val="76000"/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学习重、难点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42950" y="1804045"/>
            <a:ext cx="778033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认识线段的特征，能用尺子画线段和量出指定线段的长度。</a:t>
            </a:r>
            <a:endParaRPr lang="zh-CN" altLang="en-US" sz="2400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42950" y="2975620"/>
            <a:ext cx="778033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dirty="0">
                <a:latin typeface="+mj-lt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sz="2400" dirty="0">
                <a:latin typeface="+mj-lt"/>
                <a:ea typeface="楷体_GB2312" panose="02010609030101010101" pitchFamily="49" charset="-122"/>
                <a:sym typeface="+mn-ea"/>
              </a:rPr>
              <a:t>建立线段的表象，会分辨线段。</a:t>
            </a:r>
            <a:endParaRPr lang="zh-CN" altLang="en-US" sz="2400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一、复习导入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33463" y="38576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+mn-ea"/>
              </a:rPr>
              <a:t>量一量。</a:t>
            </a:r>
            <a:endParaRPr lang="en-US" altLang="zh-CN" sz="3200" dirty="0">
              <a:latin typeface="+mn-lt"/>
              <a:ea typeface="+mn-ea"/>
              <a:sym typeface="+mn-ea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208088" y="3295650"/>
            <a:ext cx="2805112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手掌宽约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   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684588" y="3295650"/>
            <a:ext cx="2805112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一拃长约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   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38850" y="3270250"/>
            <a:ext cx="2805113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一步长约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   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）厘米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397000" y="3932238"/>
            <a:ext cx="11080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altLang="zh-CN" sz="3200" b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8</a:t>
            </a:r>
            <a:endParaRPr lang="en-US" altLang="zh-CN" sz="3200" b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830638" y="3940175"/>
            <a:ext cx="11842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3200" b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14</a:t>
            </a:r>
            <a:endParaRPr lang="zh-CN" altLang="en-US" sz="3200" b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097588" y="3905250"/>
            <a:ext cx="13906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60</a:t>
            </a:r>
            <a:endParaRPr lang="zh-CN" altLang="en-US" sz="3200" b="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pic>
        <p:nvPicPr>
          <p:cNvPr id="7177" name="Picture 13" descr="未标题-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87450" y="414338"/>
            <a:ext cx="6769100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/>
      <p:bldP spid="11" grpId="0" bldLvl="0"/>
      <p:bldP spid="12" grpId="0" bldLvl="0"/>
      <p:bldP spid="13" grpId="0" bldLvl="0"/>
      <p:bldP spid="14" grpId="0" bldLvl="0"/>
      <p:bldP spid="15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曲线 13"/>
          <p:cNvSpPr>
            <a:spLocks noChangeArrowheads="1"/>
          </p:cNvSpPr>
          <p:nvPr/>
        </p:nvSpPr>
        <p:spPr bwMode="auto">
          <a:xfrm>
            <a:off x="3446463" y="1284288"/>
            <a:ext cx="2376487" cy="719137"/>
          </a:xfrm>
          <a:custGeom>
            <a:avLst/>
            <a:gdLst>
              <a:gd name="T0" fmla="*/ 0 w 21600"/>
              <a:gd name="T1" fmla="*/ 0 h 21600"/>
              <a:gd name="T2" fmla="*/ 7655 w 21600"/>
              <a:gd name="T3" fmla="*/ 21223 h 21600"/>
              <a:gd name="T4" fmla="*/ 21600 w 21600"/>
              <a:gd name="T5" fmla="*/ 220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267" y="3546"/>
                  <a:pt x="4046" y="20847"/>
                  <a:pt x="7655" y="21223"/>
                </a:cubicBezTo>
                <a:cubicBezTo>
                  <a:pt x="11263" y="21600"/>
                  <a:pt x="19283" y="5373"/>
                  <a:pt x="21600" y="2202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1763713" y="2587625"/>
            <a:ext cx="4581525" cy="1182688"/>
          </a:xfrm>
          <a:prstGeom prst="wedgeRoundRectCallout">
            <a:avLst>
              <a:gd name="adj1" fmla="val 57884"/>
              <a:gd name="adj2" fmla="val -1113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同学们，谁愿意来量一量这根绳子的长度？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4" name="Picture 52" descr="P-05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45238" y="2587625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16"/>
          <p:cNvSpPr>
            <a:spLocks noChangeArrowheads="1"/>
          </p:cNvSpPr>
          <p:nvPr/>
        </p:nvSpPr>
        <p:spPr bwMode="auto">
          <a:xfrm>
            <a:off x="0" y="3709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二、探究新知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E:\R二数上\resource\U01\doc\拉紧的线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09713" y="2438400"/>
            <a:ext cx="6621462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连接符 7"/>
          <p:cNvCxnSpPr/>
          <p:nvPr/>
        </p:nvCxnSpPr>
        <p:spPr>
          <a:xfrm flipV="1">
            <a:off x="2857500" y="3148013"/>
            <a:ext cx="2987675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Picture 8" descr="E:\随便丢\图片\例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3425" y="419100"/>
            <a:ext cx="1027113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7663" y="547688"/>
            <a:ext cx="70485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拉紧的一段线，可以看作一条线段。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2857500" y="3149600"/>
            <a:ext cx="2987675" cy="0"/>
          </a:xfrm>
          <a:prstGeom prst="line">
            <a:avLst/>
          </a:prstGeom>
          <a:ln w="34925">
            <a:solidFill>
              <a:srgbClr val="FF000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32099E-6 L 1.94444E-6 -0.195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1" descr="E:\R二数上\resource\U01\doc\黑板、桌子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1513" y="1173163"/>
            <a:ext cx="7821612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/>
          <p:cNvCxnSpPr/>
          <p:nvPr/>
        </p:nvCxnSpPr>
        <p:spPr>
          <a:xfrm rot="3240000" flipV="1">
            <a:off x="6026944" y="2440782"/>
            <a:ext cx="1404937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140000" flipV="1">
            <a:off x="3600450" y="1522413"/>
            <a:ext cx="684213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771525" y="1570038"/>
            <a:ext cx="200183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47750" y="323850"/>
            <a:ext cx="21669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黑板边、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41600" y="323850"/>
            <a:ext cx="1874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桌子边、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19575" y="323850"/>
            <a:ext cx="11922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书边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89525" y="323850"/>
            <a:ext cx="3575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都可以看成线段。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1" descr="E:\R二数上\resource\U01\doc\黑板、桌子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1513" y="1173163"/>
            <a:ext cx="7821612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47750" y="323850"/>
            <a:ext cx="6951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线段是直的，可以量出长度。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771525" y="1571625"/>
            <a:ext cx="2001838" cy="0"/>
          </a:xfrm>
          <a:prstGeom prst="line">
            <a:avLst/>
          </a:prstGeom>
          <a:ln w="34925">
            <a:solidFill>
              <a:srgbClr val="FF000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771525" y="1570038"/>
            <a:ext cx="200183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1140000" flipV="1">
            <a:off x="3600450" y="1524000"/>
            <a:ext cx="684213" cy="0"/>
          </a:xfrm>
          <a:prstGeom prst="line">
            <a:avLst/>
          </a:prstGeom>
          <a:ln w="34925">
            <a:solidFill>
              <a:srgbClr val="FF000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140000" flipV="1">
            <a:off x="3600450" y="1522413"/>
            <a:ext cx="684213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3240000" flipV="1">
            <a:off x="6026944" y="2442369"/>
            <a:ext cx="1404938" cy="0"/>
          </a:xfrm>
          <a:prstGeom prst="line">
            <a:avLst/>
          </a:prstGeom>
          <a:ln w="34925">
            <a:solidFill>
              <a:srgbClr val="FF000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3240000" flipV="1">
            <a:off x="6026944" y="2440782"/>
            <a:ext cx="1404937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27738E-6 L 0.04653 0.4581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2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7504E-6 L 0.03125 0.4652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9355E-6 L -0.1 0.2965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625600" y="1960563"/>
            <a:ext cx="0" cy="88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AutoShape 27"/>
          <p:cNvSpPr>
            <a:spLocks noChangeArrowheads="1"/>
          </p:cNvSpPr>
          <p:nvPr/>
        </p:nvSpPr>
        <p:spPr bwMode="auto">
          <a:xfrm>
            <a:off x="1838325" y="3511550"/>
            <a:ext cx="5137150" cy="1182688"/>
          </a:xfrm>
          <a:prstGeom prst="wedgeRoundRectCallout">
            <a:avLst>
              <a:gd name="adj1" fmla="val 56333"/>
              <a:gd name="adj2" fmla="val -777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从尺的刻度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0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开始画起，画到刻度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 的地方停止。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0" name="AutoShape 28"/>
          <p:cNvSpPr>
            <a:spLocks noChangeArrowheads="1"/>
          </p:cNvSpPr>
          <p:nvPr/>
        </p:nvSpPr>
        <p:spPr bwMode="auto">
          <a:xfrm>
            <a:off x="1458913" y="3775075"/>
            <a:ext cx="5467350" cy="641350"/>
          </a:xfrm>
          <a:prstGeom prst="wedgeRoundRectCallout">
            <a:avLst>
              <a:gd name="adj1" fmla="val 56449"/>
              <a:gd name="adj2" fmla="val 1069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latin typeface="+mj-lt"/>
                <a:ea typeface="黑体" panose="02010609060101010101" pitchFamily="49" charset="-122"/>
                <a:sym typeface="+mn-ea"/>
              </a:rPr>
              <a:t>左手按住尺子，右手握笔。</a:t>
            </a:r>
            <a:endParaRPr lang="zh-CN" altLang="en-US" sz="3200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21" name="Picture 29" descr="尺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08088" y="1990725"/>
            <a:ext cx="7275512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3" descr="未标题-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77088" y="2963863"/>
            <a:ext cx="166846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7" descr="手1"/>
          <p:cNvPicPr>
            <a:picLocks noChangeAspect="1" noChangeArrowheads="1"/>
          </p:cNvPicPr>
          <p:nvPr/>
        </p:nvPicPr>
        <p:blipFill>
          <a:blip r:embed="rId3" cstate="email"/>
          <a:srcRect r="-2065"/>
          <a:stretch>
            <a:fillRect/>
          </a:stretch>
        </p:blipFill>
        <p:spPr bwMode="auto">
          <a:xfrm>
            <a:off x="2243138" y="2049463"/>
            <a:ext cx="14351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Line 40"/>
          <p:cNvSpPr>
            <a:spLocks noChangeShapeType="1"/>
          </p:cNvSpPr>
          <p:nvPr/>
        </p:nvSpPr>
        <p:spPr bwMode="auto">
          <a:xfrm flipV="1">
            <a:off x="1612900" y="2039938"/>
            <a:ext cx="2260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6" name="Picture 39" descr="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8763" y="1338263"/>
            <a:ext cx="1876425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765300" y="346075"/>
            <a:ext cx="7048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画一条 </a:t>
            </a:r>
            <a:r>
              <a:rPr lang="en-US" altLang="zh-CN" sz="3200" dirty="0">
                <a:ea typeface="黑体" panose="02010609060101010101" pitchFamily="49" charset="-122"/>
              </a:rPr>
              <a:t>3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厘米长的线段。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2298" name="Picture 9" descr="E:\随便丢\图片\例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1700" y="230188"/>
            <a:ext cx="1011238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3873500" y="257175"/>
            <a:ext cx="3719513" cy="1182688"/>
          </a:xfrm>
          <a:prstGeom prst="wedgeRoundRectCallout">
            <a:avLst>
              <a:gd name="adj1" fmla="val 58713"/>
              <a:gd name="adj2" fmla="val -406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想一想，还可以从哪里画到哪里？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7" name="Picture 52" descr="P-05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18375" y="1397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AutoShape 26"/>
          <p:cNvSpPr>
            <a:spLocks noChangeArrowheads="1"/>
          </p:cNvSpPr>
          <p:nvPr/>
        </p:nvSpPr>
        <p:spPr bwMode="auto">
          <a:xfrm>
            <a:off x="1071563" y="3511550"/>
            <a:ext cx="5900737" cy="1182688"/>
          </a:xfrm>
          <a:prstGeom prst="wedgeRoundRectCallout">
            <a:avLst>
              <a:gd name="adj1" fmla="val 56653"/>
              <a:gd name="adj2" fmla="val -688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从刻度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画到刻度 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，从刻度 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2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画到刻度 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5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等等，都是 </a:t>
            </a:r>
            <a:r>
              <a:rPr lang="zh-CN" altLang="en-US" sz="3200" dirty="0">
                <a:latin typeface="+mn-lt"/>
                <a:ea typeface="黑体" panose="02010609060101010101" pitchFamily="49" charset="-122"/>
                <a:sym typeface="+mn-ea"/>
              </a:rPr>
              <a:t>3 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厘米。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24618 -0.0003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bldLvl="0" animBg="1"/>
      <p:bldP spid="19" grpId="1" bldLvl="0" animBg="1"/>
      <p:bldP spid="20" grpId="0" bldLvl="0" animBg="1"/>
      <p:bldP spid="20" grpId="1" bldLvl="0" animBg="1"/>
      <p:bldP spid="25" grpId="0" animBg="1"/>
      <p:bldP spid="30" grpId="0"/>
      <p:bldP spid="16" grpId="0" bldLvl="0" animBg="1"/>
      <p:bldP spid="38" grpId="0" bldLvl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-A-黑">
      <a:majorFont>
        <a:latin typeface="Times New Roman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775</Words>
  <Application>WPS 演示</Application>
  <PresentationFormat>全屏显示(16:9)</PresentationFormat>
  <Paragraphs>132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新宋体</vt:lpstr>
      <vt:lpstr>微软雅黑</vt:lpstr>
      <vt:lpstr>Gulim</vt:lpstr>
      <vt:lpstr>Malgun Gothic</vt:lpstr>
      <vt:lpstr>Arial Unicode MS</vt:lpstr>
      <vt:lpstr>Arial</vt:lpstr>
      <vt:lpstr>第一PPT模板网-WWW.1PPT.COM</vt:lpstr>
      <vt:lpstr>认识线段和量画线段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14</cp:revision>
  <dcterms:created xsi:type="dcterms:W3CDTF">2016-01-14T07:05:00Z</dcterms:created>
  <dcterms:modified xsi:type="dcterms:W3CDTF">2023-10-26T07:49:44Z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321E2CAADF464241B063FBCF8AE003FF_12</vt:lpwstr>
  </property>
</Properties>
</file>