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75" r:id="rId18"/>
    <p:sldId id="273" r:id="rId19"/>
    <p:sldId id="276" r:id="rId20"/>
    <p:sldId id="271" r:id="rId21"/>
    <p:sldId id="257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ln>
            <a:noFill/>
            <a:miter lim="800000"/>
          </a:ln>
        </p:spPr>
        <p:txBody>
          <a:bodyPr wrap="square" lIns="91440" tIns="45720" rIns="91440" bIns="45720" numCol="1" rtlCol="0" anchor="b" anchorCtr="0" compatLnSpc="1"/>
          <a:lstStyle/>
          <a:p>
            <a:pPr lvl="0" algn="r" eaLnBrk="1" hangingPunct="1"/>
            <a:fld id="{9A0DB2DC-4C9A-4742-B13C-FB6460FD3503}" type="slidenum">
              <a:rPr lang="en-US" altLang="zh-CN" sz="1200">
                <a:latin typeface="Calibri" panose="020F0502020204030204"/>
              </a:rPr>
            </a:fld>
            <a:endParaRPr lang="en-US" altLang="zh-CN" sz="1200">
              <a:latin typeface="Calibri" panose="020F0502020204030204"/>
            </a:endParaRPr>
          </a:p>
        </p:txBody>
      </p:sp>
      <p:sp>
        <p:nvSpPr>
          <p:cNvPr id="19459" name="Rectangle 2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60" name="Rectangle 3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b="1">
                <a:latin typeface="楷体_GB2312" pitchFamily="49" charset="-122"/>
                <a:ea typeface="楷体_GB2312" pitchFamily="49" charset="-122"/>
              </a:rPr>
            </a:fld>
            <a:endParaRPr lang="zh-CN" altLang="en-US" sz="12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43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image" Target="../media/image50.png"/><Relationship Id="rId7" Type="http://schemas.openxmlformats.org/officeDocument/2006/relationships/image" Target="../media/image49.png"/><Relationship Id="rId6" Type="http://schemas.openxmlformats.org/officeDocument/2006/relationships/image" Target="../media/image6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.xml"/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2.xml"/><Relationship Id="rId28" Type="http://schemas.openxmlformats.org/officeDocument/2006/relationships/tags" Target="../tags/tag3.xml"/><Relationship Id="rId27" Type="http://schemas.openxmlformats.org/officeDocument/2006/relationships/image" Target="../media/image8.png"/><Relationship Id="rId26" Type="http://schemas.openxmlformats.org/officeDocument/2006/relationships/image" Target="../media/image7.png"/><Relationship Id="rId25" Type="http://schemas.openxmlformats.org/officeDocument/2006/relationships/image" Target="../media/image6.png"/><Relationship Id="rId24" Type="http://schemas.openxmlformats.org/officeDocument/2006/relationships/image" Target="../media/image5.png"/><Relationship Id="rId23" Type="http://schemas.openxmlformats.org/officeDocument/2006/relationships/tags" Target="../tags/tag2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5" Type="http://schemas.openxmlformats.org/officeDocument/2006/relationships/image" Target="../media/image25.png"/><Relationship Id="rId14" Type="http://schemas.openxmlformats.org/officeDocument/2006/relationships/image" Target="../media/image24.png"/><Relationship Id="rId13" Type="http://schemas.openxmlformats.org/officeDocument/2006/relationships/image" Target="../media/image23.png"/><Relationship Id="rId12" Type="http://schemas.openxmlformats.org/officeDocument/2006/relationships/image" Target="../media/image22.png"/><Relationship Id="rId11" Type="http://schemas.openxmlformats.org/officeDocument/2006/relationships/image" Target="../media/image21.png"/><Relationship Id="rId10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5.xml"/><Relationship Id="rId6" Type="http://schemas.microsoft.com/office/2007/relationships/hdphoto" Target="../media/image30.wdp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578646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/>
              <a:t>不进位加</a:t>
            </a:r>
            <a:endParaRPr lang="zh-CN" altLang="en-US" sz="6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18"/>
          <p:cNvSpPr txBox="1"/>
          <p:nvPr/>
        </p:nvSpPr>
        <p:spPr>
          <a:xfrm>
            <a:off x="1242061" y="1681163"/>
            <a:ext cx="4432300" cy="52197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用竖式计算。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1" name="TextBox 11"/>
          <p:cNvSpPr txBox="1"/>
          <p:nvPr/>
        </p:nvSpPr>
        <p:spPr>
          <a:xfrm>
            <a:off x="842963" y="2100264"/>
            <a:ext cx="10520829" cy="120032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23+6=                  4+25=                     42+45=</a:t>
            </a:r>
            <a:endParaRPr lang="en-US" altLang="zh-CN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2"/>
          <p:cNvSpPr txBox="1"/>
          <p:nvPr/>
        </p:nvSpPr>
        <p:spPr>
          <a:xfrm>
            <a:off x="1482725" y="3228975"/>
            <a:ext cx="156368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2 3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822326" y="4573588"/>
            <a:ext cx="189071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4" name="文本框 17"/>
          <p:cNvSpPr txBox="1"/>
          <p:nvPr/>
        </p:nvSpPr>
        <p:spPr>
          <a:xfrm>
            <a:off x="822326" y="3830639"/>
            <a:ext cx="520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0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lang="en-US" altLang="zh-CN" sz="40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2"/>
          <p:cNvSpPr txBox="1"/>
          <p:nvPr/>
        </p:nvSpPr>
        <p:spPr>
          <a:xfrm>
            <a:off x="1703388" y="3860801"/>
            <a:ext cx="782637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6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455739" y="4614864"/>
            <a:ext cx="10890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2 9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2"/>
          <p:cNvSpPr txBox="1"/>
          <p:nvPr/>
        </p:nvSpPr>
        <p:spPr>
          <a:xfrm>
            <a:off x="2462214" y="2487613"/>
            <a:ext cx="15636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2"/>
          <p:cNvSpPr txBox="1"/>
          <p:nvPr/>
        </p:nvSpPr>
        <p:spPr>
          <a:xfrm>
            <a:off x="5564190" y="3300413"/>
            <a:ext cx="15636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4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4660901" y="4645025"/>
            <a:ext cx="189071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52" name="文本框 17"/>
          <p:cNvSpPr txBox="1"/>
          <p:nvPr/>
        </p:nvSpPr>
        <p:spPr>
          <a:xfrm>
            <a:off x="4660901" y="3902077"/>
            <a:ext cx="520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0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lang="en-US" altLang="zh-CN" sz="40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2"/>
          <p:cNvSpPr txBox="1"/>
          <p:nvPr/>
        </p:nvSpPr>
        <p:spPr>
          <a:xfrm>
            <a:off x="5156200" y="3932239"/>
            <a:ext cx="12287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2 5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2"/>
          <p:cNvSpPr txBox="1"/>
          <p:nvPr/>
        </p:nvSpPr>
        <p:spPr>
          <a:xfrm>
            <a:off x="5292726" y="4684714"/>
            <a:ext cx="10890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2 9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2"/>
          <p:cNvSpPr txBox="1"/>
          <p:nvPr/>
        </p:nvSpPr>
        <p:spPr>
          <a:xfrm>
            <a:off x="6489700" y="2487613"/>
            <a:ext cx="15636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2"/>
          <p:cNvSpPr txBox="1"/>
          <p:nvPr/>
        </p:nvSpPr>
        <p:spPr>
          <a:xfrm>
            <a:off x="9661525" y="3300413"/>
            <a:ext cx="15636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4 2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9001126" y="4645025"/>
            <a:ext cx="189071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59" name="文本框 17"/>
          <p:cNvSpPr txBox="1"/>
          <p:nvPr/>
        </p:nvSpPr>
        <p:spPr>
          <a:xfrm>
            <a:off x="9001126" y="3902077"/>
            <a:ext cx="520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0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lang="en-US" altLang="zh-CN" sz="40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2"/>
          <p:cNvSpPr txBox="1"/>
          <p:nvPr/>
        </p:nvSpPr>
        <p:spPr>
          <a:xfrm>
            <a:off x="9547226" y="3927477"/>
            <a:ext cx="13430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4 5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"/>
          <p:cNvSpPr txBox="1"/>
          <p:nvPr/>
        </p:nvSpPr>
        <p:spPr>
          <a:xfrm>
            <a:off x="9701214" y="4684714"/>
            <a:ext cx="10890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8 7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2"/>
          <p:cNvSpPr txBox="1"/>
          <p:nvPr/>
        </p:nvSpPr>
        <p:spPr>
          <a:xfrm>
            <a:off x="11102977" y="2487613"/>
            <a:ext cx="10890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87</a:t>
            </a:r>
            <a:endParaRPr lang="en-US" altLang="zh-CN" sz="36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80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849" y="4991100"/>
            <a:ext cx="1633539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1168" y="1266508"/>
            <a:ext cx="869951" cy="992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4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7" grpId="0"/>
      <p:bldP spid="59" grpId="0"/>
      <p:bldP spid="60" grpId="0"/>
      <p:bldP spid="61" grpId="0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任意多边形 35"/>
          <p:cNvSpPr/>
          <p:nvPr/>
        </p:nvSpPr>
        <p:spPr>
          <a:xfrm flipV="1">
            <a:off x="1" y="0"/>
            <a:ext cx="9251951" cy="1733550"/>
          </a:xfrm>
          <a:solidFill>
            <a:srgbClr val="FFFFFF"/>
          </a:solidFill>
          <a:ln w="285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rgbClr val="808080"/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3556" name="TextBox 2"/>
          <p:cNvSpPr/>
          <p:nvPr/>
        </p:nvSpPr>
        <p:spPr>
          <a:xfrm>
            <a:off x="735014" y="1263651"/>
            <a:ext cx="7571303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ClrTx/>
              <a:buFontTx/>
            </a:pPr>
            <a:r>
              <a:rPr lang="zh-CN" altLang="zh-CN" sz="3600" b="1"/>
              <a:t>森林小医生。</a:t>
            </a:r>
            <a:r>
              <a:rPr lang="zh-CN" altLang="en-US" sz="3600" b="1"/>
              <a:t>（</a:t>
            </a:r>
            <a:r>
              <a:rPr lang="zh-CN" altLang="zh-CN" sz="3600" b="1"/>
              <a:t>把不对的改正过来</a:t>
            </a:r>
            <a:r>
              <a:rPr lang="zh-CN" altLang="en-US" sz="3600" b="1"/>
              <a:t>）</a:t>
            </a:r>
            <a:endParaRPr lang="zh-CN" altLang="en-US" sz="3600" b="1"/>
          </a:p>
        </p:txBody>
      </p:sp>
      <p:pic>
        <p:nvPicPr>
          <p:cNvPr id="23557" name="Picture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" y="2305050"/>
            <a:ext cx="1936751" cy="2770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Picture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404101" y="2397127"/>
            <a:ext cx="1292225" cy="2771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9" name="Picture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689226" y="2397127"/>
            <a:ext cx="1349375" cy="2771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0" name="Picture 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81525" y="2397127"/>
            <a:ext cx="2071688" cy="2771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1" name="右箭头 35"/>
          <p:cNvSpPr/>
          <p:nvPr/>
        </p:nvSpPr>
        <p:spPr>
          <a:xfrm>
            <a:off x="1936751" y="3255965"/>
            <a:ext cx="750888" cy="396875"/>
          </a:xfrm>
          <a:prstGeom prst="rightArrow">
            <a:avLst>
              <a:gd name="adj1" fmla="val 50000"/>
              <a:gd name="adj2" fmla="val 49997"/>
            </a:avLst>
          </a:prstGeom>
          <a:noFill/>
          <a:ln w="1905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>
              <a:buClrTx/>
              <a:buFontTx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62" name="右箭头 36"/>
          <p:cNvSpPr/>
          <p:nvPr/>
        </p:nvSpPr>
        <p:spPr>
          <a:xfrm>
            <a:off x="6653213" y="3490913"/>
            <a:ext cx="752475" cy="400050"/>
          </a:xfrm>
          <a:prstGeom prst="rightArrow">
            <a:avLst>
              <a:gd name="adj1" fmla="val 50000"/>
              <a:gd name="adj2" fmla="val 49993"/>
            </a:avLst>
          </a:prstGeom>
          <a:noFill/>
          <a:ln w="1905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>
              <a:buClrTx/>
              <a:buFontTx/>
            </a:pPr>
            <a:endParaRPr lang="zh-CN" altLang="en-US" sz="2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 fill="hold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 fill="hold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 animBg="1"/>
      <p:bldP spid="235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5031" y="725171"/>
            <a:ext cx="40697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pic>
        <p:nvPicPr>
          <p:cNvPr id="7186" name="图片 718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5257801" y="1031875"/>
            <a:ext cx="5889625" cy="495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8450581" y="725171"/>
            <a:ext cx="19018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【数学书第十一页】</a:t>
            </a:r>
            <a:endParaRPr lang="zh-CN" altLang="en-US" sz="1400" b="1">
              <a:solidFill>
                <a:schemeClr val="bg1"/>
              </a:solidFill>
            </a:endParaRPr>
          </a:p>
        </p:txBody>
      </p:sp>
      <p:sp>
        <p:nvSpPr>
          <p:cNvPr id="9231" name="AutoShape 56"/>
          <p:cNvSpPr/>
          <p:nvPr/>
        </p:nvSpPr>
        <p:spPr>
          <a:xfrm>
            <a:off x="1699897" y="2260602"/>
            <a:ext cx="3557905" cy="1082850"/>
          </a:xfrm>
          <a:prstGeom prst="wedgeRoundRectCallout">
            <a:avLst>
              <a:gd name="adj1" fmla="val -47287"/>
              <a:gd name="adj2" fmla="val -70759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二（</a:t>
            </a:r>
            <a:r>
              <a:rPr lang="en-US" altLang="zh-CN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）班学生和本班的带队老师一共多少人？</a:t>
            </a:r>
            <a:endParaRPr lang="zh-CN" altLang="en-US" sz="24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7" name="Picture 57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60095" y="1118554"/>
            <a:ext cx="1296988" cy="1768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899160" y="3343276"/>
            <a:ext cx="4266565" cy="2465070"/>
            <a:chOff x="1416" y="5265"/>
            <a:chExt cx="6719" cy="3882"/>
          </a:xfrm>
        </p:grpSpPr>
        <p:pic>
          <p:nvPicPr>
            <p:cNvPr id="9230" name="Picture 101" descr="03-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flipH="1">
              <a:off x="1416" y="5265"/>
              <a:ext cx="1824" cy="259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AutoShape 56"/>
            <p:cNvSpPr/>
            <p:nvPr/>
          </p:nvSpPr>
          <p:spPr>
            <a:xfrm>
              <a:off x="2532" y="7442"/>
              <a:ext cx="5603" cy="1705"/>
            </a:xfrm>
            <a:prstGeom prst="wedgeRoundRectCallout">
              <a:avLst>
                <a:gd name="adj1" fmla="val -47287"/>
                <a:gd name="adj2" fmla="val -7075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二（</a:t>
              </a:r>
              <a:r>
                <a:rPr lang="en-US" altLang="zh-CN" sz="240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1</a:t>
              </a:r>
              <a:r>
                <a:rPr lang="zh-CN" altLang="en-US" sz="240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）班和二（</a:t>
              </a:r>
              <a:r>
                <a:rPr lang="en-US" altLang="zh-CN" sz="240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2</a:t>
              </a:r>
              <a:r>
                <a:rPr lang="zh-CN" altLang="en-US" sz="240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）班一共有多少名学生？</a:t>
              </a:r>
              <a:endPara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198 -0.241389" pathEditMode="relative" ptsTypes="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1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65"/>
          <p:cNvSpPr>
            <a:spLocks noTextEdit="1"/>
          </p:cNvSpPr>
          <p:nvPr/>
        </p:nvSpPr>
        <p:spPr>
          <a:xfrm>
            <a:off x="2716214" y="5329238"/>
            <a:ext cx="2873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5000" lnSpcReduction="20000"/>
          </a:bodyPr>
          <a:lstStyle/>
          <a:p>
            <a:pPr algn="ctr" eaLnBrk="0" hangingPunct="0"/>
            <a:r>
              <a:rPr lang="zh-CN" altLang="en-US" sz="30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4</a:t>
            </a:r>
            <a:endParaRPr lang="zh-CN" altLang="en-US" sz="30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9219" name="Group 85"/>
          <p:cNvGrpSpPr/>
          <p:nvPr/>
        </p:nvGrpSpPr>
        <p:grpSpPr>
          <a:xfrm>
            <a:off x="3863975" y="2205038"/>
            <a:ext cx="1125539" cy="1598612"/>
            <a:chOff x="1474" y="1389"/>
            <a:chExt cx="709" cy="1007"/>
          </a:xfrm>
        </p:grpSpPr>
        <p:sp>
          <p:nvSpPr>
            <p:cNvPr id="9268" name="WordArt 69"/>
            <p:cNvSpPr>
              <a:spLocks noTextEdit="1"/>
            </p:cNvSpPr>
            <p:nvPr/>
          </p:nvSpPr>
          <p:spPr>
            <a:xfrm>
              <a:off x="1746" y="1389"/>
              <a:ext cx="177" cy="25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50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8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69" name="WordArt 72"/>
            <p:cNvSpPr>
              <a:spLocks noTextEdit="1"/>
            </p:cNvSpPr>
            <p:nvPr/>
          </p:nvSpPr>
          <p:spPr>
            <a:xfrm>
              <a:off x="1973" y="1389"/>
              <a:ext cx="210" cy="25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50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70" name="WordArt 74"/>
            <p:cNvSpPr>
              <a:spLocks noTextEdit="1"/>
            </p:cNvSpPr>
            <p:nvPr/>
          </p:nvSpPr>
          <p:spPr>
            <a:xfrm>
              <a:off x="1973" y="1722"/>
              <a:ext cx="210" cy="25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50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71" name="WordArt 75"/>
            <p:cNvSpPr>
              <a:spLocks noTextEdit="1"/>
            </p:cNvSpPr>
            <p:nvPr/>
          </p:nvSpPr>
          <p:spPr>
            <a:xfrm>
              <a:off x="1985" y="2139"/>
              <a:ext cx="180" cy="25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50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8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72" name="WordArt 69"/>
            <p:cNvSpPr>
              <a:spLocks noTextEdit="1"/>
            </p:cNvSpPr>
            <p:nvPr/>
          </p:nvSpPr>
          <p:spPr>
            <a:xfrm>
              <a:off x="1474" y="1755"/>
              <a:ext cx="176" cy="18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4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楷体_GB2312"/>
                  <a:ea typeface="楷体_GB2312" charset="0"/>
                </a:rPr>
                <a:t>+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_GB2312"/>
                <a:ea typeface="楷体_GB2312" charset="0"/>
              </a:endParaRPr>
            </a:p>
          </p:txBody>
        </p:sp>
      </p:grpSp>
      <p:sp>
        <p:nvSpPr>
          <p:cNvPr id="9220" name="WordArt 76"/>
          <p:cNvSpPr>
            <a:spLocks noTextEdit="1"/>
          </p:cNvSpPr>
          <p:nvPr/>
        </p:nvSpPr>
        <p:spPr>
          <a:xfrm>
            <a:off x="4295775" y="3390900"/>
            <a:ext cx="274639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5000" lnSpcReduction="20000"/>
          </a:bodyPr>
          <a:lstStyle/>
          <a:p>
            <a:pPr algn="ctr" eaLnBrk="0" hangingPunct="0"/>
            <a:r>
              <a:rPr lang="zh-CN" altLang="en-US" sz="30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8</a:t>
            </a:r>
            <a:endParaRPr lang="zh-CN" altLang="en-US" sz="30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221" name="WordArt 93"/>
          <p:cNvSpPr>
            <a:spLocks noTextEdit="1"/>
          </p:cNvSpPr>
          <p:nvPr/>
        </p:nvSpPr>
        <p:spPr>
          <a:xfrm>
            <a:off x="8015289" y="3538539"/>
            <a:ext cx="260351" cy="396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20000"/>
          </a:bodyPr>
          <a:lstStyle/>
          <a:p>
            <a:pPr algn="ctr" eaLnBrk="0" hangingPunct="0"/>
            <a:r>
              <a:rPr lang="zh-CN" altLang="en-US" sz="30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9</a:t>
            </a:r>
            <a:endParaRPr lang="zh-CN" altLang="en-US" sz="30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222" name="WordArt 102"/>
          <p:cNvSpPr>
            <a:spLocks noTextEdit="1"/>
          </p:cNvSpPr>
          <p:nvPr/>
        </p:nvSpPr>
        <p:spPr>
          <a:xfrm>
            <a:off x="9399589" y="5680075"/>
            <a:ext cx="2873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20000"/>
          </a:bodyPr>
          <a:lstStyle/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9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223" name="WordArt 65"/>
          <p:cNvSpPr>
            <a:spLocks noTextEdit="1"/>
          </p:cNvSpPr>
          <p:nvPr/>
        </p:nvSpPr>
        <p:spPr>
          <a:xfrm>
            <a:off x="5981701" y="5465765"/>
            <a:ext cx="265113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20000"/>
          </a:bodyPr>
          <a:lstStyle/>
          <a:p>
            <a:pPr algn="ctr" eaLnBrk="0" hangingPunct="0"/>
            <a:r>
              <a:rPr lang="zh-CN" altLang="en-US" sz="30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endParaRPr lang="zh-CN" altLang="en-US" sz="30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224" name="WordArt 93"/>
          <p:cNvSpPr>
            <a:spLocks noTextEdit="1"/>
          </p:cNvSpPr>
          <p:nvPr/>
        </p:nvSpPr>
        <p:spPr>
          <a:xfrm>
            <a:off x="8410575" y="2933702"/>
            <a:ext cx="260351" cy="396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5000" lnSpcReduction="20000"/>
          </a:bodyPr>
          <a:lstStyle/>
          <a:p>
            <a:pPr algn="ctr" eaLnBrk="0" hangingPunct="0"/>
            <a:r>
              <a:rPr lang="zh-CN" altLang="en-US" sz="28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5</a:t>
            </a:r>
            <a:endParaRPr lang="zh-CN" altLang="en-US" sz="28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225" name="WordArt 102"/>
          <p:cNvSpPr>
            <a:spLocks noTextEdit="1"/>
          </p:cNvSpPr>
          <p:nvPr/>
        </p:nvSpPr>
        <p:spPr>
          <a:xfrm>
            <a:off x="9767888" y="4508502"/>
            <a:ext cx="288925" cy="423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2500" lnSpcReduction="20000"/>
          </a:bodyPr>
          <a:lstStyle/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4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4" name="Group 63"/>
          <p:cNvGrpSpPr/>
          <p:nvPr/>
        </p:nvGrpSpPr>
        <p:grpSpPr>
          <a:xfrm>
            <a:off x="4675189" y="236540"/>
            <a:ext cx="5092700" cy="1279525"/>
            <a:chOff x="2310" y="1026"/>
            <a:chExt cx="3208" cy="806"/>
          </a:xfrm>
        </p:grpSpPr>
        <p:pic>
          <p:nvPicPr>
            <p:cNvPr id="9266" name="Picture 64" descr="女天使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558" y="1026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67" name="AutoShape 65"/>
            <p:cNvSpPr/>
            <p:nvPr/>
          </p:nvSpPr>
          <p:spPr>
            <a:xfrm>
              <a:off x="2310" y="1393"/>
              <a:ext cx="2130" cy="322"/>
            </a:xfrm>
            <a:prstGeom prst="wedgeRoundRectCallout">
              <a:avLst>
                <a:gd name="adj1" fmla="val 68037"/>
                <a:gd name="adj2" fmla="val 2720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latin typeface="Calibri" panose="020F0502020204030204"/>
                </a:rPr>
                <a:t>猜一猜蝴蝶后面藏着几。</a:t>
              </a:r>
              <a:endParaRPr lang="zh-CN" altLang="en-US" sz="2400">
                <a:latin typeface="Calibri" panose="020F0502020204030204"/>
              </a:endParaRPr>
            </a:p>
          </p:txBody>
        </p:sp>
      </p:grpSp>
      <p:grpSp>
        <p:nvGrpSpPr>
          <p:cNvPr id="9228" name="Group 99"/>
          <p:cNvGrpSpPr/>
          <p:nvPr/>
        </p:nvGrpSpPr>
        <p:grpSpPr>
          <a:xfrm>
            <a:off x="7319965" y="2420940"/>
            <a:ext cx="1512887" cy="1512887"/>
            <a:chOff x="3651" y="1525"/>
            <a:chExt cx="953" cy="953"/>
          </a:xfrm>
        </p:grpSpPr>
        <p:sp>
          <p:nvSpPr>
            <p:cNvPr id="9260" name="WordArt 86"/>
            <p:cNvSpPr>
              <a:spLocks noTextEdit="1"/>
            </p:cNvSpPr>
            <p:nvPr/>
          </p:nvSpPr>
          <p:spPr>
            <a:xfrm>
              <a:off x="4087" y="1525"/>
              <a:ext cx="156" cy="23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7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304" name="Line 88"/>
            <p:cNvSpPr>
              <a:spLocks noChangeShapeType="1"/>
            </p:cNvSpPr>
            <p:nvPr/>
          </p:nvSpPr>
          <p:spPr bwMode="auto">
            <a:xfrm>
              <a:off x="3651" y="2163"/>
              <a:ext cx="953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9262" name="WordArt 89"/>
            <p:cNvSpPr>
              <a:spLocks noTextEdit="1"/>
            </p:cNvSpPr>
            <p:nvPr/>
          </p:nvSpPr>
          <p:spPr>
            <a:xfrm>
              <a:off x="4343" y="1525"/>
              <a:ext cx="109" cy="23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0000" lnSpcReduction="2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1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63" name="WordArt 90"/>
            <p:cNvSpPr>
              <a:spLocks noTextEdit="1"/>
            </p:cNvSpPr>
            <p:nvPr/>
          </p:nvSpPr>
          <p:spPr>
            <a:xfrm>
              <a:off x="4087" y="1842"/>
              <a:ext cx="158" cy="2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64" name="WordArt 92"/>
            <p:cNvSpPr>
              <a:spLocks noTextEdit="1"/>
            </p:cNvSpPr>
            <p:nvPr/>
          </p:nvSpPr>
          <p:spPr>
            <a:xfrm>
              <a:off x="4332" y="2229"/>
              <a:ext cx="170" cy="24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6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65" name="WordArt 69"/>
            <p:cNvSpPr>
              <a:spLocks noTextEdit="1"/>
            </p:cNvSpPr>
            <p:nvPr/>
          </p:nvSpPr>
          <p:spPr>
            <a:xfrm>
              <a:off x="3810" y="1888"/>
              <a:ext cx="176" cy="18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4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楷体_GB2312"/>
                  <a:ea typeface="楷体_GB2312" charset="0"/>
                </a:rPr>
                <a:t>+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_GB2312"/>
                <a:ea typeface="楷体_GB2312" charset="0"/>
              </a:endParaRPr>
            </a:p>
          </p:txBody>
        </p:sp>
      </p:grpSp>
      <p:grpSp>
        <p:nvGrpSpPr>
          <p:cNvPr id="9229" name="Group 105"/>
          <p:cNvGrpSpPr/>
          <p:nvPr/>
        </p:nvGrpSpPr>
        <p:grpSpPr>
          <a:xfrm>
            <a:off x="2063751" y="4365627"/>
            <a:ext cx="1439863" cy="1319213"/>
            <a:chOff x="340" y="2750"/>
            <a:chExt cx="907" cy="831"/>
          </a:xfrm>
        </p:grpSpPr>
        <p:sp>
          <p:nvSpPr>
            <p:cNvPr id="9253" name="WordArt 30"/>
            <p:cNvSpPr>
              <a:spLocks noTextEdit="1"/>
            </p:cNvSpPr>
            <p:nvPr/>
          </p:nvSpPr>
          <p:spPr>
            <a:xfrm>
              <a:off x="753" y="2750"/>
              <a:ext cx="160" cy="2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" name="Line 33"/>
            <p:cNvSpPr>
              <a:spLocks noChangeShapeType="1"/>
            </p:cNvSpPr>
            <p:nvPr/>
          </p:nvSpPr>
          <p:spPr bwMode="auto">
            <a:xfrm>
              <a:off x="340" y="3306"/>
              <a:ext cx="90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9255" name="WordArt 62"/>
            <p:cNvSpPr>
              <a:spLocks noTextEdit="1"/>
            </p:cNvSpPr>
            <p:nvPr/>
          </p:nvSpPr>
          <p:spPr>
            <a:xfrm>
              <a:off x="962" y="2750"/>
              <a:ext cx="190" cy="2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56" name="WordArt 63"/>
            <p:cNvSpPr>
              <a:spLocks noTextEdit="1"/>
            </p:cNvSpPr>
            <p:nvPr/>
          </p:nvSpPr>
          <p:spPr>
            <a:xfrm>
              <a:off x="753" y="3025"/>
              <a:ext cx="160" cy="21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57" name="WordArt 64"/>
            <p:cNvSpPr>
              <a:spLocks noTextEdit="1"/>
            </p:cNvSpPr>
            <p:nvPr/>
          </p:nvSpPr>
          <p:spPr>
            <a:xfrm>
              <a:off x="962" y="3025"/>
              <a:ext cx="190" cy="21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58" name="WordArt 66"/>
            <p:cNvSpPr>
              <a:spLocks noTextEdit="1"/>
            </p:cNvSpPr>
            <p:nvPr/>
          </p:nvSpPr>
          <p:spPr>
            <a:xfrm>
              <a:off x="956" y="3363"/>
              <a:ext cx="190" cy="2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6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59" name="WordArt 69"/>
            <p:cNvSpPr>
              <a:spLocks noTextEdit="1"/>
            </p:cNvSpPr>
            <p:nvPr/>
          </p:nvSpPr>
          <p:spPr>
            <a:xfrm>
              <a:off x="443" y="3061"/>
              <a:ext cx="173" cy="17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4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楷体_GB2312"/>
                  <a:ea typeface="楷体_GB2312" charset="0"/>
                </a:rPr>
                <a:t>+</a:t>
              </a:r>
              <a:endParaRPr lang="zh-CN" altLang="en-US" sz="3000"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_GB2312"/>
                <a:ea typeface="楷体_GB2312" charset="0"/>
              </a:endParaRPr>
            </a:p>
          </p:txBody>
        </p:sp>
      </p:grpSp>
      <p:grpSp>
        <p:nvGrpSpPr>
          <p:cNvPr id="9230" name="Group 131"/>
          <p:cNvGrpSpPr/>
          <p:nvPr/>
        </p:nvGrpSpPr>
        <p:grpSpPr>
          <a:xfrm>
            <a:off x="8853490" y="4508500"/>
            <a:ext cx="1196975" cy="1601788"/>
            <a:chOff x="4617" y="2840"/>
            <a:chExt cx="754" cy="1009"/>
          </a:xfrm>
        </p:grpSpPr>
        <p:sp>
          <p:nvSpPr>
            <p:cNvPr id="9248" name="WordArt 95"/>
            <p:cNvSpPr>
              <a:spLocks noTextEdit="1"/>
            </p:cNvSpPr>
            <p:nvPr/>
          </p:nvSpPr>
          <p:spPr>
            <a:xfrm>
              <a:off x="4967" y="2840"/>
              <a:ext cx="177" cy="27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6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49" name="WordArt 99"/>
            <p:cNvSpPr>
              <a:spLocks noTextEdit="1"/>
            </p:cNvSpPr>
            <p:nvPr/>
          </p:nvSpPr>
          <p:spPr>
            <a:xfrm>
              <a:off x="4967" y="3180"/>
              <a:ext cx="177" cy="27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50" name="WordArt 100"/>
            <p:cNvSpPr>
              <a:spLocks noTextEdit="1"/>
            </p:cNvSpPr>
            <p:nvPr/>
          </p:nvSpPr>
          <p:spPr>
            <a:xfrm>
              <a:off x="5197" y="3180"/>
              <a:ext cx="172" cy="27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51" name="WordArt 101"/>
            <p:cNvSpPr>
              <a:spLocks noTextEdit="1"/>
            </p:cNvSpPr>
            <p:nvPr/>
          </p:nvSpPr>
          <p:spPr>
            <a:xfrm>
              <a:off x="5202" y="3587"/>
              <a:ext cx="169" cy="2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7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52" name="WordArt 69"/>
            <p:cNvSpPr>
              <a:spLocks noTextEdit="1"/>
            </p:cNvSpPr>
            <p:nvPr/>
          </p:nvSpPr>
          <p:spPr>
            <a:xfrm>
              <a:off x="4617" y="3239"/>
              <a:ext cx="176" cy="18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4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楷体_GB2312"/>
                  <a:ea typeface="楷体_GB2312" charset="0"/>
                </a:rPr>
                <a:t>+</a:t>
              </a:r>
              <a:endParaRPr lang="zh-CN" altLang="en-US" sz="3000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_GB2312"/>
                <a:ea typeface="楷体_GB2312" charset="0"/>
              </a:endParaRPr>
            </a:p>
          </p:txBody>
        </p:sp>
      </p:grpSp>
      <p:grpSp>
        <p:nvGrpSpPr>
          <p:cNvPr id="9231" name="Group 112"/>
          <p:cNvGrpSpPr/>
          <p:nvPr/>
        </p:nvGrpSpPr>
        <p:grpSpPr>
          <a:xfrm>
            <a:off x="5303839" y="4356100"/>
            <a:ext cx="1511300" cy="1500188"/>
            <a:chOff x="2381" y="2744"/>
            <a:chExt cx="952" cy="945"/>
          </a:xfrm>
        </p:grpSpPr>
        <p:sp>
          <p:nvSpPr>
            <p:cNvPr id="9241" name="WordArt 78"/>
            <p:cNvSpPr>
              <a:spLocks noTextEdit="1"/>
            </p:cNvSpPr>
            <p:nvPr/>
          </p:nvSpPr>
          <p:spPr>
            <a:xfrm>
              <a:off x="2814" y="2750"/>
              <a:ext cx="168" cy="2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endParaRPr lang="zh-CN" altLang="en-US" sz="3000">
                <a:ln w="9525" cap="flat" cmpd="sng">
                  <a:solidFill>
                    <a:srgbClr val="00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242" name="Line 80"/>
            <p:cNvSpPr/>
            <p:nvPr/>
          </p:nvSpPr>
          <p:spPr>
            <a:xfrm>
              <a:off x="2381" y="3372"/>
              <a:ext cx="952" cy="0"/>
            </a:xfrm>
            <a:prstGeom prst="line">
              <a:avLst/>
            </a:prstGeom>
            <a:ln w="38100" cap="flat" cmpd="sng">
              <a:solidFill>
                <a:srgbClr val="0066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43" name="WordArt 81"/>
            <p:cNvSpPr>
              <a:spLocks noTextEdit="1"/>
            </p:cNvSpPr>
            <p:nvPr/>
          </p:nvSpPr>
          <p:spPr>
            <a:xfrm>
              <a:off x="3033" y="2744"/>
              <a:ext cx="200" cy="2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rgbClr val="00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5</a:t>
              </a:r>
              <a:endParaRPr lang="zh-CN" altLang="en-US" sz="3000">
                <a:ln w="9525" cap="flat" cmpd="sng">
                  <a:solidFill>
                    <a:srgbClr val="00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44" name="WordArt 82"/>
            <p:cNvSpPr>
              <a:spLocks noTextEdit="1"/>
            </p:cNvSpPr>
            <p:nvPr/>
          </p:nvSpPr>
          <p:spPr>
            <a:xfrm>
              <a:off x="2814" y="3058"/>
              <a:ext cx="168" cy="2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rgbClr val="00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000">
                <a:ln w="9525" cap="flat" cmpd="sng">
                  <a:solidFill>
                    <a:srgbClr val="00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45" name="WordArt 83"/>
            <p:cNvSpPr>
              <a:spLocks noTextEdit="1"/>
            </p:cNvSpPr>
            <p:nvPr/>
          </p:nvSpPr>
          <p:spPr>
            <a:xfrm>
              <a:off x="3033" y="3058"/>
              <a:ext cx="200" cy="2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rgbClr val="00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3000">
                <a:ln w="9525" cap="flat" cmpd="sng">
                  <a:solidFill>
                    <a:srgbClr val="00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46" name="WordArt 84"/>
            <p:cNvSpPr>
              <a:spLocks noTextEdit="1"/>
            </p:cNvSpPr>
            <p:nvPr/>
          </p:nvSpPr>
          <p:spPr>
            <a:xfrm>
              <a:off x="3034" y="3445"/>
              <a:ext cx="200" cy="2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rgbClr val="00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9</a:t>
              </a:r>
              <a:endParaRPr lang="zh-CN" altLang="en-US" sz="3000">
                <a:ln w="9525" cap="flat" cmpd="sng">
                  <a:solidFill>
                    <a:srgbClr val="00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247" name="WordArt 69"/>
            <p:cNvSpPr>
              <a:spLocks noTextEdit="1"/>
            </p:cNvSpPr>
            <p:nvPr/>
          </p:nvSpPr>
          <p:spPr>
            <a:xfrm>
              <a:off x="2472" y="3097"/>
              <a:ext cx="176" cy="18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47500" lnSpcReduction="10000"/>
            </a:bodyPr>
            <a:lstStyle/>
            <a:p>
              <a:pPr algn="ctr"/>
              <a:r>
                <a:rPr lang="zh-CN" altLang="en-US" sz="3000">
                  <a:ln w="9525" cap="flat" cmpd="sng">
                    <a:solidFill>
                      <a:srgbClr val="00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楷体_GB2312"/>
                  <a:ea typeface="楷体_GB2312" charset="0"/>
                </a:rPr>
                <a:t>+</a:t>
              </a:r>
              <a:endParaRPr lang="zh-CN" altLang="en-US" sz="3000">
                <a:ln w="9525" cap="flat" cmpd="sng">
                  <a:solidFill>
                    <a:srgbClr val="00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_GB2312"/>
                <a:ea typeface="楷体_GB2312" charset="0"/>
              </a:endParaRPr>
            </a:p>
          </p:txBody>
        </p:sp>
      </p:grpSp>
      <p:pic>
        <p:nvPicPr>
          <p:cNvPr id="1093" name="Picture 6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16363" y="3281363"/>
            <a:ext cx="736600" cy="620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4" name="Picture 7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0876" y="2809877"/>
            <a:ext cx="720725" cy="576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6" name="Picture 7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686925" y="4319588"/>
            <a:ext cx="609600" cy="730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7" name="Picture 7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124952" y="5559427"/>
            <a:ext cx="620713" cy="739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9" name="Picture 7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75564" y="3392488"/>
            <a:ext cx="720725" cy="576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8" name="Picture 7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446339" y="5257802"/>
            <a:ext cx="598487" cy="657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5" name="Picture 7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553076" y="5316538"/>
            <a:ext cx="803275" cy="671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9" name="Line 80"/>
          <p:cNvSpPr/>
          <p:nvPr/>
        </p:nvSpPr>
        <p:spPr>
          <a:xfrm>
            <a:off x="3792539" y="3284538"/>
            <a:ext cx="15113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240" name="Line 80"/>
          <p:cNvSpPr/>
          <p:nvPr/>
        </p:nvSpPr>
        <p:spPr>
          <a:xfrm>
            <a:off x="8904289" y="5589588"/>
            <a:ext cx="15113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1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1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3000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3000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3000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3000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3000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75031" y="725171"/>
            <a:ext cx="40697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12455" y="725171"/>
            <a:ext cx="2970531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【数学书第十三页   例</a:t>
            </a:r>
            <a:r>
              <a:rPr lang="en-US" altLang="zh-CN" sz="1400" b="1">
                <a:solidFill>
                  <a:schemeClr val="bg1"/>
                </a:solidFill>
              </a:rPr>
              <a:t>2</a:t>
            </a:r>
            <a:r>
              <a:rPr lang="zh-CN" altLang="en-US" sz="1400" b="1">
                <a:solidFill>
                  <a:schemeClr val="bg1"/>
                </a:solidFill>
              </a:rPr>
              <a:t>】</a:t>
            </a:r>
            <a:endParaRPr lang="zh-CN" altLang="en-US" sz="1400" b="1">
              <a:solidFill>
                <a:schemeClr val="bg1"/>
              </a:solidFill>
            </a:endParaRPr>
          </a:p>
        </p:txBody>
      </p:sp>
      <p:grpSp>
        <p:nvGrpSpPr>
          <p:cNvPr id="9242" name="组合 9241"/>
          <p:cNvGrpSpPr/>
          <p:nvPr/>
        </p:nvGrpSpPr>
        <p:grpSpPr>
          <a:xfrm>
            <a:off x="6797254" y="1417482"/>
            <a:ext cx="4750225" cy="3275965"/>
            <a:chOff x="300" y="1002"/>
            <a:chExt cx="2138" cy="1279"/>
          </a:xfrm>
        </p:grpSpPr>
        <p:pic>
          <p:nvPicPr>
            <p:cNvPr id="9240" name="图片 9239" descr="55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00" y="1081"/>
              <a:ext cx="1132" cy="117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41" name="图片 9240" descr="56副本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77" y="1002"/>
              <a:ext cx="1161" cy="127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/>
          <p:nvPr/>
        </p:nvSpPr>
        <p:spPr>
          <a:xfrm>
            <a:off x="1151255" y="1134745"/>
            <a:ext cx="7981672" cy="6832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二（</a:t>
            </a:r>
            <a:r>
              <a:rPr lang="en-US" altLang="zh-CN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）班和二（</a:t>
            </a:r>
            <a:r>
              <a:rPr lang="en-US" altLang="zh-CN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）班一共有多少名学生？</a:t>
            </a:r>
            <a:endParaRPr lang="zh-CN" altLang="en-US" sz="3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8195" name="TextBox 19"/>
          <p:cNvSpPr txBox="1"/>
          <p:nvPr/>
        </p:nvSpPr>
        <p:spPr>
          <a:xfrm>
            <a:off x="2179956" y="1816737"/>
            <a:ext cx="352996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35</a:t>
            </a:r>
            <a:r>
              <a:rPr lang="en-US" altLang="en-US" sz="48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＋3</a:t>
            </a:r>
            <a:r>
              <a:rPr lang="en-US" altLang="zh-CN" sz="48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2</a:t>
            </a:r>
            <a:r>
              <a:rPr lang="en-US" altLang="en-US" sz="48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＝</a:t>
            </a:r>
            <a:endParaRPr lang="en-US" altLang="en-US" sz="48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6481" y="3555365"/>
            <a:ext cx="2861311" cy="1677670"/>
            <a:chOff x="1648" y="5599"/>
            <a:chExt cx="4506" cy="2642"/>
          </a:xfrm>
        </p:grpSpPr>
        <p:pic>
          <p:nvPicPr>
            <p:cNvPr id="8207" name="Picture 30" descr="未标题-9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2247" y="5599"/>
              <a:ext cx="3355" cy="117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" name="Picture 30" descr="H:\2020-2021上学期\课件用图.png课件用图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48" y="6939"/>
              <a:ext cx="4506" cy="130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" name="组合 12"/>
          <p:cNvGrpSpPr/>
          <p:nvPr/>
        </p:nvGrpSpPr>
        <p:grpSpPr>
          <a:xfrm flipH="1">
            <a:off x="7184271" y="4679951"/>
            <a:ext cx="3899655" cy="1324141"/>
            <a:chOff x="391" y="2732"/>
            <a:chExt cx="2639" cy="834"/>
          </a:xfrm>
        </p:grpSpPr>
        <p:sp>
          <p:nvSpPr>
            <p:cNvPr id="15" name="AutoShape 31"/>
            <p:cNvSpPr/>
            <p:nvPr/>
          </p:nvSpPr>
          <p:spPr>
            <a:xfrm>
              <a:off x="1348" y="2933"/>
              <a:ext cx="1682" cy="373"/>
            </a:xfrm>
            <a:prstGeom prst="wedgeRoundRectCallout">
              <a:avLst>
                <a:gd name="adj1" fmla="val -70566"/>
                <a:gd name="adj2" fmla="val 2295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rPr>
                <a:t>相同数位要对齐。</a:t>
              </a:r>
              <a:endPara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16" name="图片 15" descr="两小豆形象之明明PPT用（反边）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91" y="2732"/>
              <a:ext cx="720" cy="8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9" name="组合 28"/>
          <p:cNvGrpSpPr/>
          <p:nvPr/>
        </p:nvGrpSpPr>
        <p:grpSpPr>
          <a:xfrm>
            <a:off x="4063999" y="2680335"/>
            <a:ext cx="2769234" cy="3323590"/>
            <a:chOff x="6400" y="4221"/>
            <a:chExt cx="4361" cy="5234"/>
          </a:xfrm>
        </p:grpSpPr>
        <p:sp>
          <p:nvSpPr>
            <p:cNvPr id="14" name="圆角矩形 13"/>
            <p:cNvSpPr/>
            <p:nvPr/>
          </p:nvSpPr>
          <p:spPr>
            <a:xfrm>
              <a:off x="6400" y="4221"/>
              <a:ext cx="4361" cy="5234"/>
            </a:xfrm>
            <a:prstGeom prst="roundRect">
              <a:avLst/>
            </a:prstGeom>
            <a:solidFill>
              <a:schemeClr val="bg2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/>
            <p:nvPr/>
          </p:nvCxnSpPr>
          <p:spPr>
            <a:xfrm flipH="1" flipV="1">
              <a:off x="6859" y="8002"/>
              <a:ext cx="3442" cy="29"/>
            </a:xfrm>
            <a:prstGeom prst="line">
              <a:avLst/>
            </a:prstGeom>
            <a:ln w="381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/>
            <p:cNvSpPr/>
            <p:nvPr/>
          </p:nvSpPr>
          <p:spPr>
            <a:xfrm>
              <a:off x="9085" y="4630"/>
              <a:ext cx="856" cy="8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n w="0"/>
                  <a:solidFill>
                    <a:srgbClr val="FFFF00"/>
                  </a:solidFill>
                  <a:latin typeface="黑体" panose="02010609060101010101" charset="-122"/>
                  <a:ea typeface="黑体" panose="02010609060101010101" charset="-122"/>
                </a:rPr>
                <a:t>个</a:t>
              </a:r>
              <a:endParaRPr lang="zh-CN" altLang="en-US" sz="2800">
                <a:ln w="0"/>
                <a:solidFill>
                  <a:srgbClr val="FFFF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7865" y="4630"/>
              <a:ext cx="856" cy="8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n w="0"/>
                  <a:solidFill>
                    <a:srgbClr val="FFFF00"/>
                  </a:solidFill>
                  <a:latin typeface="黑体" panose="02010609060101010101" charset="-122"/>
                  <a:ea typeface="黑体" panose="02010609060101010101" charset="-122"/>
                </a:rPr>
                <a:t>十</a:t>
              </a:r>
              <a:endParaRPr lang="zh-CN" altLang="en-US" sz="2800">
                <a:ln w="0"/>
                <a:solidFill>
                  <a:srgbClr val="FFFF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7929" y="5416"/>
              <a:ext cx="1987" cy="13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4800" cap="none" spc="0">
                  <a:ln w="0"/>
                  <a:solidFill>
                    <a:schemeClr val="bg1"/>
                  </a:solidFill>
                  <a:latin typeface="Times New Roman" panose="02020603050405020304" charset="0"/>
                  <a:ea typeface="楷体" panose="02010609060101010101" charset="-122"/>
                  <a:cs typeface="Times New Roman" panose="02020603050405020304" charset="0"/>
                </a:rPr>
                <a:t>3   5</a:t>
              </a:r>
              <a:endParaRPr lang="en-US" altLang="zh-CN" sz="4800" cap="none" spc="0">
                <a:ln w="0"/>
                <a:solidFill>
                  <a:schemeClr val="bg1"/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606" y="6935"/>
              <a:ext cx="1346" cy="13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4800" cap="none" spc="0">
                  <a:ln w="0"/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</a:rPr>
                <a:t>+</a:t>
              </a:r>
              <a:r>
                <a:rPr lang="en-US" altLang="zh-CN" sz="2800" b="1" cap="none" spc="0">
                  <a:ln w="0"/>
                  <a:latin typeface="楷体" panose="02010609060101010101" charset="-122"/>
                  <a:ea typeface="楷体" panose="02010609060101010101" charset="-122"/>
                  <a:cs typeface="Times New Roman" panose="02020603050405020304" charset="0"/>
                </a:rPr>
                <a:t>  </a:t>
              </a:r>
              <a:endParaRPr lang="zh-CN" altLang="en-US" sz="2800" b="1" cap="none" spc="0">
                <a:ln w="0"/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857" y="6723"/>
              <a:ext cx="2119" cy="130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4800" cap="none" spc="0">
                  <a:ln w="0"/>
                  <a:solidFill>
                    <a:schemeClr val="bg1"/>
                  </a:solidFill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3   2</a:t>
              </a:r>
              <a:endParaRPr lang="en-US" altLang="zh-CN" sz="4800" cap="none" spc="0">
                <a:ln w="0"/>
                <a:solidFill>
                  <a:schemeClr val="bg1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161" y="7934"/>
              <a:ext cx="776" cy="13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4800" cap="none" spc="0">
                  <a:ln w="0"/>
                  <a:solidFill>
                    <a:schemeClr val="bg1"/>
                  </a:solidFill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7</a:t>
              </a:r>
              <a:endParaRPr lang="en-US" altLang="zh-CN" sz="4800" cap="none" spc="0">
                <a:ln w="0"/>
                <a:solidFill>
                  <a:schemeClr val="bg1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981" y="7904"/>
              <a:ext cx="776" cy="13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4800" cap="none" spc="0">
                  <a:ln w="0"/>
                  <a:solidFill>
                    <a:schemeClr val="bg1"/>
                  </a:solidFill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6</a:t>
              </a:r>
              <a:endParaRPr lang="en-US" altLang="zh-CN" sz="4800" cap="none" spc="0">
                <a:ln w="0"/>
                <a:solidFill>
                  <a:schemeClr val="bg1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endParaRPr>
            </a:p>
          </p:txBody>
        </p:sp>
      </p:grpSp>
      <p:sp>
        <p:nvSpPr>
          <p:cNvPr id="22" name="TextBox 19"/>
          <p:cNvSpPr txBox="1"/>
          <p:nvPr/>
        </p:nvSpPr>
        <p:spPr>
          <a:xfrm>
            <a:off x="5069841" y="1860552"/>
            <a:ext cx="800219" cy="97872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67</a:t>
            </a:r>
            <a:endParaRPr lang="en-US" altLang="zh-CN" sz="4800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7214" name="AutoShape 46"/>
          <p:cNvSpPr/>
          <p:nvPr/>
        </p:nvSpPr>
        <p:spPr>
          <a:xfrm>
            <a:off x="4721861" y="2811781"/>
            <a:ext cx="3609340" cy="592503"/>
          </a:xfrm>
          <a:prstGeom prst="wedgeRoundRectCallout">
            <a:avLst>
              <a:gd name="adj1" fmla="val 60942"/>
              <a:gd name="adj2" fmla="val 34872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写竖式时，要注意什么？</a:t>
            </a:r>
            <a:endParaRPr lang="zh-CN" altLang="zh-CN" sz="24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0537" y="2794002"/>
            <a:ext cx="1282139" cy="1133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271" name="Group 103"/>
          <p:cNvGrpSpPr/>
          <p:nvPr/>
        </p:nvGrpSpPr>
        <p:grpSpPr>
          <a:xfrm flipH="1">
            <a:off x="4137026" y="3582035"/>
            <a:ext cx="3921519" cy="1517650"/>
            <a:chOff x="274" y="3271"/>
            <a:chExt cx="2243" cy="956"/>
          </a:xfrm>
        </p:grpSpPr>
        <p:sp>
          <p:nvSpPr>
            <p:cNvPr id="9231" name="AutoShape 56"/>
            <p:cNvSpPr/>
            <p:nvPr/>
          </p:nvSpPr>
          <p:spPr>
            <a:xfrm>
              <a:off x="930" y="3657"/>
              <a:ext cx="1587" cy="373"/>
            </a:xfrm>
            <a:prstGeom prst="wedgeRoundRectCallout">
              <a:avLst>
                <a:gd name="adj1" fmla="val -61907"/>
                <a:gd name="adj2" fmla="val -4559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rPr>
                <a:t>相同数位要对齐。</a:t>
              </a:r>
              <a:endPara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9232" name="Picture 57" descr="未标题-9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>
              <a:off x="274" y="3271"/>
              <a:ext cx="701" cy="9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270" name="Group 102"/>
          <p:cNvGrpSpPr/>
          <p:nvPr/>
        </p:nvGrpSpPr>
        <p:grpSpPr>
          <a:xfrm>
            <a:off x="6122671" y="4728847"/>
            <a:ext cx="3546475" cy="1119188"/>
            <a:chOff x="2998" y="3316"/>
            <a:chExt cx="2234" cy="705"/>
          </a:xfrm>
        </p:grpSpPr>
        <p:sp>
          <p:nvSpPr>
            <p:cNvPr id="9229" name="AutoShape 52"/>
            <p:cNvSpPr/>
            <p:nvPr/>
          </p:nvSpPr>
          <p:spPr>
            <a:xfrm>
              <a:off x="2998" y="3538"/>
              <a:ext cx="1271" cy="373"/>
            </a:xfrm>
            <a:prstGeom prst="wedgeRoundRectCallout">
              <a:avLst>
                <a:gd name="adj1" fmla="val 64477"/>
                <a:gd name="adj2" fmla="val -94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rPr>
                <a:t>从个位加起。</a:t>
              </a:r>
              <a:endPara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9230" name="Picture 101" descr="03-1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4498" y="3316"/>
              <a:ext cx="734" cy="70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0" name="组合 29"/>
          <p:cNvGrpSpPr/>
          <p:nvPr/>
        </p:nvGrpSpPr>
        <p:grpSpPr>
          <a:xfrm>
            <a:off x="4137425" y="2779397"/>
            <a:ext cx="5835153" cy="1133475"/>
            <a:chOff x="5777" y="5258"/>
            <a:chExt cx="8192" cy="1785"/>
          </a:xfrm>
        </p:grpSpPr>
        <p:pic>
          <p:nvPicPr>
            <p:cNvPr id="9243" name="图片 9242" descr="两小豆形象之聪聪PPT用（反边）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169" y="5258"/>
              <a:ext cx="1800" cy="178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11" name="AutoShape 43"/>
            <p:cNvSpPr/>
            <p:nvPr/>
          </p:nvSpPr>
          <p:spPr>
            <a:xfrm>
              <a:off x="5777" y="5302"/>
              <a:ext cx="6388" cy="933"/>
            </a:xfrm>
            <a:prstGeom prst="wedgeRoundRectCallout">
              <a:avLst>
                <a:gd name="adj1" fmla="val 55067"/>
                <a:gd name="adj2" fmla="val 2774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l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zh-CN" sz="24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rPr>
                <a:t>上面的竖式，是从哪位加起的？</a:t>
              </a:r>
              <a:endParaRPr lang="zh-CN" altLang="zh-CN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28125 -0.000648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24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4115 -0.173056" pathEditMode="relative" ptsTypes="">
                                      <p:cBhvr>
                                        <p:cTn id="14" dur="2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4" grpId="0" animBg="1"/>
      <p:bldP spid="721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Text Placeholder 7"/>
          <p:cNvSpPr/>
          <p:nvPr/>
        </p:nvSpPr>
        <p:spPr>
          <a:xfrm>
            <a:off x="323852" y="668340"/>
            <a:ext cx="1992313" cy="712787"/>
          </a:xfrm>
          <a:prstGeom prst="rect">
            <a:avLst/>
          </a:prstGeom>
          <a:noFill/>
          <a:ln w="9525">
            <a:noFill/>
          </a:ln>
        </p:spPr>
        <p:txBody>
          <a:bodyPr lIns="0" tIns="77899" rIns="0" bIns="77899" anchor="t" anchorCtr="0"/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3000">
                <a:solidFill>
                  <a:srgbClr val="262626"/>
                </a:solidFill>
                <a:latin typeface="Lato Regular"/>
                <a:ea typeface="微软雅黑" panose="020B0503020204020204" pitchFamily="34" charset="-122"/>
              </a:rPr>
              <a:t>当堂检测</a:t>
            </a:r>
            <a:endParaRPr lang="zh-CN" altLang="en-US" sz="3000">
              <a:solidFill>
                <a:srgbClr val="262626"/>
              </a:solidFill>
              <a:latin typeface="Lato Regular"/>
              <a:ea typeface="微软雅黑" panose="020B0503020204020204" pitchFamily="34" charset="-122"/>
            </a:endParaRPr>
          </a:p>
        </p:txBody>
      </p:sp>
      <p:sp>
        <p:nvSpPr>
          <p:cNvPr id="32777" name="Rectangle 8"/>
          <p:cNvSpPr/>
          <p:nvPr/>
        </p:nvSpPr>
        <p:spPr>
          <a:xfrm>
            <a:off x="2211388" y="704851"/>
            <a:ext cx="6624637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357505" indent="-357505" latinLnBrk="1">
              <a:lnSpc>
                <a:spcPct val="200000"/>
              </a:lnSpc>
            </a:pPr>
            <a:r>
              <a:rPr lang="zh-CN" altLang="en-US" sz="3200" b="1">
                <a:latin typeface="Times New Roman" panose="02020603050405020304" charset="0"/>
              </a:rPr>
              <a:t>．</a:t>
            </a:r>
            <a:r>
              <a:rPr lang="zh-CN" altLang="zh-CN" sz="3200">
                <a:latin typeface="Calibri" panose="020F0502020204030204"/>
              </a:rPr>
              <a:t> </a:t>
            </a:r>
            <a:r>
              <a:rPr lang="zh-CN" altLang="zh-CN" sz="3200" b="1">
                <a:latin typeface="Calibri" panose="020F0502020204030204"/>
              </a:rPr>
              <a:t>摆一摆，拨一拨，算一算。</a:t>
            </a:r>
            <a:endParaRPr lang="zh-CN" altLang="en-US" sz="3200" b="1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32778" name="TextBox 3"/>
          <p:cNvSpPr/>
          <p:nvPr/>
        </p:nvSpPr>
        <p:spPr>
          <a:xfrm>
            <a:off x="6048376" y="4902201"/>
            <a:ext cx="715963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sym typeface="Wingdings" panose="05000000000000000000" pitchFamily="2" charset="2"/>
              </a:rPr>
              <a:t>7  6</a:t>
            </a:r>
            <a:endParaRPr lang="en-US" altLang="zh-CN" sz="2800" b="1">
              <a:solidFill>
                <a:srgbClr val="FF0000"/>
              </a:solidFill>
              <a:latin typeface="Times New Roman" panose="02020603050405020304" charset="0"/>
            </a:endParaRPr>
          </a:p>
        </p:txBody>
      </p:sp>
      <p:pic>
        <p:nvPicPr>
          <p:cNvPr id="32779" name="Picture 3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776" y="1936752"/>
            <a:ext cx="2047875" cy="1509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80" name="TextBox 2"/>
          <p:cNvSpPr/>
          <p:nvPr/>
        </p:nvSpPr>
        <p:spPr>
          <a:xfrm>
            <a:off x="1" y="2087564"/>
            <a:ext cx="85023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indent="243205"/>
            <a:r>
              <a:rPr lang="en-US" altLang="zh-CN" sz="2800" b="1">
                <a:latin typeface="Times New Roman" panose="02020603050405020304" charset="0"/>
              </a:rPr>
              <a:t>(1)</a:t>
            </a:r>
            <a:endParaRPr lang="en-US" altLang="zh-CN" sz="2800" b="1">
              <a:latin typeface="Times New Roman" panose="02020603050405020304" charset="0"/>
            </a:endParaRPr>
          </a:p>
        </p:txBody>
      </p:sp>
      <p:sp>
        <p:nvSpPr>
          <p:cNvPr id="32781" name="TextBox 4"/>
          <p:cNvSpPr/>
          <p:nvPr/>
        </p:nvSpPr>
        <p:spPr>
          <a:xfrm>
            <a:off x="4151314" y="2087564"/>
            <a:ext cx="85023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indent="243205"/>
            <a:r>
              <a:rPr lang="en-US" altLang="zh-CN" sz="2800" b="1">
                <a:latin typeface="Times New Roman" panose="02020603050405020304" charset="0"/>
              </a:rPr>
              <a:t>(2)</a:t>
            </a:r>
            <a:endParaRPr lang="en-US" altLang="zh-CN" sz="2800" b="1">
              <a:latin typeface="Times New Roman" panose="02020603050405020304" charset="0"/>
            </a:endParaRPr>
          </a:p>
        </p:txBody>
      </p:sp>
      <p:grpSp>
        <p:nvGrpSpPr>
          <p:cNvPr id="32782" name="组合 13"/>
          <p:cNvGrpSpPr/>
          <p:nvPr/>
        </p:nvGrpSpPr>
        <p:grpSpPr>
          <a:xfrm>
            <a:off x="603251" y="3397252"/>
            <a:ext cx="3159125" cy="2028825"/>
            <a:chOff x="2780312" y="2046078"/>
            <a:chExt cx="1335771" cy="1666261"/>
          </a:xfrm>
        </p:grpSpPr>
        <p:sp>
          <p:nvSpPr>
            <p:cNvPr id="32783" name="TextBox 6"/>
            <p:cNvSpPr/>
            <p:nvPr/>
          </p:nvSpPr>
          <p:spPr>
            <a:xfrm>
              <a:off x="2869736" y="2046078"/>
              <a:ext cx="1246347" cy="16662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>
                  <a:latin typeface="Times New Roman" panose="02020603050405020304" charset="0"/>
                </a:rPr>
                <a:t>  (         )</a:t>
              </a:r>
              <a:endParaRPr lang="en-US" altLang="zh-CN" sz="2800" b="1">
                <a:latin typeface="Times New Roman" panose="0202060305040502030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b="1">
                  <a:latin typeface="Times New Roman" panose="02020603050405020304" charset="0"/>
                </a:rPr>
                <a:t>+(         )</a:t>
              </a:r>
              <a:endParaRPr lang="en-US" altLang="zh-CN" sz="2800" b="1">
                <a:latin typeface="Times New Roman" panose="0202060305040502030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b="1">
                  <a:latin typeface="Times New Roman" panose="02020603050405020304" charset="0"/>
                </a:rPr>
                <a:t>  (         )</a:t>
              </a:r>
              <a:endParaRPr lang="zh-CN" altLang="en-US" sz="2800" b="1">
                <a:latin typeface="Times New Roman" panose="02020603050405020304" charset="0"/>
                <a:ea typeface="Times New Roman" panose="02020603050405020304" charset="0"/>
              </a:endParaRPr>
            </a:p>
          </p:txBody>
        </p:sp>
        <p:cxnSp>
          <p:nvCxnSpPr>
            <p:cNvPr id="32784" name="直接连接符 8"/>
            <p:cNvCxnSpPr/>
            <p:nvPr/>
          </p:nvCxnSpPr>
          <p:spPr>
            <a:xfrm>
              <a:off x="2780312" y="3187641"/>
              <a:ext cx="668027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32785" name="组合 1"/>
          <p:cNvGrpSpPr/>
          <p:nvPr/>
        </p:nvGrpSpPr>
        <p:grpSpPr>
          <a:xfrm>
            <a:off x="5600701" y="3446463"/>
            <a:ext cx="1749425" cy="2203680"/>
            <a:chOff x="4354662" y="4003693"/>
            <a:chExt cx="1322813" cy="2205866"/>
          </a:xfrm>
        </p:grpSpPr>
        <p:sp>
          <p:nvSpPr>
            <p:cNvPr id="32786" name="TextBox 22"/>
            <p:cNvSpPr/>
            <p:nvPr/>
          </p:nvSpPr>
          <p:spPr>
            <a:xfrm>
              <a:off x="4354662" y="4003693"/>
              <a:ext cx="1322813" cy="22058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defTabSz="457200" eaLnBrk="0" hangingPunct="0">
                <a:lnSpc>
                  <a:spcPct val="150000"/>
                </a:lnSpc>
                <a:spcBef>
                  <a:spcPct val="20000"/>
                </a:spcBef>
                <a:buClrTx/>
                <a:buFont typeface="Arial" panose="020B0604020202020204" pitchFamily="34" charset="0"/>
                <a:buChar char="•"/>
              </a:pPr>
              <a:r>
                <a:rPr lang="en-US" altLang="zh-CN" sz="2800" b="1"/>
                <a:t>  (       )</a:t>
              </a:r>
              <a:endParaRPr lang="en-US" altLang="zh-CN" sz="2800" b="1"/>
            </a:p>
            <a:p>
              <a:pPr defTabSz="457200" eaLnBrk="0" hangingPunct="0">
                <a:lnSpc>
                  <a:spcPct val="150000"/>
                </a:lnSpc>
                <a:spcBef>
                  <a:spcPct val="20000"/>
                </a:spcBef>
                <a:buClrTx/>
                <a:buFont typeface="Arial" panose="020B0604020202020204" pitchFamily="34" charset="0"/>
                <a:buChar char="•"/>
              </a:pPr>
              <a:r>
                <a:rPr lang="en-US" altLang="zh-CN" sz="2800" b="1"/>
                <a:t>+(       )</a:t>
              </a:r>
              <a:endParaRPr lang="en-US" altLang="zh-CN" sz="2800" b="1"/>
            </a:p>
            <a:p>
              <a:pPr defTabSz="457200" eaLnBrk="0" hangingPunct="0">
                <a:lnSpc>
                  <a:spcPct val="150000"/>
                </a:lnSpc>
                <a:spcBef>
                  <a:spcPct val="20000"/>
                </a:spcBef>
                <a:buClrTx/>
                <a:buFont typeface="Arial" panose="020B0604020202020204" pitchFamily="34" charset="0"/>
                <a:buChar char="•"/>
              </a:pPr>
              <a:r>
                <a:rPr lang="en-US" altLang="zh-CN" sz="2800" b="1"/>
                <a:t>  (</a:t>
              </a:r>
              <a:r>
                <a:rPr lang="en-US" altLang="zh-CN" sz="2800" b="1">
                  <a:solidFill>
                    <a:srgbClr val="FF0000"/>
                  </a:solidFill>
                </a:rPr>
                <a:t>      </a:t>
              </a:r>
              <a:r>
                <a:rPr lang="en-US" altLang="zh-CN" sz="2800" b="1"/>
                <a:t> )</a:t>
              </a:r>
              <a:endParaRPr lang="zh-CN" altLang="en-US" sz="2800" b="1">
                <a:latin typeface="Times New Roman" panose="02020603050405020304" charset="0"/>
              </a:endParaRPr>
            </a:p>
          </p:txBody>
        </p:sp>
        <p:cxnSp>
          <p:nvCxnSpPr>
            <p:cNvPr id="32787" name="直接连接符 1"/>
            <p:cNvCxnSpPr/>
            <p:nvPr/>
          </p:nvCxnSpPr>
          <p:spPr>
            <a:xfrm flipV="1">
              <a:off x="4365221" y="5413740"/>
              <a:ext cx="1196579" cy="15257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32788" name="TextBox 26"/>
          <p:cNvSpPr/>
          <p:nvPr/>
        </p:nvSpPr>
        <p:spPr>
          <a:xfrm flipH="1">
            <a:off x="5895977" y="3671890"/>
            <a:ext cx="14255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sym typeface="Wingdings" panose="05000000000000000000" pitchFamily="2" charset="2"/>
              </a:rPr>
              <a:t>4  2</a:t>
            </a: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32789" name="TextBox 27"/>
          <p:cNvSpPr/>
          <p:nvPr/>
        </p:nvSpPr>
        <p:spPr>
          <a:xfrm>
            <a:off x="1008064" y="4829175"/>
            <a:ext cx="160178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4572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sym typeface="Wingdings" panose="05000000000000000000" pitchFamily="2" charset="2"/>
              </a:rPr>
              <a:t>  5   5</a:t>
            </a: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</a:endParaRPr>
          </a:p>
        </p:txBody>
      </p:sp>
      <p:sp>
        <p:nvSpPr>
          <p:cNvPr id="32790" name="TextBox 28"/>
          <p:cNvSpPr/>
          <p:nvPr/>
        </p:nvSpPr>
        <p:spPr>
          <a:xfrm>
            <a:off x="1152526" y="4194176"/>
            <a:ext cx="1312863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4572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sym typeface="Wingdings" panose="05000000000000000000" pitchFamily="2" charset="2"/>
              </a:rPr>
              <a:t> 2   2</a:t>
            </a: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</a:endParaRPr>
          </a:p>
        </p:txBody>
      </p:sp>
      <p:sp>
        <p:nvSpPr>
          <p:cNvPr id="32791" name="TextBox 29"/>
          <p:cNvSpPr/>
          <p:nvPr/>
        </p:nvSpPr>
        <p:spPr>
          <a:xfrm>
            <a:off x="1173163" y="3602040"/>
            <a:ext cx="1179512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4572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sym typeface="Wingdings" panose="05000000000000000000" pitchFamily="2" charset="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sym typeface="Wingdings" panose="05000000000000000000" pitchFamily="2" charset="2"/>
              </a:rPr>
              <a:t>3  3 </a:t>
            </a: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</a:endParaRPr>
          </a:p>
        </p:txBody>
      </p:sp>
      <p:sp>
        <p:nvSpPr>
          <p:cNvPr id="32792" name="TextBox 30"/>
          <p:cNvSpPr/>
          <p:nvPr/>
        </p:nvSpPr>
        <p:spPr>
          <a:xfrm>
            <a:off x="5895975" y="4264025"/>
            <a:ext cx="24003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sym typeface="Wingdings" panose="05000000000000000000" pitchFamily="2" charset="2"/>
              </a:rPr>
              <a:t> 3  4</a:t>
            </a:r>
            <a:endParaRPr lang="en-US" altLang="zh-CN" sz="2800" b="1">
              <a:solidFill>
                <a:srgbClr val="FF0000"/>
              </a:solidFill>
              <a:latin typeface="Times New Roman" panose="02020603050405020304" charset="0"/>
            </a:endParaRPr>
          </a:p>
        </p:txBody>
      </p:sp>
      <p:pic>
        <p:nvPicPr>
          <p:cNvPr id="32793" name="Picture 2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8425" y="1936750"/>
            <a:ext cx="2860675" cy="133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8" grpId="0"/>
      <p:bldP spid="32788" grpId="0"/>
      <p:bldP spid="32789" grpId="0"/>
      <p:bldP spid="32790" grpId="0"/>
      <p:bldP spid="32791" grpId="0"/>
      <p:bldP spid="327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AutoShape 670"/>
          <p:cNvSpPr/>
          <p:nvPr/>
        </p:nvSpPr>
        <p:spPr>
          <a:xfrm>
            <a:off x="1092201" y="2979740"/>
            <a:ext cx="7116763" cy="2433637"/>
          </a:xfrm>
          <a:prstGeom prst="roundRect">
            <a:avLst>
              <a:gd name="adj" fmla="val 10139"/>
            </a:avLst>
          </a:prstGeom>
          <a:solidFill>
            <a:srgbClr val="C0C0C0">
              <a:alpha val="25098"/>
            </a:srgbClr>
          </a:solidFill>
          <a:ln w="19050" cap="flat" cmpd="sng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defTabSz="914400">
              <a:buClrTx/>
              <a:buSzTx/>
              <a:buFontTx/>
              <a:buNone/>
            </a:pPr>
            <a:endParaRPr lang="ko-KR" altLang="en-US">
              <a:latin typeface="Calibri" panose="020F0502020204030204"/>
              <a:ea typeface="Malgun Gothic" panose="020B0503020000020004" pitchFamily="34" charset="-127"/>
              <a:sym typeface="Wingdings" panose="05000000000000000000" pitchFamily="2" charset="2"/>
            </a:endParaRPr>
          </a:p>
        </p:txBody>
      </p:sp>
      <p:sp>
        <p:nvSpPr>
          <p:cNvPr id="29704" name="文本框 16"/>
          <p:cNvSpPr/>
          <p:nvPr/>
        </p:nvSpPr>
        <p:spPr>
          <a:xfrm>
            <a:off x="1763714" y="3252789"/>
            <a:ext cx="5983287" cy="1892826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just" defTabSz="4572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600" b="1">
                <a:latin typeface="Times New Roman" panose="02020603050405020304" charset="0"/>
                <a:sym typeface="Wingdings" panose="05000000000000000000" pitchFamily="2" charset="2"/>
              </a:rPr>
              <a:t>两数相加不进位，方法其实很好记。</a:t>
            </a:r>
            <a:endParaRPr lang="en-US" altLang="zh-CN" sz="2600" b="1">
              <a:latin typeface="Times New Roman" panose="02020603050405020304" charset="0"/>
              <a:sym typeface="Wingdings" panose="05000000000000000000" pitchFamily="2" charset="2"/>
            </a:endParaRPr>
          </a:p>
          <a:p>
            <a:pPr algn="just" defTabSz="4572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600" b="1">
                <a:latin typeface="Times New Roman" panose="02020603050405020304" charset="0"/>
                <a:sym typeface="Wingdings" panose="05000000000000000000" pitchFamily="2" charset="2"/>
              </a:rPr>
              <a:t>运算时候列竖式，相同数位要对齐。</a:t>
            </a:r>
            <a:endParaRPr lang="en-US" altLang="zh-CN" sz="2600" b="1">
              <a:latin typeface="Times New Roman" panose="02020603050405020304" charset="0"/>
              <a:sym typeface="Wingdings" panose="05000000000000000000" pitchFamily="2" charset="2"/>
            </a:endParaRPr>
          </a:p>
          <a:p>
            <a:pPr algn="just" defTabSz="4572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600" b="1">
                <a:latin typeface="Times New Roman" panose="02020603050405020304" charset="0"/>
                <a:sym typeface="Wingdings" panose="05000000000000000000" pitchFamily="2" charset="2"/>
              </a:rPr>
              <a:t>个位相加写个位，十位相加十位齐。</a:t>
            </a:r>
            <a:endParaRPr lang="zh-CN" altLang="zh-CN" sz="2600" b="1">
              <a:latin typeface="Times New Roman" panose="02020603050405020304" charset="0"/>
            </a:endParaRPr>
          </a:p>
        </p:txBody>
      </p:sp>
      <p:pic>
        <p:nvPicPr>
          <p:cNvPr id="29705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586414" y="2517775"/>
            <a:ext cx="2495551" cy="922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5031" y="725171"/>
            <a:ext cx="40697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75031" y="1932940"/>
            <a:ext cx="5194300" cy="3810000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234431" y="1933577"/>
            <a:ext cx="5194300" cy="3809365"/>
          </a:xfrm>
          <a:prstGeom prst="round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950700" y="12636500"/>
            <a:ext cx="355600" cy="2540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任意多边形 35"/>
          <p:cNvSpPr/>
          <p:nvPr/>
        </p:nvSpPr>
        <p:spPr>
          <a:xfrm flipV="1">
            <a:off x="34925" y="-100012"/>
            <a:ext cx="9144000" cy="2211387"/>
          </a:xfrm>
          <a:solidFill>
            <a:srgbClr val="FFFFFF"/>
          </a:solidFill>
          <a:ln w="285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rgbClr val="808080"/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6628" name="Rectangle 104"/>
          <p:cNvSpPr/>
          <p:nvPr/>
        </p:nvSpPr>
        <p:spPr>
          <a:xfrm>
            <a:off x="1143001" y="4775200"/>
            <a:ext cx="191078" cy="10772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1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 </a:t>
            </a:r>
            <a:endParaRPr lang="zh-CN" altLang="en-US" sz="100" b="1">
              <a:solidFill>
                <a:srgbClr val="FFFF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629" name="矩形 18"/>
          <p:cNvSpPr/>
          <p:nvPr/>
        </p:nvSpPr>
        <p:spPr>
          <a:xfrm>
            <a:off x="1047751" y="2268540"/>
            <a:ext cx="7556500" cy="33239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charset="0"/>
                <a:sym typeface="Wingdings" panose="05000000000000000000" pitchFamily="2" charset="2"/>
              </a:rPr>
              <a:t>两位数加两位数（不进位）的计算方法：</a:t>
            </a:r>
            <a:endParaRPr lang="zh-CN" altLang="en-US" sz="2800" b="1">
              <a:solidFill>
                <a:srgbClr val="0000FF"/>
              </a:solidFill>
              <a:latin typeface="Times New Roman" panose="02020603050405020304" charset="0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charset="0"/>
                <a:sym typeface="Wingdings" panose="05000000000000000000" pitchFamily="2" charset="2"/>
              </a:rPr>
              <a:t>1.</a:t>
            </a:r>
            <a:r>
              <a:rPr lang="zh-CN" altLang="en-US" sz="2800" b="1">
                <a:latin typeface="Times New Roman" panose="02020603050405020304" charset="0"/>
                <a:sym typeface="Wingdings" panose="05000000000000000000" pitchFamily="2" charset="2"/>
              </a:rPr>
              <a:t>相同的数位对齐，从个位加起。</a:t>
            </a:r>
            <a:endParaRPr lang="zh-CN" altLang="en-US" sz="2800" b="1">
              <a:latin typeface="Times New Roman" panose="02020603050405020304" charset="0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charset="0"/>
                <a:sym typeface="Wingdings" panose="05000000000000000000" pitchFamily="2" charset="2"/>
              </a:rPr>
              <a:t>2.</a:t>
            </a:r>
            <a:r>
              <a:rPr lang="zh-CN" altLang="en-US" sz="2800" b="1">
                <a:latin typeface="Times New Roman" panose="02020603050405020304" charset="0"/>
                <a:sym typeface="Wingdings" panose="05000000000000000000" pitchFamily="2" charset="2"/>
              </a:rPr>
              <a:t>个位加个位，十位加十位。个位上相加的结</a:t>
            </a:r>
            <a:endParaRPr lang="en-US" altLang="zh-CN" sz="2800" b="1">
              <a:latin typeface="Times New Roman" panose="02020603050405020304" charset="0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charset="0"/>
                <a:sym typeface="Wingdings" panose="05000000000000000000" pitchFamily="2" charset="2"/>
              </a:rPr>
              <a:t>   </a:t>
            </a:r>
            <a:r>
              <a:rPr lang="zh-CN" altLang="en-US" sz="2800" b="1">
                <a:latin typeface="Times New Roman" panose="02020603050405020304" charset="0"/>
                <a:sym typeface="Wingdings" panose="05000000000000000000" pitchFamily="2" charset="2"/>
              </a:rPr>
              <a:t>果写在得数的个位上，十位上相加的结果写</a:t>
            </a:r>
            <a:endParaRPr lang="en-US" altLang="zh-CN" sz="2800" b="1">
              <a:latin typeface="Times New Roman" panose="02020603050405020304" charset="0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charset="0"/>
                <a:sym typeface="Wingdings" panose="05000000000000000000" pitchFamily="2" charset="2"/>
              </a:rPr>
              <a:t>   </a:t>
            </a:r>
            <a:r>
              <a:rPr lang="zh-CN" altLang="en-US" sz="2800" b="1">
                <a:latin typeface="Times New Roman" panose="02020603050405020304" charset="0"/>
                <a:sym typeface="Wingdings" panose="05000000000000000000" pitchFamily="2" charset="2"/>
              </a:rPr>
              <a:t>在得数的十位上。</a:t>
            </a:r>
            <a:endParaRPr lang="zh-CN" altLang="en-US" sz="2800" b="1">
              <a:latin typeface="Times New Roman" panose="02020603050405020304" charset="0"/>
            </a:endParaRPr>
          </a:p>
        </p:txBody>
      </p:sp>
      <p:cxnSp>
        <p:nvCxnSpPr>
          <p:cNvPr id="26630" name="直线连接符 38"/>
          <p:cNvCxnSpPr/>
          <p:nvPr/>
        </p:nvCxnSpPr>
        <p:spPr>
          <a:xfrm>
            <a:off x="974726" y="2203450"/>
            <a:ext cx="7164388" cy="0"/>
          </a:xfrm>
          <a:prstGeom prst="line">
            <a:avLst/>
          </a:prstGeom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6631" name="文本框 4"/>
          <p:cNvSpPr/>
          <p:nvPr/>
        </p:nvSpPr>
        <p:spPr>
          <a:xfrm>
            <a:off x="1143000" y="1400177"/>
            <a:ext cx="249299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45720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归纳总结：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 fill="hold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293112" y="1768475"/>
            <a:ext cx="4904741" cy="1550670"/>
            <a:chOff x="11179" y="4248"/>
            <a:chExt cx="7724" cy="2442"/>
          </a:xfrm>
        </p:grpSpPr>
        <p:sp>
          <p:nvSpPr>
            <p:cNvPr id="3" name="文本框 2"/>
            <p:cNvSpPr txBox="1"/>
            <p:nvPr/>
          </p:nvSpPr>
          <p:spPr>
            <a:xfrm>
              <a:off x="11179" y="4248"/>
              <a:ext cx="5741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>
                  <a:solidFill>
                    <a:srgbClr val="00B0F0"/>
                  </a:solidFill>
                  <a:effectLst/>
                  <a:latin typeface="方正兰亭圆_GBK" panose="02000000000000000000" charset="-122"/>
                  <a:ea typeface="方正兰亭圆_GBK" panose="02000000000000000000" charset="-122"/>
                </a:rPr>
                <a:t>Goodbye~</a:t>
              </a:r>
              <a:endParaRPr lang="en-US" altLang="zh-CN" sz="4800" b="1">
                <a:solidFill>
                  <a:srgbClr val="00B0F0"/>
                </a:solidFill>
                <a:effectLst/>
                <a:latin typeface="方正兰亭圆_GBK" panose="02000000000000000000" charset="-122"/>
                <a:ea typeface="方正兰亭圆_GBK" panose="02000000000000000000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500" y="5866"/>
              <a:ext cx="540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>
                  <a:solidFill>
                    <a:schemeClr val="bg1">
                      <a:lumMod val="50000"/>
                    </a:schemeClr>
                  </a:solidFill>
                  <a:latin typeface="方正兰亭圆_GBK" panose="02000000000000000000" charset="-122"/>
                  <a:ea typeface="方正兰亭圆_GBK" panose="02000000000000000000" charset="-122"/>
                </a:rPr>
                <a:t>感谢聆听，下期再会</a:t>
              </a:r>
              <a:endParaRPr lang="zh-CN" altLang="en-US" sz="2800" b="1">
                <a:solidFill>
                  <a:schemeClr val="bg1">
                    <a:lumMod val="50000"/>
                  </a:schemeClr>
                </a:solidFill>
                <a:latin typeface="方正兰亭圆_GBK" panose="02000000000000000000" charset="-122"/>
                <a:ea typeface="方正兰亭圆_GBK" panose="02000000000000000000" charset="-122"/>
              </a:endParaRPr>
            </a:p>
          </p:txBody>
        </p:sp>
      </p:grpSp>
      <p:pic>
        <p:nvPicPr>
          <p:cNvPr id="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50600" y="12611100"/>
            <a:ext cx="330200" cy="241300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731500" y="103886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77820" y="3208666"/>
            <a:ext cx="611968" cy="611968"/>
          </a:xfrm>
          <a:prstGeom prst="rect">
            <a:avLst/>
          </a:prstGeom>
          <a:effectLst>
            <a:glow rad="139700">
              <a:schemeClr val="bg1">
                <a:alpha val="100000"/>
              </a:schemeClr>
            </a:glow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2539" y="1154548"/>
            <a:ext cx="12194540" cy="535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95967" rIns="791803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514350" lvl="0" indent="-514350" algn="l">
              <a:lnSpc>
                <a:spcPct val="200000"/>
              </a:lnSpc>
              <a:buClrTx/>
              <a:buSzTx/>
              <a:buFont typeface="+mj-lt"/>
              <a:buAutoNum type="arabicPeriod"/>
            </a:pPr>
            <a:r>
              <a:rPr lang="zh-CN" sz="2800" b="1" kern="0" dirty="0">
                <a:uFillTx/>
                <a:latin typeface="楷体" panose="02010609060101010101" charset="-122"/>
                <a:ea typeface="楷体" panose="02010609060101010101" charset="-122"/>
                <a:cs typeface="黑体" panose="02010609060101010101" charset="-122"/>
                <a:sym typeface="+mn-ea"/>
              </a:rPr>
              <a:t>引导学生认真观察情境图，全面了解画面内容，激发学生学习新知识的兴趣。</a:t>
            </a:r>
            <a:endParaRPr lang="zh-CN" sz="2800" b="1" kern="0" dirty="0">
              <a:uFillTx/>
              <a:latin typeface="楷体" panose="02010609060101010101" charset="-122"/>
              <a:ea typeface="楷体" panose="02010609060101010101" charset="-122"/>
              <a:cs typeface="黑体" panose="02010609060101010101" charset="-122"/>
              <a:sym typeface="+mn-ea"/>
            </a:endParaRPr>
          </a:p>
          <a:p>
            <a:pPr marL="514350" lvl="0" indent="-514350" algn="l">
              <a:lnSpc>
                <a:spcPct val="200000"/>
              </a:lnSpc>
              <a:buClrTx/>
              <a:buSzTx/>
              <a:buFont typeface="+mj-lt"/>
              <a:buAutoNum type="arabicPeriod"/>
            </a:pPr>
            <a:r>
              <a:rPr lang="zh-CN" sz="2800" b="1" kern="0" dirty="0">
                <a:uFillTx/>
                <a:latin typeface="楷体" panose="02010609060101010101" charset="-122"/>
                <a:ea typeface="楷体" panose="02010609060101010101" charset="-122"/>
                <a:cs typeface="黑体" panose="02010609060101010101" charset="-122"/>
                <a:sym typeface="+mn-ea"/>
              </a:rPr>
              <a:t>理解算理，掌握笔算加法的书写格式，会正确计算。</a:t>
            </a:r>
            <a:endParaRPr lang="zh-CN" sz="2800" b="1" kern="0" dirty="0">
              <a:uFillTx/>
              <a:latin typeface="楷体" panose="02010609060101010101" charset="-122"/>
              <a:ea typeface="楷体" panose="02010609060101010101" charset="-122"/>
              <a:cs typeface="黑体" panose="02010609060101010101" charset="-122"/>
              <a:sym typeface="+mn-ea"/>
            </a:endParaRPr>
          </a:p>
          <a:p>
            <a:pPr marL="514350" lvl="0" indent="-514350" algn="l">
              <a:lnSpc>
                <a:spcPct val="200000"/>
              </a:lnSpc>
              <a:buClrTx/>
              <a:buSzTx/>
              <a:buFont typeface="+mj-lt"/>
              <a:buAutoNum type="arabicPeriod"/>
            </a:pPr>
            <a:r>
              <a:rPr lang="zh-CN" sz="2800" b="1" kern="0" dirty="0">
                <a:uFillTx/>
                <a:latin typeface="楷体" panose="02010609060101010101" charset="-122"/>
                <a:ea typeface="楷体" panose="02010609060101010101" charset="-122"/>
                <a:cs typeface="黑体" panose="02010609060101010101" charset="-122"/>
                <a:sym typeface="+mn-ea"/>
              </a:rPr>
              <a:t>通过观察、操作等活动，引导学生归纳计算方法，培养学生归纳、概括和操作能力。</a:t>
            </a:r>
            <a:endParaRPr lang="zh-CN" sz="2800" b="1" kern="0" dirty="0">
              <a:uFillTx/>
              <a:latin typeface="楷体" panose="02010609060101010101" charset="-122"/>
              <a:ea typeface="楷体" panose="02010609060101010101" charset="-122"/>
              <a:cs typeface="黑体" panose="02010609060101010101" charset="-122"/>
              <a:sym typeface="+mn-ea"/>
            </a:endParaRPr>
          </a:p>
          <a:p>
            <a:pPr lvl="0" indent="0" algn="l">
              <a:lnSpc>
                <a:spcPct val="200000"/>
              </a:lnSpc>
              <a:buClrTx/>
              <a:buSzTx/>
              <a:buFont typeface="+mj-lt"/>
              <a:buNone/>
            </a:pPr>
            <a:endParaRPr lang="zh-CN" sz="2800" b="1" kern="0" dirty="0">
              <a:uFillTx/>
              <a:latin typeface="楷体" panose="02010609060101010101" charset="-122"/>
              <a:ea typeface="楷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58102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学习目标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7" name="文本框 9"/>
          <p:cNvSpPr/>
          <p:nvPr/>
        </p:nvSpPr>
        <p:spPr>
          <a:xfrm>
            <a:off x="279400" y="2471738"/>
            <a:ext cx="1828800" cy="225292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lnSpc>
                <a:spcPct val="13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30+40=</a:t>
            </a:r>
            <a:endParaRPr lang="en-US" altLang="zh-CN" sz="3600">
              <a:sym typeface="Wingdings" panose="05000000000000000000" pitchFamily="2" charset="2"/>
            </a:endParaRPr>
          </a:p>
          <a:p>
            <a:pPr defTabSz="914400">
              <a:lnSpc>
                <a:spcPct val="13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40+50=</a:t>
            </a:r>
            <a:endParaRPr lang="en-US" altLang="zh-CN" sz="3600">
              <a:sym typeface="Wingdings" panose="05000000000000000000" pitchFamily="2" charset="2"/>
            </a:endParaRPr>
          </a:p>
          <a:p>
            <a:pPr defTabSz="914400">
              <a:lnSpc>
                <a:spcPct val="13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20+60=</a:t>
            </a:r>
            <a:endParaRPr lang="en-US" altLang="zh-CN" sz="3600"/>
          </a:p>
        </p:txBody>
      </p:sp>
      <p:sp>
        <p:nvSpPr>
          <p:cNvPr id="14368" name="文本框 14"/>
          <p:cNvSpPr/>
          <p:nvPr/>
        </p:nvSpPr>
        <p:spPr>
          <a:xfrm>
            <a:off x="3835400" y="2525713"/>
            <a:ext cx="1827213" cy="2084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lnSpc>
                <a:spcPct val="12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25+2=</a:t>
            </a:r>
            <a:endParaRPr lang="en-US" altLang="zh-CN" sz="3600">
              <a:sym typeface="Wingdings" panose="05000000000000000000" pitchFamily="2" charset="2"/>
            </a:endParaRPr>
          </a:p>
          <a:p>
            <a:pPr defTabSz="914400">
              <a:lnSpc>
                <a:spcPct val="12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83+5=</a:t>
            </a:r>
            <a:endParaRPr lang="en-US" altLang="zh-CN" sz="3600">
              <a:sym typeface="Wingdings" panose="05000000000000000000" pitchFamily="2" charset="2"/>
            </a:endParaRPr>
          </a:p>
          <a:p>
            <a:pPr defTabSz="914400">
              <a:lnSpc>
                <a:spcPct val="12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33+6=</a:t>
            </a:r>
            <a:endParaRPr lang="en-US" altLang="zh-CN" sz="3600"/>
          </a:p>
        </p:txBody>
      </p:sp>
      <p:sp>
        <p:nvSpPr>
          <p:cNvPr id="14369" name="文本框 60"/>
          <p:cNvSpPr/>
          <p:nvPr/>
        </p:nvSpPr>
        <p:spPr>
          <a:xfrm>
            <a:off x="6870700" y="2471738"/>
            <a:ext cx="1828800" cy="22526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lnSpc>
                <a:spcPct val="13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34+5=</a:t>
            </a:r>
            <a:endParaRPr lang="en-US" altLang="zh-CN" sz="3600">
              <a:sym typeface="Wingdings" panose="05000000000000000000" pitchFamily="2" charset="2"/>
            </a:endParaRPr>
          </a:p>
          <a:p>
            <a:pPr defTabSz="914400">
              <a:lnSpc>
                <a:spcPct val="13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25+1=</a:t>
            </a:r>
            <a:endParaRPr lang="en-US" altLang="zh-CN" sz="3600">
              <a:sym typeface="Wingdings" panose="05000000000000000000" pitchFamily="2" charset="2"/>
            </a:endParaRPr>
          </a:p>
          <a:p>
            <a:pPr defTabSz="914400">
              <a:lnSpc>
                <a:spcPct val="130000"/>
              </a:lnSpc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42+7=</a:t>
            </a:r>
            <a:endParaRPr lang="en-US" altLang="zh-CN" sz="3600"/>
          </a:p>
        </p:txBody>
      </p:sp>
      <p:sp>
        <p:nvSpPr>
          <p:cNvPr id="14370" name="文本框 61"/>
          <p:cNvSpPr/>
          <p:nvPr/>
        </p:nvSpPr>
        <p:spPr>
          <a:xfrm>
            <a:off x="2003426" y="2636838"/>
            <a:ext cx="976313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70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1" name="文本框 62"/>
          <p:cNvSpPr/>
          <p:nvPr/>
        </p:nvSpPr>
        <p:spPr>
          <a:xfrm>
            <a:off x="2022477" y="3341688"/>
            <a:ext cx="976313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90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2" name="文本框 63"/>
          <p:cNvSpPr/>
          <p:nvPr/>
        </p:nvSpPr>
        <p:spPr>
          <a:xfrm>
            <a:off x="2000251" y="4005263"/>
            <a:ext cx="977900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80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3" name="文本框 64"/>
          <p:cNvSpPr/>
          <p:nvPr/>
        </p:nvSpPr>
        <p:spPr>
          <a:xfrm>
            <a:off x="5292726" y="2628902"/>
            <a:ext cx="976313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27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4" name="文本框 65"/>
          <p:cNvSpPr/>
          <p:nvPr/>
        </p:nvSpPr>
        <p:spPr>
          <a:xfrm>
            <a:off x="5219701" y="3306765"/>
            <a:ext cx="97790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88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5" name="文本框 66"/>
          <p:cNvSpPr/>
          <p:nvPr/>
        </p:nvSpPr>
        <p:spPr>
          <a:xfrm>
            <a:off x="5343526" y="3922713"/>
            <a:ext cx="976313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39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6" name="文本框 67"/>
          <p:cNvSpPr/>
          <p:nvPr/>
        </p:nvSpPr>
        <p:spPr>
          <a:xfrm>
            <a:off x="8302626" y="2565402"/>
            <a:ext cx="97790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39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7" name="文本框 68"/>
          <p:cNvSpPr/>
          <p:nvPr/>
        </p:nvSpPr>
        <p:spPr>
          <a:xfrm>
            <a:off x="8245477" y="3275013"/>
            <a:ext cx="976313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26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378" name="文本框 69"/>
          <p:cNvSpPr/>
          <p:nvPr/>
        </p:nvSpPr>
        <p:spPr>
          <a:xfrm>
            <a:off x="8245477" y="3963988"/>
            <a:ext cx="976313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sym typeface="Wingdings" panose="05000000000000000000" pitchFamily="2" charset="2"/>
              </a:rPr>
              <a:t>49</a:t>
            </a:r>
            <a:endParaRPr lang="en-US" altLang="zh-CN" sz="3600">
              <a:solidFill>
                <a:srgbClr val="FF0000"/>
              </a:solidFill>
            </a:endParaRPr>
          </a:p>
        </p:txBody>
      </p:sp>
      <p:grpSp>
        <p:nvGrpSpPr>
          <p:cNvPr id="14379" name="组合 1"/>
          <p:cNvGrpSpPr/>
          <p:nvPr/>
        </p:nvGrpSpPr>
        <p:grpSpPr>
          <a:xfrm>
            <a:off x="-180975" y="165102"/>
            <a:ext cx="4697413" cy="1651635"/>
            <a:chOff x="-285" y="259"/>
            <a:chExt cx="7398" cy="2601"/>
          </a:xfrm>
        </p:grpSpPr>
        <p:sp>
          <p:nvSpPr>
            <p:cNvPr id="14380" name="任意多边形 133"/>
            <p:cNvSpPr/>
            <p:nvPr/>
          </p:nvSpPr>
          <p:spPr>
            <a:xfrm>
              <a:off x="256" y="259"/>
              <a:ext cx="6311" cy="2601"/>
            </a:xfrm>
            <a:solidFill>
              <a:srgbClr val="FFFFFF"/>
            </a:solidFill>
            <a:ln w="19050" cap="flat" cmpd="sng">
              <a:solidFill>
                <a:srgbClr val="91F0FD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5921" dir="2699999" algn="ctr" rotWithShape="0">
                <a:srgbClr val="80808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1" name="文本框 7"/>
            <p:cNvSpPr/>
            <p:nvPr/>
          </p:nvSpPr>
          <p:spPr>
            <a:xfrm>
              <a:off x="-285" y="1053"/>
              <a:ext cx="7398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37BCBF"/>
                  </a:solidFill>
                  <a:ea typeface="微软雅黑" panose="020B0503020204020204" pitchFamily="34" charset="-122"/>
                </a:rPr>
                <a:t>开火车复习</a:t>
              </a:r>
              <a:endParaRPr lang="zh-CN" altLang="en-US" sz="3200" dirty="0">
                <a:solidFill>
                  <a:srgbClr val="37BCBF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7" grpId="0"/>
      <p:bldP spid="14368" grpId="0"/>
      <p:bldP spid="14369" grpId="0"/>
      <p:bldP spid="14370" grpId="0"/>
      <p:bldP spid="14371" grpId="0"/>
      <p:bldP spid="14372" grpId="0"/>
      <p:bldP spid="14373" grpId="0"/>
      <p:bldP spid="14374" grpId="0"/>
      <p:bldP spid="14375" grpId="0"/>
      <p:bldP spid="14376" grpId="0"/>
      <p:bldP spid="14377" grpId="0"/>
      <p:bldP spid="143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004869" y="3801964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5031" y="725171"/>
            <a:ext cx="40697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pic>
        <p:nvPicPr>
          <p:cNvPr id="7186" name="图片 7185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/>
          <a:stretch>
            <a:fillRect/>
          </a:stretch>
        </p:blipFill>
        <p:spPr>
          <a:xfrm>
            <a:off x="5257801" y="1031875"/>
            <a:ext cx="5889625" cy="495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8450581" y="725171"/>
            <a:ext cx="19018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【数学书第十一页】</a:t>
            </a:r>
            <a:endParaRPr lang="zh-CN" altLang="en-US" sz="1400" b="1">
              <a:solidFill>
                <a:schemeClr val="bg1"/>
              </a:solidFill>
            </a:endParaRPr>
          </a:p>
        </p:txBody>
      </p:sp>
      <p:pic>
        <p:nvPicPr>
          <p:cNvPr id="7187" name="图片 718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 flipH="1">
            <a:off x="1607822" y="2715262"/>
            <a:ext cx="1318895" cy="113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59" name="AutoShape 39"/>
          <p:cNvSpPr/>
          <p:nvPr/>
        </p:nvSpPr>
        <p:spPr>
          <a:xfrm>
            <a:off x="957580" y="4013837"/>
            <a:ext cx="3987165" cy="1246253"/>
          </a:xfrm>
          <a:prstGeom prst="wedgeRoundRectCallout">
            <a:avLst>
              <a:gd name="adj1" fmla="val 1791"/>
              <a:gd name="adj2" fmla="val -8870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你能提出用加法解决的</a:t>
            </a:r>
            <a:r>
              <a:rPr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问题</a:t>
            </a:r>
            <a:r>
              <a:rPr lang="zh-CN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吗？</a:t>
            </a:r>
            <a:endParaRPr lang="zh-CN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60096" y="1118871"/>
            <a:ext cx="4497705" cy="2224405"/>
            <a:chOff x="1197" y="1762"/>
            <a:chExt cx="7083" cy="3503"/>
          </a:xfrm>
        </p:grpSpPr>
        <p:sp>
          <p:nvSpPr>
            <p:cNvPr id="9231" name="AutoShape 56"/>
            <p:cNvSpPr/>
            <p:nvPr/>
          </p:nvSpPr>
          <p:spPr>
            <a:xfrm>
              <a:off x="2677" y="3560"/>
              <a:ext cx="5603" cy="1705"/>
            </a:xfrm>
            <a:prstGeom prst="wedgeRoundRectCallout">
              <a:avLst>
                <a:gd name="adj1" fmla="val -47287"/>
                <a:gd name="adj2" fmla="val -7075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二（</a:t>
              </a:r>
              <a:r>
                <a:rPr lang="en-US" altLang="zh-CN" sz="24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）班学生和本班的带队老师一共多少人？</a:t>
              </a:r>
              <a:endPara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pic>
          <p:nvPicPr>
            <p:cNvPr id="7" name="Picture 57" descr="未标题-9"/>
            <p:cNvPicPr>
              <a:picLocks noChangeAspect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>
            <a:xfrm>
              <a:off x="1197" y="1762"/>
              <a:ext cx="2043" cy="278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9230" name="Picture 101"/>
          <p:cNvPicPr>
            <a:picLocks noChangeAspect="1"/>
          </p:cNvPicPr>
          <p:nvPr/>
        </p:nvPicPr>
        <p:blipFill>
          <a:blip r:embed="rId27" cstate="email"/>
          <a:stretch>
            <a:fillRect/>
          </a:stretch>
        </p:blipFill>
        <p:spPr>
          <a:xfrm flipH="1">
            <a:off x="899160" y="3343275"/>
            <a:ext cx="1158240" cy="1644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AutoShape 56"/>
          <p:cNvSpPr/>
          <p:nvPr/>
        </p:nvSpPr>
        <p:spPr>
          <a:xfrm>
            <a:off x="1607821" y="4725672"/>
            <a:ext cx="3557905" cy="1082850"/>
          </a:xfrm>
          <a:prstGeom prst="wedgeRoundRectCallout">
            <a:avLst>
              <a:gd name="adj1" fmla="val -47287"/>
              <a:gd name="adj2" fmla="val -70759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）班和二（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）班一共有多少名学生？</a:t>
            </a:r>
            <a:endParaRPr lang="zh-CN" altLang="en-US" sz="24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2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41019" pathEditMode="relative" ptsTypes="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9" grpId="0" animBg="1"/>
      <p:bldP spid="5159" grpId="1" animBg="1"/>
      <p:bldP spid="8" grpId="0" animBg="1"/>
      <p:bldP spid="8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2239" y="3781425"/>
            <a:ext cx="1612900" cy="2916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云形标注 3"/>
          <p:cNvSpPr/>
          <p:nvPr/>
        </p:nvSpPr>
        <p:spPr>
          <a:xfrm>
            <a:off x="1250951" y="2498725"/>
            <a:ext cx="2463800" cy="1282700"/>
          </a:xfrm>
          <a:prstGeom prst="cloudCallout">
            <a:avLst>
              <a:gd name="adj1" fmla="val -50729"/>
              <a:gd name="adj2" fmla="val 6569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口算法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8198" name="TextBox 17"/>
          <p:cNvSpPr txBox="1"/>
          <p:nvPr/>
        </p:nvSpPr>
        <p:spPr>
          <a:xfrm>
            <a:off x="5418137" y="2185989"/>
            <a:ext cx="1569660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35+2=</a:t>
            </a:r>
            <a:endParaRPr lang="zh-CN" altLang="en-US" sz="32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70549" y="3159126"/>
            <a:ext cx="1569660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5+2=7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138" y="3871915"/>
            <a:ext cx="207620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30+7=37</a:t>
            </a:r>
            <a:endParaRPr lang="zh-CN" altLang="en-US" sz="32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01" name="Picture 28"/>
          <p:cNvPicPr>
            <a:picLocks noChangeAspect="1"/>
          </p:cNvPicPr>
          <p:nvPr/>
        </p:nvPicPr>
        <p:blipFill>
          <a:blip r:embed="rId2" cstate="email"/>
          <a:srcRect l="-4686" b="-1631"/>
          <a:stretch>
            <a:fillRect/>
          </a:stretch>
        </p:blipFill>
        <p:spPr>
          <a:xfrm>
            <a:off x="9318626" y="2224088"/>
            <a:ext cx="2411413" cy="237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2" name="Text Box 29"/>
          <p:cNvSpPr txBox="1"/>
          <p:nvPr/>
        </p:nvSpPr>
        <p:spPr>
          <a:xfrm>
            <a:off x="2632077" y="1365251"/>
            <a:ext cx="8221663" cy="52322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二（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）班学生和本班的带队老师一共多少人？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16738" y="2211389"/>
            <a:ext cx="1922321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37（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人）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31"/>
          <p:cNvGrpSpPr/>
          <p:nvPr/>
        </p:nvGrpSpPr>
        <p:grpSpPr>
          <a:xfrm>
            <a:off x="-21387" y="215078"/>
            <a:ext cx="9143913" cy="6603793"/>
            <a:chOff x="14118" y="174171"/>
            <a:chExt cx="12191999" cy="6758575"/>
          </a:xfrm>
        </p:grpSpPr>
        <p:sp>
          <p:nvSpPr>
            <p:cNvPr id="17412" name="矩形 33"/>
            <p:cNvSpPr/>
            <p:nvPr/>
          </p:nvSpPr>
          <p:spPr>
            <a:xfrm>
              <a:off x="215078" y="174171"/>
              <a:ext cx="11700678" cy="6487886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zh-CN" altLang="en-US" sz="1300">
                <a:solidFill>
                  <a:srgbClr val="FFFFFF"/>
                </a:solidFill>
                <a:sym typeface="Wingdings" panose="05000000000000000000" pitchFamily="2" charset="2"/>
              </a:endParaRPr>
            </a:p>
          </p:txBody>
        </p:sp>
        <p:pic>
          <p:nvPicPr>
            <p:cNvPr id="17413" name="图片 3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10014857" y="443744"/>
              <a:ext cx="827314" cy="81321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4" name="图片 35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 rot="15660000">
              <a:off x="7005733" y="316014"/>
              <a:ext cx="770963" cy="65387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5" name="图片 36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5204921" y="431575"/>
              <a:ext cx="868148" cy="813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6" name="图片 37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4011947" y="2827935"/>
              <a:ext cx="664387" cy="74512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7" name="图片 38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034877" y="642954"/>
              <a:ext cx="856723" cy="9540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8" name="图片 39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2920292" y="4639376"/>
              <a:ext cx="771461" cy="97132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9" name="图片 40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>
              <a:off x="7395067" y="4944156"/>
              <a:ext cx="730776" cy="88685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0" name="图片 41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2114323" y="2715356"/>
              <a:ext cx="538571" cy="8577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1" name="图片 42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>
              <a:off x="9147536" y="1876244"/>
              <a:ext cx="867321" cy="62267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2" name="图片 43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16200000">
              <a:off x="4016406" y="520954"/>
              <a:ext cx="856723" cy="9540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3" name="图片 44"/>
            <p:cNvPicPr>
              <a:picLocks noChangeAspect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>
            <a:xfrm rot="4380000">
              <a:off x="2134840" y="552076"/>
              <a:ext cx="771461" cy="97132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4" name="图片 45"/>
            <p:cNvPicPr>
              <a:picLocks noChangeAspect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>
            <a:xfrm rot="16380000">
              <a:off x="1143828" y="4872837"/>
              <a:ext cx="867321" cy="62267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5" name="图片 46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 rot="600000">
              <a:off x="8174224" y="5026879"/>
              <a:ext cx="856723" cy="9540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6" name="图片 47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 rot="10560000">
              <a:off x="5350494" y="5131317"/>
              <a:ext cx="664387" cy="74512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27" name="图片 48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 rot="9900000">
              <a:off x="11185682" y="558634"/>
              <a:ext cx="664387" cy="745126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7428" name="组合 49"/>
            <p:cNvGrpSpPr/>
            <p:nvPr/>
          </p:nvGrpSpPr>
          <p:grpSpPr>
            <a:xfrm>
              <a:off x="14118" y="4606503"/>
              <a:ext cx="12191999" cy="2326243"/>
              <a:chOff x="1" y="4546271"/>
              <a:chExt cx="12191999" cy="2326243"/>
            </a:xfrm>
          </p:grpSpPr>
          <p:sp>
            <p:nvSpPr>
              <p:cNvPr id="17429" name="任意多边形 38"/>
              <p:cNvSpPr/>
              <p:nvPr/>
            </p:nvSpPr>
            <p:spPr>
              <a:xfrm>
                <a:off x="1" y="4546271"/>
                <a:ext cx="12191999" cy="2311729"/>
              </a:xfrm>
              <a:solidFill>
                <a:srgbClr val="FFFFFF"/>
              </a:solidFill>
              <a:ln w="12700">
                <a:noFill/>
              </a:ln>
              <a:effectLst>
                <a:outerShdw rotWithShape="0">
                  <a:srgbClr val="000000">
                    <a:alpha val="20000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0" name="任意多边形 80"/>
              <p:cNvSpPr/>
              <p:nvPr/>
            </p:nvSpPr>
            <p:spPr>
              <a:xfrm>
                <a:off x="-19049" y="4545169"/>
                <a:ext cx="12230099" cy="2341968"/>
              </a:xfr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dist="35921" dir="2699999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17431" name="图片 50"/>
            <p:cNvPicPr>
              <a:picLocks noChangeAspect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>
            <a:xfrm rot="7080000">
              <a:off x="5750161" y="2421088"/>
              <a:ext cx="868148" cy="813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32" name="图片 51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10842171" y="3359625"/>
              <a:ext cx="856723" cy="9540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33" name="图片 52"/>
            <p:cNvPicPr>
              <a:picLocks noChangeAspect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>
            <a:xfrm rot="15240000">
              <a:off x="651803" y="899294"/>
              <a:ext cx="664387" cy="74512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34" name="图片 53"/>
            <p:cNvPicPr>
              <a:picLocks noChangeAspect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>
            <a:xfrm rot="15300000">
              <a:off x="569531" y="2831826"/>
              <a:ext cx="827314" cy="81321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35" name="图片 54"/>
            <p:cNvPicPr>
              <a:picLocks noChangeAspect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>
            <a:xfrm rot="16800000">
              <a:off x="7592178" y="3745034"/>
              <a:ext cx="538571" cy="8577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36" name="图片 55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15360000">
              <a:off x="7668941" y="2343314"/>
              <a:ext cx="856723" cy="9540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37" name="图片 56"/>
            <p:cNvPicPr>
              <a:picLocks noChangeAspect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>
            <a:xfrm rot="5400000">
              <a:off x="9421375" y="4461801"/>
              <a:ext cx="868148" cy="813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38" name="图片 57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 rot="11640000">
              <a:off x="4356647" y="4013097"/>
              <a:ext cx="856723" cy="95400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7439" name="组合 18"/>
          <p:cNvGrpSpPr/>
          <p:nvPr/>
        </p:nvGrpSpPr>
        <p:grpSpPr>
          <a:xfrm>
            <a:off x="5738813" y="3408365"/>
            <a:ext cx="868363" cy="619125"/>
            <a:chOff x="7444895" y="3056186"/>
            <a:chExt cx="1158566" cy="826022"/>
          </a:xfrm>
        </p:grpSpPr>
        <p:grpSp>
          <p:nvGrpSpPr>
            <p:cNvPr id="17440" name="组合 19"/>
            <p:cNvGrpSpPr/>
            <p:nvPr/>
          </p:nvGrpSpPr>
          <p:grpSpPr>
            <a:xfrm rot="3660000">
              <a:off x="7437429" y="3077923"/>
              <a:ext cx="811745" cy="796819"/>
              <a:chOff x="10646778" y="4753862"/>
              <a:chExt cx="751521" cy="737702"/>
            </a:xfrm>
          </p:grpSpPr>
          <p:sp>
            <p:nvSpPr>
              <p:cNvPr id="17441" name="五角星 2"/>
              <p:cNvSpPr/>
              <p:nvPr/>
            </p:nvSpPr>
            <p:spPr>
              <a:xfrm rot="-1320000" flipH="1">
                <a:off x="10648573" y="4753862"/>
                <a:ext cx="749726" cy="728735"/>
              </a:xfrm>
              <a:solidFill>
                <a:schemeClr val="bg1"/>
              </a:solidFill>
              <a:ln w="15875">
                <a:noFill/>
              </a:ln>
              <a:effectLst>
                <a:outerShdw dist="50800" dir="5400000" algn="t" rotWithShape="0">
                  <a:srgbClr val="000000">
                    <a:alpha val="15999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7442" name="组合 27"/>
              <p:cNvGrpSpPr/>
              <p:nvPr/>
            </p:nvGrpSpPr>
            <p:grpSpPr>
              <a:xfrm>
                <a:off x="10646778" y="4762829"/>
                <a:ext cx="749726" cy="728735"/>
                <a:chOff x="11012539" y="4493889"/>
                <a:chExt cx="749726" cy="728735"/>
              </a:xfrm>
            </p:grpSpPr>
            <p:sp>
              <p:nvSpPr>
                <p:cNvPr id="17443" name="五角星 2"/>
                <p:cNvSpPr/>
                <p:nvPr/>
              </p:nvSpPr>
              <p:spPr>
                <a:xfrm>
                  <a:off x="10909732" y="4391052"/>
                  <a:ext cx="1032361" cy="1039162"/>
                </a:xfrm>
                <a:solidFill>
                  <a:srgbClr val="FFFF00"/>
                </a:solidFill>
                <a:ln w="15875" cap="flat" cmpd="sng">
                  <a:solidFill>
                    <a:srgbClr val="FFFF00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4" name="五角星 2"/>
                <p:cNvSpPr/>
                <p:nvPr/>
              </p:nvSpPr>
              <p:spPr>
                <a:xfrm rot="20400000">
                  <a:off x="11046365" y="4655056"/>
                  <a:ext cx="290576" cy="221980"/>
                </a:xfrm>
                <a:noFill/>
                <a:ln w="28575" cap="rnd" cmpd="sng">
                  <a:solidFill>
                    <a:srgbClr val="FFFFFF">
                      <a:alpha val="89020"/>
                    </a:srgbClr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5" name="五角星 2"/>
                <p:cNvSpPr/>
                <p:nvPr/>
              </p:nvSpPr>
              <p:spPr>
                <a:xfrm rot="6960000">
                  <a:off x="11587932" y="4901935"/>
                  <a:ext cx="128719" cy="147271"/>
                </a:xfrm>
                <a:noFill/>
                <a:ln w="28575" cap="rnd" cmpd="sng">
                  <a:solidFill>
                    <a:srgbClr val="FFFFFF">
                      <a:alpha val="69019"/>
                    </a:srgbClr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7446" name="组合 20"/>
            <p:cNvGrpSpPr/>
            <p:nvPr/>
          </p:nvGrpSpPr>
          <p:grpSpPr>
            <a:xfrm rot="900000">
              <a:off x="8026013" y="3056186"/>
              <a:ext cx="577448" cy="566827"/>
              <a:chOff x="10646776" y="4753862"/>
              <a:chExt cx="751523" cy="737700"/>
            </a:xfrm>
          </p:grpSpPr>
          <p:sp>
            <p:nvSpPr>
              <p:cNvPr id="17447" name="五角星 2"/>
              <p:cNvSpPr/>
              <p:nvPr/>
            </p:nvSpPr>
            <p:spPr>
              <a:xfrm rot="-1320000" flipH="1">
                <a:off x="10648573" y="4753862"/>
                <a:ext cx="749726" cy="728735"/>
              </a:xfrm>
              <a:solidFill>
                <a:schemeClr val="bg1"/>
              </a:solidFill>
              <a:ln w="15875">
                <a:noFill/>
              </a:ln>
              <a:effectLst>
                <a:outerShdw dist="50800" dir="5400000" algn="t" rotWithShape="0">
                  <a:srgbClr val="000000">
                    <a:alpha val="15999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7448" name="组合 22"/>
              <p:cNvGrpSpPr/>
              <p:nvPr/>
            </p:nvGrpSpPr>
            <p:grpSpPr>
              <a:xfrm>
                <a:off x="10646776" y="4762827"/>
                <a:ext cx="749727" cy="728735"/>
                <a:chOff x="11012537" y="4493887"/>
                <a:chExt cx="749727" cy="728735"/>
              </a:xfrm>
            </p:grpSpPr>
            <p:sp>
              <p:nvSpPr>
                <p:cNvPr id="17449" name="五角星 2"/>
                <p:cNvSpPr/>
                <p:nvPr/>
              </p:nvSpPr>
              <p:spPr>
                <a:xfrm>
                  <a:off x="10906268" y="4396947"/>
                  <a:ext cx="949772" cy="954044"/>
                </a:xfrm>
                <a:solidFill>
                  <a:srgbClr val="64E4F2"/>
                </a:solidFill>
                <a:ln w="15875" cap="flat" cmpd="sng">
                  <a:solidFill>
                    <a:srgbClr val="FFFFFF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0" name="五角星 2"/>
                <p:cNvSpPr/>
                <p:nvPr/>
              </p:nvSpPr>
              <p:spPr>
                <a:xfrm rot="20400000">
                  <a:off x="11046365" y="4655056"/>
                  <a:ext cx="290576" cy="221980"/>
                </a:xfrm>
                <a:noFill/>
                <a:ln w="28575" cap="rnd" cmpd="sng">
                  <a:solidFill>
                    <a:srgbClr val="FFFFFF">
                      <a:alpha val="89020"/>
                    </a:srgbClr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1" name="五角星 2"/>
                <p:cNvSpPr/>
                <p:nvPr/>
              </p:nvSpPr>
              <p:spPr>
                <a:xfrm rot="6960000">
                  <a:off x="11587932" y="4901935"/>
                  <a:ext cx="128719" cy="147271"/>
                </a:xfrm>
                <a:noFill/>
                <a:ln w="28575" cap="rnd" cmpd="sng">
                  <a:solidFill>
                    <a:srgbClr val="FFFFFF">
                      <a:alpha val="69019"/>
                    </a:srgbClr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452" name="组合 1"/>
          <p:cNvGrpSpPr/>
          <p:nvPr/>
        </p:nvGrpSpPr>
        <p:grpSpPr>
          <a:xfrm>
            <a:off x="165103" y="395294"/>
            <a:ext cx="2574920" cy="1450967"/>
            <a:chOff x="260" y="622"/>
            <a:chExt cx="4056" cy="2286"/>
          </a:xfrm>
        </p:grpSpPr>
        <p:sp>
          <p:nvSpPr>
            <p:cNvPr id="17453" name="任意多边形 133"/>
            <p:cNvSpPr/>
            <p:nvPr/>
          </p:nvSpPr>
          <p:spPr>
            <a:xfrm>
              <a:off x="260" y="622"/>
              <a:ext cx="4056" cy="2286"/>
            </a:xfrm>
            <a:solidFill>
              <a:srgbClr val="FFFFFF"/>
            </a:solidFill>
            <a:ln w="19050" cap="flat" cmpd="sng">
              <a:solidFill>
                <a:srgbClr val="91F0FD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5921" dir="2699999" algn="ctr" rotWithShape="0">
                <a:srgbClr val="80808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54" name="矩形 63"/>
            <p:cNvSpPr/>
            <p:nvPr/>
          </p:nvSpPr>
          <p:spPr>
            <a:xfrm>
              <a:off x="1172" y="1304"/>
              <a:ext cx="2230" cy="9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ctr"/>
              <a:r>
                <a:rPr lang="zh-CN" altLang="en-US" sz="3200">
                  <a:solidFill>
                    <a:srgbClr val="37BCBF"/>
                  </a:solidFill>
                  <a:ea typeface="微软雅黑" panose="020B0503020204020204" pitchFamily="34" charset="-122"/>
                </a:rPr>
                <a:t>小思考</a:t>
              </a:r>
              <a:endParaRPr lang="zh-CN" altLang="en-US" sz="3200" b="1">
                <a:solidFill>
                  <a:srgbClr val="37BCB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7455" name="矩形 64"/>
          <p:cNvSpPr/>
          <p:nvPr/>
        </p:nvSpPr>
        <p:spPr>
          <a:xfrm>
            <a:off x="520700" y="1878015"/>
            <a:ext cx="8059739" cy="17541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3200">
                <a:solidFill>
                  <a:srgbClr val="595959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   </a:t>
            </a:r>
            <a:r>
              <a:rPr lang="zh-CN" altLang="en-US" sz="3600">
                <a:solidFill>
                  <a:srgbClr val="595959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同学们，你们为什么要把零散的五根小棒和两根小棒摆放在一起，整捆摆放在一起？</a:t>
            </a:r>
            <a:endParaRPr lang="zh-CN" altLang="en-US" sz="3600" b="1">
              <a:solidFill>
                <a:srgbClr val="595959"/>
              </a:solidFill>
              <a:ea typeface="微软雅黑" panose="020B0503020204020204" pitchFamily="34" charset="-122"/>
            </a:endParaRPr>
          </a:p>
        </p:txBody>
      </p:sp>
      <p:sp>
        <p:nvSpPr>
          <p:cNvPr id="17456" name="矩形 65"/>
          <p:cNvSpPr/>
          <p:nvPr/>
        </p:nvSpPr>
        <p:spPr>
          <a:xfrm>
            <a:off x="306388" y="3789364"/>
            <a:ext cx="8274051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595959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   </a:t>
            </a:r>
            <a:r>
              <a:rPr lang="zh-CN" altLang="en-US" sz="3200">
                <a:solidFill>
                  <a:srgbClr val="595959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因为</a:t>
            </a:r>
            <a:r>
              <a:rPr lang="zh-CN" altLang="en-US" sz="32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整捆的小棒摆放在一起的是十位上的数，</a:t>
            </a:r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5</a:t>
            </a:r>
            <a:r>
              <a:rPr lang="zh-CN" altLang="en-US" sz="32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和</a:t>
            </a:r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2</a:t>
            </a:r>
            <a:r>
              <a:rPr lang="zh-CN" altLang="en-US" sz="32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是各位上的数，这样摆有利于计算</a:t>
            </a:r>
            <a:endParaRPr lang="zh-CN" altLang="en-US" sz="32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 fill="hold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 fill="hold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55" grpId="0"/>
      <p:bldP spid="174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5384" y="725353"/>
            <a:ext cx="4069441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1">
              <a:solidFill>
                <a:schemeClr val="bg1"/>
              </a:solidFill>
            </a:endParaRPr>
          </a:p>
        </p:txBody>
      </p:sp>
      <p:pic>
        <p:nvPicPr>
          <p:cNvPr id="8218" name="图片 82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606155" y="1129032"/>
            <a:ext cx="2707640" cy="2818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Box 19"/>
          <p:cNvSpPr txBox="1"/>
          <p:nvPr/>
        </p:nvSpPr>
        <p:spPr>
          <a:xfrm>
            <a:off x="3240089" y="1787526"/>
            <a:ext cx="2592387" cy="9787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35</a:t>
            </a:r>
            <a:r>
              <a:rPr lang="en-US" altLang="en-US" sz="480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＋</a:t>
            </a:r>
            <a:r>
              <a:rPr lang="en-US" altLang="zh-CN" sz="480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2</a:t>
            </a:r>
            <a:r>
              <a:rPr lang="en-US" altLang="en-US" sz="480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＝</a:t>
            </a:r>
            <a:endParaRPr lang="en-US" altLang="en-US" sz="4800">
              <a:solidFill>
                <a:srgbClr val="FFFF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5683251" y="1787527"/>
            <a:ext cx="800219" cy="97872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37</a:t>
            </a:r>
            <a:endParaRPr lang="zh-CN" altLang="en-US" sz="4800">
              <a:solidFill>
                <a:srgbClr val="FFFF00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grpSp>
        <p:nvGrpSpPr>
          <p:cNvPr id="8221" name="组合 8220"/>
          <p:cNvGrpSpPr/>
          <p:nvPr/>
        </p:nvGrpSpPr>
        <p:grpSpPr>
          <a:xfrm>
            <a:off x="7128829" y="4073846"/>
            <a:ext cx="3806825" cy="1573213"/>
            <a:chOff x="4604" y="2296"/>
            <a:chExt cx="2398" cy="991"/>
          </a:xfrm>
        </p:grpSpPr>
        <p:sp>
          <p:nvSpPr>
            <p:cNvPr id="8203" name="AutoShape 35"/>
            <p:cNvSpPr/>
            <p:nvPr/>
          </p:nvSpPr>
          <p:spPr>
            <a:xfrm>
              <a:off x="4604" y="2296"/>
              <a:ext cx="1542" cy="991"/>
            </a:xfrm>
            <a:prstGeom prst="wedgeRoundRectCallout">
              <a:avLst>
                <a:gd name="adj1" fmla="val 60440"/>
                <a:gd name="adj2" fmla="val 2014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latin typeface="黑体" panose="02010609060101010101" charset="-122"/>
                  <a:ea typeface="黑体" panose="02010609060101010101" charset="-122"/>
                </a:rPr>
                <a:t>也可以写成竖式，</a:t>
              </a:r>
              <a:endParaRPr lang="zh-CN" altLang="en-US" sz="2400">
                <a:latin typeface="黑体" panose="02010609060101010101" charset="-122"/>
                <a:ea typeface="黑体" panose="02010609060101010101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latin typeface="黑体" panose="02010609060101010101" charset="-122"/>
                  <a:ea typeface="黑体" panose="02010609060101010101" charset="-122"/>
                </a:rPr>
                <a:t>用笔算。</a:t>
              </a:r>
              <a:endParaRPr lang="zh-CN" altLang="en-US" sz="2400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8219" name="图片 8218" descr="两小豆形象之聪聪PPT用（反边）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2" y="2296"/>
              <a:ext cx="720" cy="71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98626" y="2651762"/>
            <a:ext cx="4388485" cy="3204845"/>
          </a:xfrm>
          <a:prstGeom prst="roundRect">
            <a:avLst/>
          </a:prstGeom>
        </p:spPr>
      </p:pic>
      <p:sp>
        <p:nvSpPr>
          <p:cNvPr id="21" name="圆角矩形 20"/>
          <p:cNvSpPr/>
          <p:nvPr/>
        </p:nvSpPr>
        <p:spPr>
          <a:xfrm>
            <a:off x="1811022" y="4067812"/>
            <a:ext cx="4021455" cy="1788795"/>
          </a:xfrm>
          <a:prstGeom prst="roundRect">
            <a:avLst/>
          </a:prstGeom>
          <a:noFill/>
          <a:ln w="60325" cmpd="sng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 Box 29"/>
          <p:cNvSpPr txBox="1"/>
          <p:nvPr/>
        </p:nvSpPr>
        <p:spPr>
          <a:xfrm>
            <a:off x="875031" y="1294766"/>
            <a:ext cx="8280400" cy="683264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二（</a:t>
            </a:r>
            <a:r>
              <a:rPr lang="en-US" altLang="zh-CN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）班学生和本班的带队老师一共多少人？</a:t>
            </a:r>
            <a:endParaRPr lang="zh-CN" altLang="en-US" sz="3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17231" y="725171"/>
            <a:ext cx="21062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【数学书第十二页  例</a:t>
            </a:r>
            <a:r>
              <a:rPr lang="en-US" altLang="zh-CN" sz="1400" b="1">
                <a:solidFill>
                  <a:schemeClr val="bg1"/>
                </a:solidFill>
              </a:rPr>
              <a:t>1</a:t>
            </a:r>
            <a:r>
              <a:rPr lang="zh-CN" altLang="en-US" sz="1400" b="1">
                <a:solidFill>
                  <a:schemeClr val="bg1"/>
                </a:solidFill>
              </a:rPr>
              <a:t>】</a:t>
            </a:r>
            <a:endParaRPr lang="zh-CN" altLang="en-US" sz="1400" b="1">
              <a:solidFill>
                <a:schemeClr val="bg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</a:extLst>
          </a:blip>
          <a:stretch>
            <a:fillRect/>
          </a:stretch>
        </p:blipFill>
        <p:spPr>
          <a:xfrm>
            <a:off x="2971801" y="1031877"/>
            <a:ext cx="6939915" cy="5067935"/>
          </a:xfrm>
          <a:prstGeom prst="roundRect">
            <a:avLst/>
          </a:prstGeom>
        </p:spPr>
      </p:pic>
      <p:sp>
        <p:nvSpPr>
          <p:cNvPr id="38" name="圆角矩形 37"/>
          <p:cNvSpPr/>
          <p:nvPr/>
        </p:nvSpPr>
        <p:spPr>
          <a:xfrm>
            <a:off x="4106546" y="4307205"/>
            <a:ext cx="1576705" cy="1377950"/>
          </a:xfrm>
          <a:prstGeom prst="roundRect">
            <a:avLst/>
          </a:prstGeom>
          <a:noFill/>
          <a:ln w="60325" cmpd="sng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5929631" y="4307207"/>
            <a:ext cx="1102360" cy="1378585"/>
          </a:xfrm>
          <a:prstGeom prst="roundRect">
            <a:avLst/>
          </a:prstGeom>
          <a:noFill/>
          <a:ln w="60325" cmpd="sng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8446137" y="4567555"/>
            <a:ext cx="1034415" cy="1117600"/>
          </a:xfrm>
          <a:prstGeom prst="roundRect">
            <a:avLst/>
          </a:prstGeom>
          <a:noFill/>
          <a:ln w="60325" cmpd="sng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14323 -0.151481" pathEditMode="relative" ptsTypes="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1563 0.004444" pathEditMode="relative" ptsTypes="">
                                      <p:cBhvr>
                                        <p:cTn id="3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375 -0.001204" pathEditMode="relative" rAng="0" ptsTypes="">
                                      <p:cBhvr>
                                        <p:cTn id="4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 -0.003426 L 0.19901 -0.001204" pathEditMode="relative" ptsTypes="">
                                      <p:cBhvr>
                                        <p:cTn id="4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2"/>
      <p:bldP spid="19" grpId="0"/>
      <p:bldP spid="21" grpId="2" animBg="1"/>
      <p:bldP spid="23" grpId="0"/>
      <p:bldP spid="38" grpId="2" animBg="1"/>
      <p:bldP spid="38" grpId="3" animBg="1"/>
      <p:bldP spid="38" grpId="4" animBg="1"/>
      <p:bldP spid="40" grpId="2" animBg="1"/>
      <p:bldP spid="40" grpId="3" animBg="1"/>
      <p:bldP spid="40" grpId="5" animBg="1"/>
      <p:bldP spid="40" grpId="6" animBg="1"/>
      <p:bldP spid="45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3727858" y="719808"/>
            <a:ext cx="4032039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2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861803" y="1192478"/>
            <a:ext cx="1785411" cy="1231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3" tIns="60956" rIns="121913" bIns="60956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7338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35+2=</a:t>
            </a:r>
            <a:endParaRPr kumimoji="0" lang="en-US" altLang="zh-CN" sz="3600" b="1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6111284" y="1175162"/>
            <a:ext cx="1088104" cy="1231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3" tIns="60956" rIns="121913" bIns="60956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7338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37</a:t>
            </a:r>
            <a:endParaRPr kumimoji="0" lang="en-US" altLang="zh-CN" sz="3600" b="1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1855215" y="3846631"/>
            <a:ext cx="143454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2568247" y="2500437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>
                <a:ln w="0"/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  <a:endParaRPr lang="zh-CN" altLang="en-US" sz="2600" b="1">
              <a:ln w="0"/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223568" y="2507196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>
                <a:ln w="0"/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</a:t>
            </a:r>
            <a:endParaRPr lang="zh-CN" altLang="en-US" sz="2600" b="1">
              <a:ln w="0"/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21264" y="4485186"/>
            <a:ext cx="2765283" cy="1327758"/>
            <a:chOff x="2333640" y="5273560"/>
            <a:chExt cx="2074069" cy="995870"/>
          </a:xfrm>
        </p:grpSpPr>
        <p:sp>
          <p:nvSpPr>
            <p:cNvPr id="36" name="矩形 35"/>
            <p:cNvSpPr/>
            <p:nvPr/>
          </p:nvSpPr>
          <p:spPr>
            <a:xfrm>
              <a:off x="2333640" y="5726952"/>
              <a:ext cx="2074069" cy="542478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lIns="121913" tIns="60956" rIns="121913" bIns="60956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600" b="1">
                  <a:ln w="0"/>
                  <a:latin typeface="楷体" panose="02010609060101010101" charset="-122"/>
                  <a:ea typeface="楷体" panose="02010609060101010101" charset="-122"/>
                </a:rPr>
                <a:t>个位和个位对齐。</a:t>
              </a:r>
              <a:endParaRPr lang="zh-CN" altLang="en-US" sz="2600" b="1" cap="none" spc="0">
                <a:ln w="0"/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7" name="KSO_Shape"/>
            <p:cNvSpPr/>
            <p:nvPr/>
          </p:nvSpPr>
          <p:spPr bwMode="auto">
            <a:xfrm rot="16200000">
              <a:off x="3195883" y="5255126"/>
              <a:ext cx="262062" cy="298930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F452D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210325" y="4485065"/>
            <a:ext cx="3198963" cy="1513213"/>
            <a:chOff x="1019080" y="5291863"/>
            <a:chExt cx="2399347" cy="1134969"/>
          </a:xfrm>
        </p:grpSpPr>
        <p:sp>
          <p:nvSpPr>
            <p:cNvPr id="41" name="矩形 40"/>
            <p:cNvSpPr/>
            <p:nvPr/>
          </p:nvSpPr>
          <p:spPr>
            <a:xfrm>
              <a:off x="1019080" y="5734304"/>
              <a:ext cx="2399347" cy="692528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lIns="121913" tIns="60956" rIns="121913" bIns="60956">
              <a:spAutoFit/>
            </a:bodyPr>
            <a:lstStyle/>
            <a:p>
              <a:r>
                <a:rPr lang="zh-CN" altLang="en-US" sz="2600" b="1">
                  <a:ln w="0"/>
                  <a:latin typeface="楷体" panose="02010609060101010101" charset="-122"/>
                  <a:ea typeface="楷体" panose="02010609060101010101" charset="-122"/>
                </a:rPr>
                <a:t>从个位加起，</a:t>
              </a:r>
              <a:r>
                <a:rPr lang="en-US" altLang="zh-CN" sz="2600" b="1">
                  <a:ln w="0"/>
                  <a:latin typeface="楷体" panose="02010609060101010101" charset="-122"/>
                  <a:ea typeface="楷体" panose="02010609060101010101" charset="-122"/>
                </a:rPr>
                <a:t>5+2=7</a:t>
              </a:r>
              <a:r>
                <a:rPr lang="zh-CN" altLang="en-US" sz="2600" b="1">
                  <a:ln w="0"/>
                  <a:latin typeface="楷体" panose="02010609060101010101" charset="-122"/>
                  <a:ea typeface="楷体" panose="02010609060101010101" charset="-122"/>
                </a:rPr>
                <a:t>，</a:t>
              </a:r>
              <a:r>
                <a:rPr lang="en-US" altLang="zh-CN" sz="2600" b="1">
                  <a:ln w="0"/>
                  <a:latin typeface="楷体" panose="02010609060101010101" charset="-122"/>
                  <a:ea typeface="楷体" panose="02010609060101010101" charset="-122"/>
                </a:rPr>
                <a:t>7</a:t>
              </a:r>
              <a:r>
                <a:rPr lang="zh-CN" altLang="en-US" sz="2600" b="1">
                  <a:ln w="0"/>
                  <a:latin typeface="楷体" panose="02010609060101010101" charset="-122"/>
                  <a:ea typeface="楷体" panose="02010609060101010101" charset="-122"/>
                </a:rPr>
                <a:t>写在个位上。</a:t>
              </a:r>
              <a:endParaRPr lang="zh-CN" altLang="en-US" sz="2600" b="1" cap="none" spc="0">
                <a:ln w="0"/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2" name="KSO_Shape"/>
            <p:cNvSpPr/>
            <p:nvPr/>
          </p:nvSpPr>
          <p:spPr bwMode="auto">
            <a:xfrm rot="16200000">
              <a:off x="2188337" y="5273429"/>
              <a:ext cx="262061" cy="29892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F452D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895572" y="3842314"/>
            <a:ext cx="414523" cy="523212"/>
          </a:xfrm>
          <a:prstGeom prst="rect">
            <a:avLst/>
          </a:prstGeom>
          <a:noFill/>
        </p:spPr>
        <p:txBody>
          <a:bodyPr wrap="none" lIns="121913" tIns="60956" rIns="121913" bIns="60956">
            <a:spAutoFit/>
          </a:bodyPr>
          <a:lstStyle/>
          <a:p>
            <a:pPr algn="ctr"/>
            <a:r>
              <a:rPr lang="en-US" altLang="zh-CN" sz="2600" b="1" cap="none" spc="0">
                <a:ln w="0"/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7</a:t>
            </a:r>
            <a:endParaRPr lang="en-US" altLang="zh-CN" sz="2600" b="1" cap="none" spc="0">
              <a:ln w="0"/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270157" y="2823575"/>
            <a:ext cx="751153" cy="523212"/>
          </a:xfrm>
          <a:prstGeom prst="rect">
            <a:avLst/>
          </a:prstGeom>
          <a:noFill/>
        </p:spPr>
        <p:txBody>
          <a:bodyPr wrap="none" lIns="121913" tIns="60956" rIns="121913" bIns="60956">
            <a:spAutoFit/>
          </a:bodyPr>
          <a:lstStyle/>
          <a:p>
            <a:pPr algn="ctr"/>
            <a:r>
              <a:rPr lang="en-US" altLang="zh-CN" sz="2600" b="1" cap="none" spc="0">
                <a:ln w="0"/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3 5</a:t>
            </a:r>
            <a:endParaRPr lang="en-US" altLang="zh-CN" sz="2600" b="1" cap="none" spc="0">
              <a:ln w="0"/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090494" y="3298169"/>
            <a:ext cx="919468" cy="523212"/>
          </a:xfrm>
          <a:prstGeom prst="rect">
            <a:avLst/>
          </a:prstGeom>
          <a:noFill/>
        </p:spPr>
        <p:txBody>
          <a:bodyPr wrap="none" lIns="121913" tIns="60956" rIns="121913" bIns="60956">
            <a:spAutoFit/>
          </a:bodyPr>
          <a:lstStyle/>
          <a:p>
            <a:pPr algn="ctr"/>
            <a:r>
              <a:rPr lang="en-US" altLang="zh-CN" sz="2600" b="1" cap="none" spc="0">
                <a:ln w="0"/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+  2</a:t>
            </a:r>
            <a:endParaRPr lang="en-US" altLang="zh-CN" sz="2600" b="1" cap="none" spc="0">
              <a:ln w="0"/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19691" y="2455570"/>
            <a:ext cx="2421327" cy="1401436"/>
            <a:chOff x="1158204" y="3620465"/>
            <a:chExt cx="1816089" cy="1051132"/>
          </a:xfrm>
        </p:grpSpPr>
        <p:grpSp>
          <p:nvGrpSpPr>
            <p:cNvPr id="11" name="组合 10"/>
            <p:cNvGrpSpPr/>
            <p:nvPr/>
          </p:nvGrpSpPr>
          <p:grpSpPr>
            <a:xfrm>
              <a:off x="1898325" y="3620465"/>
              <a:ext cx="1075968" cy="1051132"/>
              <a:chOff x="1479616" y="2118415"/>
              <a:chExt cx="1075968" cy="1051132"/>
            </a:xfrm>
          </p:grpSpPr>
          <p:cxnSp>
            <p:nvCxnSpPr>
              <p:cNvPr id="69" name="直接连接符 68"/>
              <p:cNvCxnSpPr/>
              <p:nvPr/>
            </p:nvCxnSpPr>
            <p:spPr>
              <a:xfrm flipH="1">
                <a:off x="1479616" y="3169547"/>
                <a:ext cx="10759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矩形 69"/>
              <p:cNvSpPr/>
              <p:nvPr/>
            </p:nvSpPr>
            <p:spPr>
              <a:xfrm>
                <a:off x="1990604" y="2118415"/>
                <a:ext cx="389791" cy="369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600" b="1">
                    <a:ln w="0"/>
                    <a:solidFill>
                      <a:srgbClr val="FF0000"/>
                    </a:solidFill>
                    <a:latin typeface="楷体" panose="02010609060101010101" charset="-122"/>
                    <a:ea typeface="楷体" panose="02010609060101010101" charset="-122"/>
                  </a:rPr>
                  <a:t>个</a:t>
                </a:r>
                <a:endParaRPr lang="zh-CN" altLang="en-US" sz="2600" b="1">
                  <a:ln w="0"/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1721130" y="2123484"/>
                <a:ext cx="389791" cy="369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600" b="1">
                    <a:ln w="0"/>
                    <a:solidFill>
                      <a:srgbClr val="FF0000"/>
                    </a:solidFill>
                    <a:latin typeface="楷体" panose="02010609060101010101" charset="-122"/>
                    <a:ea typeface="楷体" panose="02010609060101010101" charset="-122"/>
                  </a:rPr>
                  <a:t>十</a:t>
                </a:r>
                <a:endParaRPr lang="zh-CN" altLang="en-US" sz="2600" b="1">
                  <a:ln w="0"/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1767026" y="2360781"/>
                <a:ext cx="563394" cy="392430"/>
              </a:xfrm>
              <a:prstGeom prst="rect">
                <a:avLst/>
              </a:prstGeom>
              <a:noFill/>
            </p:spPr>
            <p:txBody>
              <a:bodyPr wrap="none" lIns="121913" tIns="60956" rIns="121913" bIns="60956">
                <a:spAutoFit/>
              </a:bodyPr>
              <a:lstStyle/>
              <a:p>
                <a:pPr algn="ctr"/>
                <a:r>
                  <a:rPr lang="en-US" altLang="zh-CN" sz="2600" b="1" cap="none" spc="0">
                    <a:ln w="0"/>
                    <a:latin typeface="楷体" panose="02010609060101010101" charset="-122"/>
                    <a:ea typeface="楷体" panose="02010609060101010101" charset="-122"/>
                    <a:cs typeface="Times New Roman" panose="02020603050405020304" charset="0"/>
                  </a:rPr>
                  <a:t>3 5</a:t>
                </a:r>
                <a:endParaRPr lang="en-US" altLang="zh-CN" sz="2600" b="1" cap="none" spc="0">
                  <a:ln w="0"/>
                  <a:latin typeface="楷体" panose="02010609060101010101" charset="-122"/>
                  <a:ea typeface="楷体" panose="02010609060101010101" charset="-122"/>
                  <a:cs typeface="Times New Roman" panose="02020603050405020304" charset="0"/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1632271" y="2716745"/>
                <a:ext cx="689637" cy="392430"/>
              </a:xfrm>
              <a:prstGeom prst="rect">
                <a:avLst/>
              </a:prstGeom>
              <a:noFill/>
            </p:spPr>
            <p:txBody>
              <a:bodyPr wrap="none" lIns="121913" tIns="60956" rIns="121913" bIns="60956">
                <a:spAutoFit/>
              </a:bodyPr>
              <a:lstStyle/>
              <a:p>
                <a:pPr algn="ctr"/>
                <a:r>
                  <a:rPr lang="en-US" altLang="zh-CN" sz="2600" b="1" cap="none" spc="0">
                    <a:ln w="0"/>
                    <a:latin typeface="楷体" panose="02010609060101010101" charset="-122"/>
                    <a:ea typeface="楷体" panose="02010609060101010101" charset="-122"/>
                    <a:cs typeface="Times New Roman" panose="02020603050405020304" charset="0"/>
                  </a:rPr>
                  <a:t>+  2</a:t>
                </a:r>
                <a:endParaRPr lang="en-US" altLang="zh-CN" sz="2600" b="1" cap="none" spc="0">
                  <a:ln w="0"/>
                  <a:latin typeface="楷体" panose="02010609060101010101" charset="-122"/>
                  <a:ea typeface="楷体" panose="02010609060101010101" charset="-122"/>
                  <a:cs typeface="Times New Roman" panose="02020603050405020304" charset="0"/>
                </a:endParaRPr>
              </a:p>
            </p:txBody>
          </p:sp>
        </p:grpSp>
        <p:sp>
          <p:nvSpPr>
            <p:cNvPr id="74" name="KSO_Shape"/>
            <p:cNvSpPr/>
            <p:nvPr/>
          </p:nvSpPr>
          <p:spPr bwMode="auto">
            <a:xfrm>
              <a:off x="1158204" y="4234882"/>
              <a:ext cx="262899" cy="261374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2135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59933" y="2455402"/>
            <a:ext cx="2416883" cy="1895352"/>
            <a:chOff x="3362601" y="2073809"/>
            <a:chExt cx="1812757" cy="1421589"/>
          </a:xfrm>
        </p:grpSpPr>
        <p:sp>
          <p:nvSpPr>
            <p:cNvPr id="75" name="矩形 74"/>
            <p:cNvSpPr/>
            <p:nvPr/>
          </p:nvSpPr>
          <p:spPr>
            <a:xfrm>
              <a:off x="4577666" y="3102968"/>
              <a:ext cx="310909" cy="392430"/>
            </a:xfrm>
            <a:prstGeom prst="rect">
              <a:avLst/>
            </a:prstGeom>
            <a:noFill/>
          </p:spPr>
          <p:txBody>
            <a:bodyPr wrap="none" lIns="121913" tIns="60956" rIns="121913" bIns="60956">
              <a:spAutoFit/>
            </a:bodyPr>
            <a:lstStyle/>
            <a:p>
              <a:pPr algn="ctr"/>
              <a:r>
                <a:rPr lang="en-US" altLang="zh-CN" sz="2600" b="1" cap="none" spc="0">
                  <a:ln w="0"/>
                  <a:latin typeface="楷体" panose="02010609060101010101" charset="-122"/>
                  <a:ea typeface="楷体" panose="02010609060101010101" charset="-122"/>
                  <a:cs typeface="Times New Roman" panose="02020603050405020304" charset="0"/>
                </a:rPr>
                <a:t>7</a:t>
              </a:r>
              <a:endParaRPr lang="en-US" altLang="zh-CN" sz="2600" b="1" cap="none" spc="0">
                <a:ln w="0"/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3362601" y="2073809"/>
              <a:ext cx="1812757" cy="1043512"/>
              <a:chOff x="1192968" y="3620465"/>
              <a:chExt cx="1812757" cy="1043512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1929757" y="3620465"/>
                <a:ext cx="1075968" cy="1043512"/>
                <a:chOff x="1511048" y="2118415"/>
                <a:chExt cx="1075968" cy="1043512"/>
              </a:xfrm>
            </p:grpSpPr>
            <p:cxnSp>
              <p:nvCxnSpPr>
                <p:cNvPr id="79" name="直接连接符 78"/>
                <p:cNvCxnSpPr/>
                <p:nvPr/>
              </p:nvCxnSpPr>
              <p:spPr>
                <a:xfrm flipH="1">
                  <a:off x="1511048" y="3161927"/>
                  <a:ext cx="1075968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矩形 79"/>
                <p:cNvSpPr/>
                <p:nvPr/>
              </p:nvSpPr>
              <p:spPr>
                <a:xfrm>
                  <a:off x="1979650" y="2118415"/>
                  <a:ext cx="389791" cy="3693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600" b="1">
                      <a:ln w="0"/>
                      <a:solidFill>
                        <a:srgbClr val="FF0000"/>
                      </a:solidFill>
                      <a:latin typeface="楷体" panose="02010609060101010101" charset="-122"/>
                      <a:ea typeface="楷体" panose="02010609060101010101" charset="-122"/>
                    </a:rPr>
                    <a:t>个</a:t>
                  </a:r>
                  <a:endParaRPr lang="zh-CN" altLang="en-US" sz="2600" b="1">
                    <a:ln w="0"/>
                    <a:solidFill>
                      <a:srgbClr val="FF0000"/>
                    </a:solidFill>
                    <a:latin typeface="楷体" panose="02010609060101010101" charset="-122"/>
                    <a:ea typeface="楷体" panose="02010609060101010101" charset="-122"/>
                  </a:endParaRPr>
                </a:p>
              </p:txBody>
            </p:sp>
            <p:sp>
              <p:nvSpPr>
                <p:cNvPr id="81" name="矩形 80"/>
                <p:cNvSpPr/>
                <p:nvPr/>
              </p:nvSpPr>
              <p:spPr>
                <a:xfrm>
                  <a:off x="1721130" y="2123484"/>
                  <a:ext cx="389791" cy="3693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600" b="1">
                      <a:ln w="0"/>
                      <a:solidFill>
                        <a:srgbClr val="FF0000"/>
                      </a:solidFill>
                      <a:latin typeface="楷体" panose="02010609060101010101" charset="-122"/>
                      <a:ea typeface="楷体" panose="02010609060101010101" charset="-122"/>
                    </a:rPr>
                    <a:t>十</a:t>
                  </a:r>
                  <a:endParaRPr lang="zh-CN" altLang="en-US" sz="2600" b="1">
                    <a:ln w="0"/>
                    <a:solidFill>
                      <a:srgbClr val="FF0000"/>
                    </a:solidFill>
                    <a:latin typeface="楷体" panose="02010609060101010101" charset="-122"/>
                    <a:ea typeface="楷体" panose="02010609060101010101" charset="-122"/>
                  </a:endParaRPr>
                </a:p>
              </p:txBody>
            </p:sp>
            <p:sp>
              <p:nvSpPr>
                <p:cNvPr id="82" name="矩形 81"/>
                <p:cNvSpPr/>
                <p:nvPr/>
              </p:nvSpPr>
              <p:spPr>
                <a:xfrm>
                  <a:off x="1767026" y="2360781"/>
                  <a:ext cx="563394" cy="392430"/>
                </a:xfrm>
                <a:prstGeom prst="rect">
                  <a:avLst/>
                </a:prstGeom>
                <a:noFill/>
              </p:spPr>
              <p:txBody>
                <a:bodyPr wrap="none" lIns="121913" tIns="60956" rIns="121913" bIns="60956">
                  <a:spAutoFit/>
                </a:bodyPr>
                <a:lstStyle/>
                <a:p>
                  <a:pPr algn="ctr"/>
                  <a:r>
                    <a:rPr lang="en-US" altLang="zh-CN" sz="2600" b="1" cap="none" spc="0">
                      <a:ln w="0"/>
                      <a:latin typeface="楷体" panose="02010609060101010101" charset="-122"/>
                      <a:ea typeface="楷体" panose="02010609060101010101" charset="-122"/>
                      <a:cs typeface="Times New Roman" panose="02020603050405020304" charset="0"/>
                    </a:rPr>
                    <a:t>3 5</a:t>
                  </a:r>
                  <a:endParaRPr lang="en-US" altLang="zh-CN" sz="2600" b="1" cap="none" spc="0">
                    <a:ln w="0"/>
                    <a:latin typeface="楷体" panose="02010609060101010101" charset="-122"/>
                    <a:ea typeface="楷体" panose="02010609060101010101" charset="-122"/>
                    <a:cs typeface="Times New Roman" panose="02020603050405020304" charset="0"/>
                  </a:endParaRPr>
                </a:p>
              </p:txBody>
            </p:sp>
            <p:sp>
              <p:nvSpPr>
                <p:cNvPr id="83" name="矩形 82"/>
                <p:cNvSpPr/>
                <p:nvPr/>
              </p:nvSpPr>
              <p:spPr>
                <a:xfrm>
                  <a:off x="1632271" y="2716745"/>
                  <a:ext cx="689637" cy="392430"/>
                </a:xfrm>
                <a:prstGeom prst="rect">
                  <a:avLst/>
                </a:prstGeom>
                <a:noFill/>
              </p:spPr>
              <p:txBody>
                <a:bodyPr wrap="none" lIns="121913" tIns="60956" rIns="121913" bIns="60956">
                  <a:spAutoFit/>
                </a:bodyPr>
                <a:lstStyle/>
                <a:p>
                  <a:pPr algn="ctr"/>
                  <a:r>
                    <a:rPr lang="en-US" altLang="zh-CN" sz="2600" b="1" cap="none" spc="0">
                      <a:ln w="0"/>
                      <a:latin typeface="楷体" panose="02010609060101010101" charset="-122"/>
                      <a:ea typeface="楷体" panose="02010609060101010101" charset="-122"/>
                      <a:cs typeface="Times New Roman" panose="02020603050405020304" charset="0"/>
                    </a:rPr>
                    <a:t>+  2</a:t>
                  </a:r>
                  <a:endParaRPr lang="en-US" altLang="zh-CN" sz="2600" b="1" cap="none" spc="0">
                    <a:ln w="0"/>
                    <a:latin typeface="楷体" panose="02010609060101010101" charset="-122"/>
                    <a:ea typeface="楷体" panose="02010609060101010101" charset="-122"/>
                    <a:cs typeface="Times New Roman" panose="02020603050405020304" charset="0"/>
                  </a:endParaRPr>
                </a:p>
              </p:txBody>
            </p:sp>
          </p:grpSp>
          <p:sp>
            <p:nvSpPr>
              <p:cNvPr id="78" name="KSO_Shape"/>
              <p:cNvSpPr/>
              <p:nvPr/>
            </p:nvSpPr>
            <p:spPr bwMode="auto">
              <a:xfrm>
                <a:off x="1192968" y="4234882"/>
                <a:ext cx="262899" cy="261374"/>
              </a:xfrm>
              <a:custGeom>
                <a:avLst/>
                <a:gdLst>
                  <a:gd name="T0" fmla="*/ 775981150 w 3678"/>
                  <a:gd name="T1" fmla="*/ 775692216 h 4197"/>
                  <a:gd name="T2" fmla="*/ 775981150 w 3678"/>
                  <a:gd name="T3" fmla="*/ 775692216 h 4197"/>
                  <a:gd name="T4" fmla="*/ 775981150 w 3678"/>
                  <a:gd name="T5" fmla="*/ 775692216 h 4197"/>
                  <a:gd name="T6" fmla="*/ 775981150 w 3678"/>
                  <a:gd name="T7" fmla="*/ 775692216 h 4197"/>
                  <a:gd name="T8" fmla="*/ 775981150 w 3678"/>
                  <a:gd name="T9" fmla="*/ 775692216 h 4197"/>
                  <a:gd name="T10" fmla="*/ 775981150 w 3678"/>
                  <a:gd name="T11" fmla="*/ 775692216 h 4197"/>
                  <a:gd name="T12" fmla="*/ 775981150 w 3678"/>
                  <a:gd name="T13" fmla="*/ 775692216 h 4197"/>
                  <a:gd name="T14" fmla="*/ 775981150 w 3678"/>
                  <a:gd name="T15" fmla="*/ 775692216 h 4197"/>
                  <a:gd name="T16" fmla="*/ 775981150 w 3678"/>
                  <a:gd name="T17" fmla="*/ 775692216 h 4197"/>
                  <a:gd name="T18" fmla="*/ 775981150 w 3678"/>
                  <a:gd name="T19" fmla="*/ 775692216 h 4197"/>
                  <a:gd name="T20" fmla="*/ 775981150 w 3678"/>
                  <a:gd name="T21" fmla="*/ 775692216 h 4197"/>
                  <a:gd name="T22" fmla="*/ 775981150 w 3678"/>
                  <a:gd name="T23" fmla="*/ 775692216 h 41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678" h="4197">
                    <a:moveTo>
                      <a:pt x="2081" y="2099"/>
                    </a:moveTo>
                    <a:lnTo>
                      <a:pt x="0" y="0"/>
                    </a:lnTo>
                    <a:lnTo>
                      <a:pt x="762" y="2099"/>
                    </a:lnTo>
                    <a:lnTo>
                      <a:pt x="0" y="4197"/>
                    </a:lnTo>
                    <a:lnTo>
                      <a:pt x="2081" y="2099"/>
                    </a:lnTo>
                    <a:close/>
                    <a:moveTo>
                      <a:pt x="3678" y="2099"/>
                    </a:moveTo>
                    <a:lnTo>
                      <a:pt x="1597" y="0"/>
                    </a:lnTo>
                    <a:lnTo>
                      <a:pt x="2359" y="2099"/>
                    </a:lnTo>
                    <a:lnTo>
                      <a:pt x="1597" y="4197"/>
                    </a:lnTo>
                    <a:lnTo>
                      <a:pt x="3678" y="2099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2135" b="1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7644056" y="4520043"/>
            <a:ext cx="3600163" cy="1478215"/>
            <a:chOff x="420779" y="5017236"/>
            <a:chExt cx="2700263" cy="1108719"/>
          </a:xfrm>
        </p:grpSpPr>
        <p:sp>
          <p:nvSpPr>
            <p:cNvPr id="85" name="矩形 84"/>
            <p:cNvSpPr/>
            <p:nvPr/>
          </p:nvSpPr>
          <p:spPr>
            <a:xfrm>
              <a:off x="420779" y="5433427"/>
              <a:ext cx="2700263" cy="692528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lIns="121913" tIns="60956" rIns="121913" bIns="60956">
              <a:spAutoFit/>
            </a:bodyPr>
            <a:lstStyle/>
            <a:p>
              <a:r>
                <a:rPr lang="zh-CN" altLang="en-US" sz="2600" b="1" cap="none" spc="0">
                  <a:ln w="0"/>
                  <a:latin typeface="楷体" panose="02010609060101010101" charset="-122"/>
                  <a:ea typeface="楷体" panose="02010609060101010101" charset="-122"/>
                </a:rPr>
                <a:t>十位上的</a:t>
              </a:r>
              <a:r>
                <a:rPr lang="en-US" altLang="zh-CN" sz="2600" b="1" cap="none" spc="0">
                  <a:ln w="0"/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zh-CN" altLang="en-US" sz="2600" b="1" cap="none" spc="0">
                  <a:ln w="0"/>
                  <a:latin typeface="楷体" panose="02010609060101010101" charset="-122"/>
                  <a:ea typeface="楷体" panose="02010609060101010101" charset="-122"/>
                </a:rPr>
                <a:t>直接落下来，写在得数的十位上。</a:t>
              </a:r>
              <a:endParaRPr lang="zh-CN" altLang="en-US" sz="2600" b="1" cap="none" spc="0">
                <a:ln w="0"/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6" name="KSO_Shape"/>
            <p:cNvSpPr/>
            <p:nvPr/>
          </p:nvSpPr>
          <p:spPr bwMode="auto">
            <a:xfrm rot="16200000">
              <a:off x="1609562" y="5000666"/>
              <a:ext cx="235557" cy="268697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F452D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7" name="矩形 86"/>
          <p:cNvSpPr/>
          <p:nvPr/>
        </p:nvSpPr>
        <p:spPr>
          <a:xfrm>
            <a:off x="9074835" y="3824208"/>
            <a:ext cx="414523" cy="523212"/>
          </a:xfrm>
          <a:prstGeom prst="rect">
            <a:avLst/>
          </a:prstGeom>
          <a:noFill/>
        </p:spPr>
        <p:txBody>
          <a:bodyPr wrap="none" lIns="121913" tIns="60956" rIns="121913" bIns="60956">
            <a:spAutoFit/>
          </a:bodyPr>
          <a:lstStyle/>
          <a:p>
            <a:pPr algn="ctr"/>
            <a:r>
              <a:rPr lang="en-US" altLang="zh-CN" sz="2600" b="1" cap="none" spc="0">
                <a:ln w="0"/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3</a:t>
            </a:r>
            <a:endParaRPr lang="en-US" altLang="zh-CN" sz="2600" b="1" cap="none" spc="0">
              <a:ln w="0"/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  <p:bldP spid="34" grpId="0"/>
      <p:bldP spid="43" grpId="0"/>
      <p:bldP spid="51" grpId="0"/>
      <p:bldP spid="52" grpId="0"/>
      <p:bldP spid="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1" name="文本框 3"/>
          <p:cNvSpPr/>
          <p:nvPr/>
        </p:nvSpPr>
        <p:spPr>
          <a:xfrm>
            <a:off x="454026" y="1730376"/>
            <a:ext cx="3257551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1</a:t>
            </a:r>
            <a:r>
              <a:rPr lang="zh-CN" altLang="en-US" sz="3600">
                <a:sym typeface="Wingdings" panose="05000000000000000000" pitchFamily="2" charset="2"/>
              </a:rPr>
              <a:t>、</a:t>
            </a:r>
            <a:r>
              <a:rPr lang="en-US" altLang="zh-CN" sz="3600">
                <a:sym typeface="Wingdings" panose="05000000000000000000" pitchFamily="2" charset="2"/>
              </a:rPr>
              <a:t>32+6=</a:t>
            </a:r>
            <a:endParaRPr lang="en-US" altLang="zh-CN" sz="3600"/>
          </a:p>
        </p:txBody>
      </p:sp>
      <p:sp>
        <p:nvSpPr>
          <p:cNvPr id="20512" name="TextBox 17"/>
          <p:cNvSpPr/>
          <p:nvPr/>
        </p:nvSpPr>
        <p:spPr>
          <a:xfrm>
            <a:off x="1352550" y="2439988"/>
            <a:ext cx="973343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200">
                <a:sym typeface="Wingdings" panose="05000000000000000000" pitchFamily="2" charset="2"/>
              </a:rPr>
              <a:t>3  2</a:t>
            </a:r>
            <a:endParaRPr lang="en-US" altLang="zh-CN" sz="4200"/>
          </a:p>
        </p:txBody>
      </p:sp>
      <p:sp>
        <p:nvSpPr>
          <p:cNvPr id="20513" name="TextBox 18"/>
          <p:cNvSpPr/>
          <p:nvPr/>
        </p:nvSpPr>
        <p:spPr>
          <a:xfrm>
            <a:off x="590551" y="3027363"/>
            <a:ext cx="2747868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200">
                <a:sym typeface="Wingdings" panose="05000000000000000000" pitchFamily="2" charset="2"/>
              </a:rPr>
              <a:t>+</a:t>
            </a: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r>
              <a:rPr lang="en-US" altLang="zh-CN" sz="4200">
                <a:sym typeface="Wingdings" panose="05000000000000000000" pitchFamily="2" charset="2"/>
              </a:rPr>
              <a:t>    </a:t>
            </a:r>
            <a:endParaRPr lang="en-US" altLang="zh-CN" sz="4200"/>
          </a:p>
        </p:txBody>
      </p:sp>
      <p:cxnSp>
        <p:nvCxnSpPr>
          <p:cNvPr id="20514" name="直接连接符 19"/>
          <p:cNvCxnSpPr/>
          <p:nvPr/>
        </p:nvCxnSpPr>
        <p:spPr>
          <a:xfrm>
            <a:off x="1000126" y="3775075"/>
            <a:ext cx="2143125" cy="0"/>
          </a:xfrm>
          <a:prstGeom prst="line">
            <a:avLst/>
          </a:prstGeom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515" name="TextBox 24"/>
          <p:cNvSpPr/>
          <p:nvPr/>
        </p:nvSpPr>
        <p:spPr>
          <a:xfrm>
            <a:off x="911226" y="3871913"/>
            <a:ext cx="1992853" cy="738664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endParaRPr lang="zh-CN" altLang="en-US" sz="4200"/>
          </a:p>
        </p:txBody>
      </p:sp>
      <p:cxnSp>
        <p:nvCxnSpPr>
          <p:cNvPr id="20516" name="直接连接符 9"/>
          <p:cNvCxnSpPr/>
          <p:nvPr/>
        </p:nvCxnSpPr>
        <p:spPr>
          <a:xfrm>
            <a:off x="3995739" y="3871913"/>
            <a:ext cx="2144712" cy="0"/>
          </a:xfrm>
          <a:prstGeom prst="line">
            <a:avLst/>
          </a:prstGeom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517" name="TextBox 17"/>
          <p:cNvSpPr/>
          <p:nvPr/>
        </p:nvSpPr>
        <p:spPr>
          <a:xfrm>
            <a:off x="7767639" y="2374901"/>
            <a:ext cx="700833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200">
                <a:sym typeface="Wingdings" panose="05000000000000000000" pitchFamily="2" charset="2"/>
              </a:rPr>
              <a:t>  5</a:t>
            </a:r>
            <a:endParaRPr lang="en-US" altLang="zh-CN" sz="4200"/>
          </a:p>
        </p:txBody>
      </p:sp>
      <p:cxnSp>
        <p:nvCxnSpPr>
          <p:cNvPr id="20518" name="直接连接符 23"/>
          <p:cNvCxnSpPr/>
          <p:nvPr/>
        </p:nvCxnSpPr>
        <p:spPr>
          <a:xfrm>
            <a:off x="6992939" y="3829050"/>
            <a:ext cx="2143125" cy="0"/>
          </a:xfrm>
          <a:prstGeom prst="line">
            <a:avLst/>
          </a:prstGeom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519" name="文本框 26"/>
          <p:cNvSpPr/>
          <p:nvPr/>
        </p:nvSpPr>
        <p:spPr>
          <a:xfrm>
            <a:off x="3263901" y="1793877"/>
            <a:ext cx="3257551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      24+3=</a:t>
            </a:r>
            <a:endParaRPr lang="en-US" altLang="zh-CN" sz="3600"/>
          </a:p>
        </p:txBody>
      </p:sp>
      <p:sp>
        <p:nvSpPr>
          <p:cNvPr id="20520" name="文本框 27"/>
          <p:cNvSpPr/>
          <p:nvPr/>
        </p:nvSpPr>
        <p:spPr>
          <a:xfrm>
            <a:off x="6140450" y="1746250"/>
            <a:ext cx="3257551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>
                <a:sym typeface="Wingdings" panose="05000000000000000000" pitchFamily="2" charset="2"/>
              </a:rPr>
              <a:t>       5+43=</a:t>
            </a:r>
            <a:endParaRPr lang="en-US" altLang="zh-CN" sz="3600"/>
          </a:p>
        </p:txBody>
      </p:sp>
      <p:sp>
        <p:nvSpPr>
          <p:cNvPr id="20521" name="TextBox 24"/>
          <p:cNvSpPr/>
          <p:nvPr/>
        </p:nvSpPr>
        <p:spPr>
          <a:xfrm>
            <a:off x="3892552" y="2519363"/>
            <a:ext cx="1992853" cy="738664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endParaRPr lang="zh-CN" altLang="en-US" sz="4200"/>
          </a:p>
        </p:txBody>
      </p:sp>
      <p:sp>
        <p:nvSpPr>
          <p:cNvPr id="20522" name="TextBox 18"/>
          <p:cNvSpPr/>
          <p:nvPr/>
        </p:nvSpPr>
        <p:spPr>
          <a:xfrm>
            <a:off x="3568701" y="3054350"/>
            <a:ext cx="2747868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200">
                <a:sym typeface="Wingdings" panose="05000000000000000000" pitchFamily="2" charset="2"/>
              </a:rPr>
              <a:t>+</a:t>
            </a: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r>
              <a:rPr lang="en-US" altLang="zh-CN" sz="4200">
                <a:sym typeface="Wingdings" panose="05000000000000000000" pitchFamily="2" charset="2"/>
              </a:rPr>
              <a:t>    </a:t>
            </a:r>
            <a:endParaRPr lang="en-US" altLang="zh-CN" sz="4200"/>
          </a:p>
        </p:txBody>
      </p:sp>
      <p:sp>
        <p:nvSpPr>
          <p:cNvPr id="20523" name="TextBox 24"/>
          <p:cNvSpPr/>
          <p:nvPr/>
        </p:nvSpPr>
        <p:spPr>
          <a:xfrm>
            <a:off x="3922714" y="3871913"/>
            <a:ext cx="1992853" cy="738664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endParaRPr lang="zh-CN" altLang="en-US" sz="4200"/>
          </a:p>
        </p:txBody>
      </p:sp>
      <p:sp>
        <p:nvSpPr>
          <p:cNvPr id="20524" name="TextBox 18"/>
          <p:cNvSpPr/>
          <p:nvPr/>
        </p:nvSpPr>
        <p:spPr>
          <a:xfrm>
            <a:off x="6616701" y="2997201"/>
            <a:ext cx="2747868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200">
                <a:sym typeface="Wingdings" panose="05000000000000000000" pitchFamily="2" charset="2"/>
              </a:rPr>
              <a:t>+</a:t>
            </a: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r>
              <a:rPr lang="en-US" altLang="zh-CN" sz="4200">
                <a:sym typeface="Wingdings" panose="05000000000000000000" pitchFamily="2" charset="2"/>
              </a:rPr>
              <a:t>    </a:t>
            </a:r>
            <a:endParaRPr lang="en-US" altLang="zh-CN" sz="4200"/>
          </a:p>
        </p:txBody>
      </p:sp>
      <p:sp>
        <p:nvSpPr>
          <p:cNvPr id="20525" name="TextBox 24"/>
          <p:cNvSpPr/>
          <p:nvPr/>
        </p:nvSpPr>
        <p:spPr>
          <a:xfrm>
            <a:off x="6948489" y="3933826"/>
            <a:ext cx="1992853" cy="738664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endParaRPr lang="zh-CN" altLang="en-US" sz="4200"/>
          </a:p>
        </p:txBody>
      </p:sp>
      <p:sp>
        <p:nvSpPr>
          <p:cNvPr id="20526" name="矩形 62"/>
          <p:cNvSpPr/>
          <p:nvPr/>
        </p:nvSpPr>
        <p:spPr>
          <a:xfrm>
            <a:off x="1331914" y="4940302"/>
            <a:ext cx="3692525" cy="728663"/>
          </a:xfrm>
          <a:prstGeom prst="rect">
            <a:avLst/>
          </a:prstGeom>
          <a:noFill/>
          <a:ln w="12700" cap="flat" cmpd="sng">
            <a:solidFill>
              <a:srgbClr val="10BB0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3700" b="1">
                <a:solidFill>
                  <a:srgbClr val="FF0000"/>
                </a:solidFill>
                <a:sym typeface="Wingdings" panose="05000000000000000000" pitchFamily="2" charset="2"/>
              </a:rPr>
              <a:t>想：怎样对位？</a:t>
            </a:r>
            <a:endParaRPr lang="zh-CN" altLang="en-US" sz="3700" b="1">
              <a:solidFill>
                <a:srgbClr val="FF0000"/>
              </a:solidFill>
            </a:endParaRPr>
          </a:p>
        </p:txBody>
      </p:sp>
      <p:sp>
        <p:nvSpPr>
          <p:cNvPr id="20527" name="文本框 1"/>
          <p:cNvSpPr/>
          <p:nvPr/>
        </p:nvSpPr>
        <p:spPr>
          <a:xfrm>
            <a:off x="2051051" y="3095625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6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28" name="文本框 2"/>
          <p:cNvSpPr/>
          <p:nvPr/>
        </p:nvSpPr>
        <p:spPr>
          <a:xfrm>
            <a:off x="1392239" y="3857627"/>
            <a:ext cx="1487487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3   8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29" name="文本框 5"/>
          <p:cNvSpPr/>
          <p:nvPr/>
        </p:nvSpPr>
        <p:spPr>
          <a:xfrm>
            <a:off x="4427539" y="2519365"/>
            <a:ext cx="1487487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2   4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30" name="文本框 6"/>
          <p:cNvSpPr/>
          <p:nvPr/>
        </p:nvSpPr>
        <p:spPr>
          <a:xfrm>
            <a:off x="4356100" y="3095625"/>
            <a:ext cx="1487488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     3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31" name="文本框 10"/>
          <p:cNvSpPr/>
          <p:nvPr/>
        </p:nvSpPr>
        <p:spPr>
          <a:xfrm>
            <a:off x="4427539" y="3952875"/>
            <a:ext cx="1487487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2   7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32" name="文本框 11"/>
          <p:cNvSpPr/>
          <p:nvPr/>
        </p:nvSpPr>
        <p:spPr>
          <a:xfrm>
            <a:off x="7416800" y="3054352"/>
            <a:ext cx="1487488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4   3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33" name="文本框 12"/>
          <p:cNvSpPr/>
          <p:nvPr/>
        </p:nvSpPr>
        <p:spPr>
          <a:xfrm>
            <a:off x="7473951" y="3898902"/>
            <a:ext cx="1487488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4   8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34" name="文本框 13"/>
          <p:cNvSpPr/>
          <p:nvPr/>
        </p:nvSpPr>
        <p:spPr>
          <a:xfrm>
            <a:off x="2555877" y="1733551"/>
            <a:ext cx="855663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38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35" name="文本框 14"/>
          <p:cNvSpPr/>
          <p:nvPr/>
        </p:nvSpPr>
        <p:spPr>
          <a:xfrm>
            <a:off x="5440363" y="1773240"/>
            <a:ext cx="1409700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27 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0536" name="文本框 15"/>
          <p:cNvSpPr/>
          <p:nvPr/>
        </p:nvSpPr>
        <p:spPr>
          <a:xfrm>
            <a:off x="8459790" y="1716088"/>
            <a:ext cx="1487487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sym typeface="Wingdings" panose="05000000000000000000" pitchFamily="2" charset="2"/>
              </a:rPr>
              <a:t>48  </a:t>
            </a:r>
            <a:endParaRPr lang="en-US" altLang="zh-CN" sz="4000">
              <a:solidFill>
                <a:srgbClr val="FF0000"/>
              </a:solidFill>
            </a:endParaRPr>
          </a:p>
        </p:txBody>
      </p:sp>
      <p:grpSp>
        <p:nvGrpSpPr>
          <p:cNvPr id="20537" name="组合 16"/>
          <p:cNvGrpSpPr/>
          <p:nvPr/>
        </p:nvGrpSpPr>
        <p:grpSpPr>
          <a:xfrm>
            <a:off x="169864" y="274643"/>
            <a:ext cx="2911475" cy="1450967"/>
            <a:chOff x="224" y="622"/>
            <a:chExt cx="4128" cy="2286"/>
          </a:xfrm>
        </p:grpSpPr>
        <p:sp>
          <p:nvSpPr>
            <p:cNvPr id="20538" name="任意多边形 133"/>
            <p:cNvSpPr/>
            <p:nvPr/>
          </p:nvSpPr>
          <p:spPr>
            <a:xfrm>
              <a:off x="261" y="622"/>
              <a:ext cx="4053" cy="2286"/>
            </a:xfrm>
            <a:solidFill>
              <a:srgbClr val="FFFFFF"/>
            </a:solidFill>
            <a:ln w="19050" cap="flat" cmpd="sng">
              <a:solidFill>
                <a:srgbClr val="91F0FD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5921" dir="2699999" algn="ctr" rotWithShape="0">
                <a:srgbClr val="80808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9" name="矩形 63"/>
            <p:cNvSpPr/>
            <p:nvPr/>
          </p:nvSpPr>
          <p:spPr>
            <a:xfrm>
              <a:off x="224" y="1305"/>
              <a:ext cx="4128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/>
              <a:r>
                <a:rPr lang="zh-CN" altLang="en-US" sz="3200" b="1">
                  <a:solidFill>
                    <a:srgbClr val="37BCBF"/>
                  </a:solidFill>
                  <a:ea typeface="微软雅黑" panose="020B0503020204020204" pitchFamily="34" charset="-122"/>
                </a:rPr>
                <a:t>牛刀小试</a:t>
              </a:r>
              <a:endParaRPr lang="zh-CN" altLang="en-US" sz="3200" b="1">
                <a:solidFill>
                  <a:srgbClr val="37BCB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0540" name="TextBox 24"/>
          <p:cNvSpPr/>
          <p:nvPr/>
        </p:nvSpPr>
        <p:spPr>
          <a:xfrm>
            <a:off x="3883026" y="2520951"/>
            <a:ext cx="1992853" cy="738664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4200">
                <a:sym typeface="Wingdings" panose="05000000000000000000" pitchFamily="2" charset="2"/>
              </a:rPr>
              <a:t>（</a:t>
            </a:r>
            <a:r>
              <a:rPr lang="en-US" altLang="zh-CN" sz="4200">
                <a:sym typeface="Wingdings" panose="05000000000000000000" pitchFamily="2" charset="2"/>
              </a:rPr>
              <a:t>      </a:t>
            </a:r>
            <a:r>
              <a:rPr lang="zh-CN" altLang="en-US" sz="4200">
                <a:sym typeface="Wingdings" panose="05000000000000000000" pitchFamily="2" charset="2"/>
              </a:rPr>
              <a:t>）</a:t>
            </a:r>
            <a:endParaRPr lang="zh-CN" altLang="en-US" sz="4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 fill="hold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 fill="hold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 fill="hold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 fill="hold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 fill="hold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 fill="hold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 fill="hold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 fill="hold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 fill="hold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 fill="hold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 fill="hold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 fill="hold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 fill="hold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 fill="hold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 fill="hold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 fill="hold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500" fill="hold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1" grpId="0"/>
      <p:bldP spid="20512" grpId="0"/>
      <p:bldP spid="20513" grpId="0"/>
      <p:bldP spid="20515" grpId="0"/>
      <p:bldP spid="20517" grpId="0"/>
      <p:bldP spid="20519" grpId="0"/>
      <p:bldP spid="20520" grpId="0"/>
      <p:bldP spid="20521" grpId="0"/>
      <p:bldP spid="20522" grpId="0"/>
      <p:bldP spid="20523" grpId="0"/>
      <p:bldP spid="20524" grpId="0"/>
      <p:bldP spid="20525" grpId="0"/>
      <p:bldP spid="20526" grpId="0" animBg="1"/>
      <p:bldP spid="20527" grpId="0"/>
      <p:bldP spid="20528" grpId="0"/>
      <p:bldP spid="20529" grpId="0"/>
      <p:bldP spid="20530" grpId="0"/>
      <p:bldP spid="20531" grpId="0"/>
      <p:bldP spid="20532" grpId="0"/>
      <p:bldP spid="20533" grpId="0"/>
      <p:bldP spid="20534" grpId="0"/>
      <p:bldP spid="20535" grpId="0"/>
      <p:bldP spid="20536" grpId="0"/>
      <p:bldP spid="20540" grpId="0"/>
    </p:bldLst>
  </p:timing>
</p:sld>
</file>

<file path=ppt/tags/tag1.xml><?xml version="1.0" encoding="utf-8"?>
<p:tagLst xmlns:p="http://schemas.openxmlformats.org/presentationml/2006/main">
  <p:tag name="KSO_WM_SPECIAL_SOURCE" val="bdnull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UNIT_PLACING_PICTURE_USER_VIEWPORT" val="{&quot;height&quot;:6217.4992125984254,&quot;width&quot;:7392.5007874015746}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4.xml><?xml version="1.0" encoding="utf-8"?>
<p:tagLst xmlns:p="http://schemas.openxmlformats.org/presentationml/2006/main">
  <p:tag name="KSO_WM_UNIT_PLACING_PICTURE_USER_VIEWPORT" val="{&quot;height&quot;:3485,&quot;width&quot;:3347.5007874015746}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.xml><?xml version="1.0" encoding="utf-8"?>
<p:tagLst xmlns:p="http://schemas.openxmlformats.org/presentationml/2006/main">
  <p:tag name="KSO_WM_SPECIAL_SOURCE" val="bdnull"/>
</p:tagLst>
</file>

<file path=ppt/tags/tag7.xml><?xml version="1.0" encoding="utf-8"?>
<p:tagLst xmlns:p="http://schemas.openxmlformats.org/presentationml/2006/main">
  <p:tag name="KSO_WM_UNIT_PLACING_PICTURE_USER_VIEWPORT" val="{&quot;height&quot;:6217.4992125984254,&quot;width&quot;:7392.5007874015746}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2127</Words>
  <Application>WPS 演示</Application>
  <PresentationFormat>自定义</PresentationFormat>
  <Paragraphs>369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楷体</vt:lpstr>
      <vt:lpstr>黑体</vt:lpstr>
      <vt:lpstr>Calibri</vt:lpstr>
      <vt:lpstr>Times New Roman</vt:lpstr>
      <vt:lpstr>Arial Unicode MS</vt:lpstr>
      <vt:lpstr>楷体_GB2312</vt:lpstr>
      <vt:lpstr>新宋体</vt:lpstr>
      <vt:lpstr>楷体_GB2312</vt:lpstr>
      <vt:lpstr>Lato Regular</vt:lpstr>
      <vt:lpstr>RomanS</vt:lpstr>
      <vt:lpstr>Malgun Gothic</vt:lpstr>
      <vt:lpstr>楷体_GB2312</vt:lpstr>
      <vt:lpstr>方正兰亭圆_GBK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2022-05-29T10:05:00Z</cp:lastPrinted>
  <dcterms:created xsi:type="dcterms:W3CDTF">2022-05-29T10:05:00Z</dcterms:created>
  <dcterms:modified xsi:type="dcterms:W3CDTF">2023-10-26T07:50:39Z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6BE03957C3CA4FFF98DF505DB660FF2B_12</vt:lpwstr>
  </property>
  <property fmtid="{D5CDD505-2E9C-101B-9397-08002B2CF9AE}" pid="3" name="KSOProductBuildVer">
    <vt:lpwstr>2052-12.1.0.15712</vt:lpwstr>
  </property>
</Properties>
</file>