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20"/>
  </p:handoutMasterIdLst>
  <p:sldIdLst>
    <p:sldId id="365" r:id="rId3"/>
    <p:sldId id="300" r:id="rId4"/>
    <p:sldId id="334" r:id="rId5"/>
    <p:sldId id="333" r:id="rId6"/>
    <p:sldId id="356" r:id="rId7"/>
    <p:sldId id="357" r:id="rId8"/>
    <p:sldId id="355" r:id="rId9"/>
    <p:sldId id="358" r:id="rId11"/>
    <p:sldId id="360" r:id="rId12"/>
    <p:sldId id="362" r:id="rId13"/>
    <p:sldId id="346" r:id="rId14"/>
    <p:sldId id="363" r:id="rId15"/>
    <p:sldId id="293" r:id="rId16"/>
    <p:sldId id="320" r:id="rId17"/>
    <p:sldId id="328" r:id="rId18"/>
    <p:sldId id="364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1" userDrawn="1">
          <p15:clr>
            <a:srgbClr val="A4A3A4"/>
          </p15:clr>
        </p15:guide>
        <p15:guide id="2" pos="39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-120" y="-186"/>
      </p:cViewPr>
      <p:guideLst>
        <p:guide orient="horz" pos="2201"/>
        <p:guide pos="396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-3444" y="-7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43DD75-9692-45F8-8B19-CD6D49B8C8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F74C9-1CF1-45A7-8E78-6557BF297C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1538239" y="198755"/>
            <a:ext cx="2702468" cy="536363"/>
            <a:chOff x="2422" y="193"/>
            <a:chExt cx="4256" cy="845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4256" cy="822"/>
              <a:chOff x="1372504" y="144568"/>
              <a:chExt cx="2702468" cy="521970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7280" cy="460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605280" cy="521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800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800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39020" y="4023373"/>
            <a:ext cx="6466114" cy="166257"/>
            <a:chOff x="2233239" y="4536372"/>
            <a:chExt cx="6466114" cy="1929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1"/>
          <p:cNvSpPr txBox="1"/>
          <p:nvPr/>
        </p:nvSpPr>
        <p:spPr>
          <a:xfrm>
            <a:off x="5761725" y="2372158"/>
            <a:ext cx="52434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角的初步认识            </a:t>
            </a:r>
            <a:endParaRPr lang="zh-CN" altLang="en-US" sz="6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47490" y="4476111"/>
            <a:ext cx="1471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8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  <a:endParaRPr lang="zh-CN" altLang="en-US" sz="28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" name="组合 2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12" name="Text Box 28"/>
          <p:cNvSpPr txBox="1"/>
          <p:nvPr/>
        </p:nvSpPr>
        <p:spPr>
          <a:xfrm>
            <a:off x="1224280" y="919480"/>
            <a:ext cx="4131310" cy="521970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你知道怎样画直角吗？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3" name="Picture 32" descr="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81113" y="1450975"/>
            <a:ext cx="1944687" cy="2084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3" descr="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03588" y="1450975"/>
            <a:ext cx="2952750" cy="2084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4" descr="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1875" y="1450975"/>
            <a:ext cx="2808288" cy="2084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6" name="文本框 1"/>
          <p:cNvSpPr txBox="1"/>
          <p:nvPr/>
        </p:nvSpPr>
        <p:spPr>
          <a:xfrm>
            <a:off x="1339215" y="3665855"/>
            <a:ext cx="10290175" cy="2889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【小结】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先画一个点作为直角的顶点，再从这个顶点出发画一条笔直的线作为直角的一条边，然后将三角尺上的直角顶点与所画的顶点重合，三角尺的一条直角边与所画的线重合，沿着三角尺的另一条直角边画一条笔直的线，最后标出直角标志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  <a:sym typeface="+mn-ea"/>
                  </a:rPr>
                  <a:t>练习巩固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34" name="文本框 1"/>
          <p:cNvSpPr txBox="1"/>
          <p:nvPr/>
        </p:nvSpPr>
        <p:spPr>
          <a:xfrm>
            <a:off x="2024063" y="1505268"/>
            <a:ext cx="61785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请根据以下信息画出一个直角。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435" name="直接箭头连接符 163"/>
          <p:cNvCxnSpPr/>
          <p:nvPr/>
        </p:nvCxnSpPr>
        <p:spPr>
          <a:xfrm flipH="1">
            <a:off x="4235450" y="3143250"/>
            <a:ext cx="1381125" cy="1006475"/>
          </a:xfrm>
          <a:prstGeom prst="straightConnector1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oval" w="med" len="med"/>
          </a:ln>
        </p:spPr>
      </p:cxn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  <a:sym typeface="+mn-ea"/>
                  </a:rPr>
                  <a:t>练习巩固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34" name="文本框 1"/>
          <p:cNvSpPr txBox="1"/>
          <p:nvPr/>
        </p:nvSpPr>
        <p:spPr>
          <a:xfrm>
            <a:off x="2024063" y="1505268"/>
            <a:ext cx="61785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请根据以下信息画出一个直角。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459" name="直接箭头连接符 163"/>
          <p:cNvCxnSpPr/>
          <p:nvPr/>
        </p:nvCxnSpPr>
        <p:spPr>
          <a:xfrm flipH="1">
            <a:off x="4333875" y="3308985"/>
            <a:ext cx="1381125" cy="1006475"/>
          </a:xfrm>
          <a:prstGeom prst="straightConnector1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170" name="组合 170"/>
          <p:cNvGrpSpPr/>
          <p:nvPr/>
        </p:nvGrpSpPr>
        <p:grpSpPr>
          <a:xfrm>
            <a:off x="3594100" y="3266123"/>
            <a:ext cx="2081213" cy="1058862"/>
            <a:chOff x="11910" y="40507"/>
            <a:chExt cx="1769" cy="900"/>
          </a:xfrm>
        </p:grpSpPr>
        <p:cxnSp>
          <p:nvCxnSpPr>
            <p:cNvPr id="19461" name="直接连接符 171"/>
            <p:cNvCxnSpPr/>
            <p:nvPr/>
          </p:nvCxnSpPr>
          <p:spPr>
            <a:xfrm flipH="1" flipV="1">
              <a:off x="11910" y="40507"/>
              <a:ext cx="615" cy="90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9462" name="组合 172"/>
            <p:cNvGrpSpPr/>
            <p:nvPr/>
          </p:nvGrpSpPr>
          <p:grpSpPr>
            <a:xfrm>
              <a:off x="12465" y="40567"/>
              <a:ext cx="1215" cy="830"/>
              <a:chOff x="12465" y="40567"/>
              <a:chExt cx="1215" cy="830"/>
            </a:xfrm>
          </p:grpSpPr>
          <p:cxnSp>
            <p:nvCxnSpPr>
              <p:cNvPr id="19463" name="直接箭头连接符 173"/>
              <p:cNvCxnSpPr/>
              <p:nvPr/>
            </p:nvCxnSpPr>
            <p:spPr>
              <a:xfrm flipH="1">
                <a:off x="12540" y="40567"/>
                <a:ext cx="1140" cy="831"/>
              </a:xfrm>
              <a:prstGeom prst="straightConnector1">
                <a:avLst/>
              </a:prstGeom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sp>
            <p:nvSpPr>
              <p:cNvPr id="19464" name="矩形 174"/>
              <p:cNvSpPr/>
              <p:nvPr/>
            </p:nvSpPr>
            <p:spPr>
              <a:xfrm rot="-2160000">
                <a:off x="12465" y="41197"/>
                <a:ext cx="180" cy="165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square" anchor="t"/>
              <a:lstStyle/>
              <a:p>
                <a:pPr algn="ctr"/>
                <a:endParaRPr lang="zh-CN" altLang="en-US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</p:grpSp>
      <p:cxnSp>
        <p:nvCxnSpPr>
          <p:cNvPr id="3" name="直接箭头连接符 163"/>
          <p:cNvCxnSpPr/>
          <p:nvPr/>
        </p:nvCxnSpPr>
        <p:spPr>
          <a:xfrm flipH="1">
            <a:off x="7991475" y="3083878"/>
            <a:ext cx="1381125" cy="1006475"/>
          </a:xfrm>
          <a:prstGeom prst="straightConnector1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4" name="组合 170"/>
          <p:cNvGrpSpPr/>
          <p:nvPr/>
        </p:nvGrpSpPr>
        <p:grpSpPr>
          <a:xfrm rot="-4260000" flipV="1">
            <a:off x="7672388" y="3602990"/>
            <a:ext cx="1722437" cy="1058863"/>
            <a:chOff x="11910" y="40507"/>
            <a:chExt cx="1464" cy="900"/>
          </a:xfrm>
        </p:grpSpPr>
        <p:cxnSp>
          <p:nvCxnSpPr>
            <p:cNvPr id="19467" name="直接连接符 171"/>
            <p:cNvCxnSpPr/>
            <p:nvPr/>
          </p:nvCxnSpPr>
          <p:spPr>
            <a:xfrm flipH="1" flipV="1">
              <a:off x="11910" y="40507"/>
              <a:ext cx="615" cy="90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9468" name="组合 172"/>
            <p:cNvGrpSpPr/>
            <p:nvPr/>
          </p:nvGrpSpPr>
          <p:grpSpPr>
            <a:xfrm>
              <a:off x="12465" y="40809"/>
              <a:ext cx="909" cy="589"/>
              <a:chOff x="12465" y="40809"/>
              <a:chExt cx="909" cy="589"/>
            </a:xfrm>
          </p:grpSpPr>
          <p:cxnSp>
            <p:nvCxnSpPr>
              <p:cNvPr id="19469" name="直接箭头连接符 173"/>
              <p:cNvCxnSpPr/>
              <p:nvPr/>
            </p:nvCxnSpPr>
            <p:spPr>
              <a:xfrm flipH="1">
                <a:off x="12529" y="40809"/>
                <a:ext cx="845" cy="589"/>
              </a:xfrm>
              <a:prstGeom prst="straightConnector1">
                <a:avLst/>
              </a:prstGeom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sp>
            <p:nvSpPr>
              <p:cNvPr id="19470" name="矩形 174"/>
              <p:cNvSpPr/>
              <p:nvPr/>
            </p:nvSpPr>
            <p:spPr>
              <a:xfrm rot="-2160000">
                <a:off x="12465" y="41197"/>
                <a:ext cx="180" cy="165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square" anchor="t"/>
              <a:lstStyle/>
              <a:p>
                <a:pPr algn="ctr"/>
                <a:endParaRPr lang="zh-CN" altLang="en-US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473575" y="2959735"/>
            <a:ext cx="677481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谈谈自己的收获？</a:t>
            </a:r>
            <a:endParaRPr lang="zh-CN" altLang="en-US" sz="60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1538239" y="198755"/>
            <a:ext cx="2501808" cy="512268"/>
            <a:chOff x="2422" y="193"/>
            <a:chExt cx="3940" cy="807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0" cy="736"/>
              <a:chOff x="1372504" y="175048"/>
              <a:chExt cx="2501808" cy="467385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环节四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81872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课堂总结</a:t>
                </a:r>
                <a:endParaRPr lang="zh-CN" altLang="en-US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334770" y="2158365"/>
            <a:ext cx="2733675" cy="3191510"/>
            <a:chOff x="8764" y="1480"/>
            <a:chExt cx="7539" cy="8929"/>
          </a:xfrm>
        </p:grpSpPr>
        <p:sp>
          <p:nvSpPr>
            <p:cNvPr id="8" name="Freeform 33"/>
            <p:cNvSpPr/>
            <p:nvPr/>
          </p:nvSpPr>
          <p:spPr bwMode="auto">
            <a:xfrm rot="20192702" flipH="1">
              <a:off x="12789" y="1480"/>
              <a:ext cx="1442" cy="1197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5" name="Freeform 36"/>
            <p:cNvSpPr/>
            <p:nvPr/>
          </p:nvSpPr>
          <p:spPr bwMode="auto">
            <a:xfrm rot="1695130">
              <a:off x="15270" y="2804"/>
              <a:ext cx="682" cy="875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0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6" name="Freeform 30"/>
            <p:cNvSpPr/>
            <p:nvPr/>
          </p:nvSpPr>
          <p:spPr bwMode="auto">
            <a:xfrm rot="19798984">
              <a:off x="12958" y="1824"/>
              <a:ext cx="2492" cy="187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7" name="Freeform 36"/>
            <p:cNvSpPr/>
            <p:nvPr/>
          </p:nvSpPr>
          <p:spPr bwMode="auto">
            <a:xfrm rot="20742510">
              <a:off x="12353" y="2799"/>
              <a:ext cx="682" cy="875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0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8" name="Freeform 30"/>
            <p:cNvSpPr/>
            <p:nvPr/>
          </p:nvSpPr>
          <p:spPr bwMode="auto">
            <a:xfrm rot="1801016" flipH="1">
              <a:off x="11763" y="5525"/>
              <a:ext cx="1621" cy="1219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9" name="Freeform 29"/>
            <p:cNvSpPr/>
            <p:nvPr/>
          </p:nvSpPr>
          <p:spPr bwMode="auto">
            <a:xfrm>
              <a:off x="13170" y="4272"/>
              <a:ext cx="2556" cy="1740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0" name="Freeform 31"/>
            <p:cNvSpPr/>
            <p:nvPr/>
          </p:nvSpPr>
          <p:spPr bwMode="auto">
            <a:xfrm>
              <a:off x="11854" y="2631"/>
              <a:ext cx="238" cy="916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1" name="Freeform 24"/>
            <p:cNvSpPr/>
            <p:nvPr/>
          </p:nvSpPr>
          <p:spPr bwMode="auto">
            <a:xfrm>
              <a:off x="11129" y="5550"/>
              <a:ext cx="339" cy="3357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2" name="Freeform 25"/>
            <p:cNvSpPr/>
            <p:nvPr/>
          </p:nvSpPr>
          <p:spPr bwMode="auto">
            <a:xfrm>
              <a:off x="13656" y="6193"/>
              <a:ext cx="291" cy="2713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3" name="Freeform 26"/>
            <p:cNvSpPr/>
            <p:nvPr/>
          </p:nvSpPr>
          <p:spPr bwMode="auto">
            <a:xfrm>
              <a:off x="13098" y="5435"/>
              <a:ext cx="229" cy="2971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11277" y="8206"/>
              <a:ext cx="2561" cy="2203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5" name="Freeform 28"/>
            <p:cNvSpPr/>
            <p:nvPr/>
          </p:nvSpPr>
          <p:spPr bwMode="auto">
            <a:xfrm>
              <a:off x="8764" y="3240"/>
              <a:ext cx="2851" cy="2624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6" name="Freeform 30"/>
            <p:cNvSpPr/>
            <p:nvPr/>
          </p:nvSpPr>
          <p:spPr bwMode="auto">
            <a:xfrm>
              <a:off x="13518" y="3308"/>
              <a:ext cx="2785" cy="209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7" name="Freeform 32"/>
            <p:cNvSpPr/>
            <p:nvPr/>
          </p:nvSpPr>
          <p:spPr bwMode="auto">
            <a:xfrm>
              <a:off x="11830" y="5015"/>
              <a:ext cx="172" cy="3390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8" name="Freeform 33"/>
            <p:cNvSpPr/>
            <p:nvPr/>
          </p:nvSpPr>
          <p:spPr bwMode="auto">
            <a:xfrm>
              <a:off x="11772" y="4023"/>
              <a:ext cx="1713" cy="1422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9" name="Freeform 34"/>
            <p:cNvSpPr/>
            <p:nvPr/>
          </p:nvSpPr>
          <p:spPr bwMode="auto">
            <a:xfrm>
              <a:off x="10507" y="2770"/>
              <a:ext cx="882" cy="1178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0" name="Freeform 35"/>
            <p:cNvSpPr/>
            <p:nvPr/>
          </p:nvSpPr>
          <p:spPr bwMode="auto">
            <a:xfrm>
              <a:off x="13690" y="5831"/>
              <a:ext cx="1054" cy="1006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1" name="Freeform 36"/>
            <p:cNvSpPr/>
            <p:nvPr/>
          </p:nvSpPr>
          <p:spPr bwMode="auto">
            <a:xfrm>
              <a:off x="13113" y="2879"/>
              <a:ext cx="892" cy="1144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0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2" name="Freeform 37"/>
            <p:cNvSpPr/>
            <p:nvPr/>
          </p:nvSpPr>
          <p:spPr bwMode="auto">
            <a:xfrm>
              <a:off x="11301" y="1601"/>
              <a:ext cx="1254" cy="1640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9171" y="2536"/>
              <a:ext cx="1262" cy="1048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4" name="TextBox 63"/>
            <p:cNvSpPr txBox="1"/>
            <p:nvPr/>
          </p:nvSpPr>
          <p:spPr>
            <a:xfrm>
              <a:off x="11784" y="8690"/>
              <a:ext cx="1797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sz="1600" b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环节五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66" name="Rectangle 2"/>
          <p:cNvSpPr>
            <a:spLocks noGrp="1" noChangeArrowheads="1"/>
          </p:cNvSpPr>
          <p:nvPr/>
        </p:nvSpPr>
        <p:spPr bwMode="auto">
          <a:xfrm>
            <a:off x="9546590" y="387985"/>
            <a:ext cx="1297305" cy="77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0" cap="none" spc="0" normalizeH="0" baseline="0" noProof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易错题</a:t>
            </a:r>
            <a:endParaRPr kumimoji="0" lang="zh-CN" sz="2800" i="0" u="none" strike="noStrike" kern="0" cap="none" spc="0" normalizeH="0" baseline="0" noProof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13316" name="Text Box 15"/>
          <p:cNvSpPr txBox="1"/>
          <p:nvPr/>
        </p:nvSpPr>
        <p:spPr>
          <a:xfrm>
            <a:off x="1471295" y="2058670"/>
            <a:ext cx="90404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楷体_GB2312" panose="02010609030101010101" pitchFamily="49" charset="-122"/>
              </a:rPr>
              <a:t>1.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楷体_GB2312" panose="02010609030101010101" pitchFamily="49" charset="-122"/>
              </a:rPr>
              <a:t>判断：黑板上的直角比三角尺上的直角大。   （    ）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楷体_GB2312" panose="0201060903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946910" y="3390265"/>
            <a:ext cx="3562350" cy="1392555"/>
            <a:chOff x="13613" y="2865"/>
            <a:chExt cx="2943" cy="4763"/>
          </a:xfrm>
        </p:grpSpPr>
        <p:sp>
          <p:nvSpPr>
            <p:cNvPr id="9" name="圆角矩形 8"/>
            <p:cNvSpPr/>
            <p:nvPr/>
          </p:nvSpPr>
          <p:spPr>
            <a:xfrm>
              <a:off x="13613" y="2865"/>
              <a:ext cx="2943" cy="4763"/>
            </a:xfrm>
            <a:prstGeom prst="roundRect">
              <a:avLst/>
            </a:prstGeom>
            <a:solidFill>
              <a:srgbClr val="F3A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 Box 15"/>
            <p:cNvSpPr txBox="1"/>
            <p:nvPr/>
          </p:nvSpPr>
          <p:spPr>
            <a:xfrm>
              <a:off x="13658" y="2865"/>
              <a:ext cx="2859" cy="47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800" b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楷体_GB2312" panose="02010609030101010101" pitchFamily="49" charset="-122"/>
                </a:rPr>
                <a:t>【提示】</a:t>
              </a:r>
              <a:endPara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楷体_GB2312" panose="0201060903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直角都是一样大的。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楷体_GB2312" panose="0201060903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462135" y="2058670"/>
            <a:ext cx="43243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楷体_GB2312" panose="02010609030101010101" pitchFamily="49" charset="-122"/>
              </a:rPr>
              <a:t>√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楷体_GB2312" panose="02010609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环节五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66" name="Rectangle 2"/>
          <p:cNvSpPr>
            <a:spLocks noGrp="1" noChangeArrowheads="1"/>
          </p:cNvSpPr>
          <p:nvPr/>
        </p:nvSpPr>
        <p:spPr bwMode="auto">
          <a:xfrm>
            <a:off x="9546590" y="387985"/>
            <a:ext cx="1297305" cy="77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0" cap="none" spc="0" normalizeH="0" baseline="0" noProof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拓展题</a:t>
            </a:r>
            <a:endParaRPr kumimoji="0" lang="zh-CN" sz="2800" i="0" u="none" strike="noStrike" kern="0" cap="none" spc="0" normalizeH="0" baseline="0" noProof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22531" name="TextBox 7"/>
          <p:cNvSpPr txBox="1"/>
          <p:nvPr/>
        </p:nvSpPr>
        <p:spPr>
          <a:xfrm>
            <a:off x="1537970" y="1393190"/>
            <a:ext cx="93859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、找一找：下图中哪些角是直角，请用直角符号标出来。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507" name="组合 9"/>
          <p:cNvGrpSpPr/>
          <p:nvPr/>
        </p:nvGrpSpPr>
        <p:grpSpPr>
          <a:xfrm>
            <a:off x="3651250" y="2857500"/>
            <a:ext cx="4337050" cy="1819275"/>
            <a:chOff x="9894" y="126417"/>
            <a:chExt cx="2610" cy="1095"/>
          </a:xfrm>
        </p:grpSpPr>
        <p:cxnSp>
          <p:nvCxnSpPr>
            <p:cNvPr id="21508" name="直接连接符 187"/>
            <p:cNvCxnSpPr/>
            <p:nvPr/>
          </p:nvCxnSpPr>
          <p:spPr>
            <a:xfrm>
              <a:off x="9894" y="127511"/>
              <a:ext cx="2610" cy="1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09" name="直接连接符 185"/>
            <p:cNvCxnSpPr/>
            <p:nvPr/>
          </p:nvCxnSpPr>
          <p:spPr>
            <a:xfrm>
              <a:off x="11109" y="126461"/>
              <a:ext cx="1" cy="105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10" name="直接连接符 183"/>
            <p:cNvCxnSpPr/>
            <p:nvPr/>
          </p:nvCxnSpPr>
          <p:spPr>
            <a:xfrm>
              <a:off x="10083" y="126729"/>
              <a:ext cx="1026" cy="782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11" name="直接连接符 184"/>
            <p:cNvCxnSpPr/>
            <p:nvPr/>
          </p:nvCxnSpPr>
          <p:spPr>
            <a:xfrm flipV="1">
              <a:off x="11110" y="126583"/>
              <a:ext cx="675" cy="928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12" name="直接连接符 182"/>
            <p:cNvCxnSpPr/>
            <p:nvPr/>
          </p:nvCxnSpPr>
          <p:spPr>
            <a:xfrm>
              <a:off x="10631" y="126417"/>
              <a:ext cx="479" cy="1095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13" name="直接连接符 186"/>
            <p:cNvCxnSpPr/>
            <p:nvPr/>
          </p:nvCxnSpPr>
          <p:spPr>
            <a:xfrm flipV="1">
              <a:off x="11110" y="127087"/>
              <a:ext cx="1034" cy="425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" name="组合 14"/>
          <p:cNvGrpSpPr/>
          <p:nvPr/>
        </p:nvGrpSpPr>
        <p:grpSpPr>
          <a:xfrm>
            <a:off x="5670550" y="4516438"/>
            <a:ext cx="158750" cy="157162"/>
            <a:chOff x="2667" y="7072"/>
            <a:chExt cx="310" cy="31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2667" y="7086"/>
              <a:ext cx="310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16200000">
              <a:off x="2808" y="7227"/>
              <a:ext cx="310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 rot="-1440000">
            <a:off x="5613400" y="4398963"/>
            <a:ext cx="233363" cy="246062"/>
            <a:chOff x="2667" y="7077"/>
            <a:chExt cx="310" cy="31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667" y="7086"/>
              <a:ext cx="310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rot="16200000">
              <a:off x="2809" y="7232"/>
              <a:ext cx="310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 rot="-3000000">
            <a:off x="5434013" y="4232275"/>
            <a:ext cx="352425" cy="371475"/>
            <a:chOff x="2670" y="7079"/>
            <a:chExt cx="310" cy="31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2670" y="7083"/>
              <a:ext cx="310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16200000">
              <a:off x="2817" y="7234"/>
              <a:ext cx="310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 rot="-5400000">
            <a:off x="5116513" y="4108450"/>
            <a:ext cx="542925" cy="565150"/>
            <a:chOff x="2660" y="7079"/>
            <a:chExt cx="314" cy="31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2660" y="7083"/>
              <a:ext cx="310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6200000">
              <a:off x="2819" y="7234"/>
              <a:ext cx="310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环节五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66" name="Rectangle 2"/>
          <p:cNvSpPr>
            <a:spLocks noGrp="1" noChangeArrowheads="1"/>
          </p:cNvSpPr>
          <p:nvPr/>
        </p:nvSpPr>
        <p:spPr bwMode="auto">
          <a:xfrm>
            <a:off x="9546590" y="387985"/>
            <a:ext cx="1297305" cy="77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0" cap="none" spc="0" normalizeH="0" baseline="0" noProof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拓展题</a:t>
            </a:r>
            <a:endParaRPr kumimoji="0" lang="zh-CN" sz="2800" i="0" u="none" strike="noStrike" kern="0" cap="none" spc="0" normalizeH="0" baseline="0" noProof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22531" name="TextBox 7"/>
          <p:cNvSpPr txBox="1"/>
          <p:nvPr/>
        </p:nvSpPr>
        <p:spPr>
          <a:xfrm>
            <a:off x="1080770" y="1307465"/>
            <a:ext cx="48240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、数一数，有多少个直角？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7"/>
          <p:cNvGrpSpPr/>
          <p:nvPr/>
        </p:nvGrpSpPr>
        <p:grpSpPr>
          <a:xfrm>
            <a:off x="1977708" y="2132965"/>
            <a:ext cx="4510087" cy="2460625"/>
            <a:chOff x="1994" y="4638"/>
            <a:chExt cx="7103" cy="3875"/>
          </a:xfrm>
        </p:grpSpPr>
        <p:sp>
          <p:nvSpPr>
            <p:cNvPr id="22532" name="矩形 5"/>
            <p:cNvSpPr/>
            <p:nvPr/>
          </p:nvSpPr>
          <p:spPr>
            <a:xfrm>
              <a:off x="1994" y="4638"/>
              <a:ext cx="5023" cy="2739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22533" name="矩形 6"/>
            <p:cNvSpPr/>
            <p:nvPr/>
          </p:nvSpPr>
          <p:spPr>
            <a:xfrm>
              <a:off x="5017" y="6559"/>
              <a:ext cx="4080" cy="1954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790055" y="1501140"/>
            <a:ext cx="4707255" cy="2353945"/>
            <a:chOff x="14707" y="3832"/>
            <a:chExt cx="4176" cy="3707"/>
          </a:xfrm>
        </p:grpSpPr>
        <p:sp>
          <p:nvSpPr>
            <p:cNvPr id="9" name="圆角矩形 8"/>
            <p:cNvSpPr/>
            <p:nvPr/>
          </p:nvSpPr>
          <p:spPr>
            <a:xfrm>
              <a:off x="14707" y="3907"/>
              <a:ext cx="4176" cy="3632"/>
            </a:xfrm>
            <a:prstGeom prst="roundRect">
              <a:avLst/>
            </a:prstGeom>
            <a:solidFill>
              <a:srgbClr val="F3A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807" y="3832"/>
              <a:ext cx="3993" cy="36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【提示】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每个长方形直角4个，</a:t>
              </a:r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2</a:t>
              </a: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个长方形则有直角8个，交叉部分还有直角8个，一共有直角16个。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080770" y="5022850"/>
            <a:ext cx="97574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+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=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（个）    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+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=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（个）    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8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+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8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=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16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（个）</a:t>
            </a:r>
            <a:endParaRPr lang="zh-CN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80770" y="5859780"/>
            <a:ext cx="42329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答：有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16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个直角。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253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074400" y="106172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66" name="Rectangle 2"/>
          <p:cNvSpPr>
            <a:spLocks noGrp="1" noChangeArrowheads="1"/>
          </p:cNvSpPr>
          <p:nvPr/>
        </p:nvSpPr>
        <p:spPr bwMode="auto">
          <a:xfrm>
            <a:off x="9128760" y="387985"/>
            <a:ext cx="1715135" cy="77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0" cap="none" spc="0" normalizeH="0" baseline="0" noProof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复习旧知</a:t>
            </a:r>
            <a:endParaRPr kumimoji="0" lang="zh-CN" sz="2800" i="0" u="none" strike="noStrike" kern="0" cap="none" spc="0" normalizeH="0" baseline="0" noProof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grpSp>
        <p:nvGrpSpPr>
          <p:cNvPr id="20512" name="Group 32"/>
          <p:cNvGrpSpPr/>
          <p:nvPr/>
        </p:nvGrpSpPr>
        <p:grpSpPr>
          <a:xfrm>
            <a:off x="1733550" y="2771775"/>
            <a:ext cx="4392613" cy="2189163"/>
            <a:chOff x="1247" y="2142"/>
            <a:chExt cx="2540" cy="1379"/>
          </a:xfrm>
        </p:grpSpPr>
        <p:grpSp>
          <p:nvGrpSpPr>
            <p:cNvPr id="7171" name="Group 22"/>
            <p:cNvGrpSpPr/>
            <p:nvPr/>
          </p:nvGrpSpPr>
          <p:grpSpPr>
            <a:xfrm>
              <a:off x="2245" y="2297"/>
              <a:ext cx="1361" cy="816"/>
              <a:chOff x="1882" y="2251"/>
              <a:chExt cx="1361" cy="816"/>
            </a:xfrm>
          </p:grpSpPr>
          <p:sp>
            <p:nvSpPr>
              <p:cNvPr id="7172" name="Line 20"/>
              <p:cNvSpPr/>
              <p:nvPr/>
            </p:nvSpPr>
            <p:spPr>
              <a:xfrm>
                <a:off x="1882" y="3067"/>
                <a:ext cx="1361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oval" w="sm" len="sm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7173" name="Line 21"/>
              <p:cNvSpPr/>
              <p:nvPr/>
            </p:nvSpPr>
            <p:spPr>
              <a:xfrm flipV="1">
                <a:off x="1882" y="2251"/>
                <a:ext cx="1179" cy="816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7174" name="Text Box 24"/>
            <p:cNvSpPr txBox="1"/>
            <p:nvPr/>
          </p:nvSpPr>
          <p:spPr>
            <a:xfrm>
              <a:off x="1247" y="2931"/>
              <a:ext cx="998" cy="381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（    ）</a:t>
              </a:r>
              <a:endParaRPr lang="zh-CN" altLang="en-US" sz="280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7175" name="Text Box 25"/>
            <p:cNvSpPr txBox="1"/>
            <p:nvPr/>
          </p:nvSpPr>
          <p:spPr>
            <a:xfrm>
              <a:off x="2245" y="2142"/>
              <a:ext cx="998" cy="381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（    ）</a:t>
              </a:r>
              <a:endParaRPr lang="zh-CN" altLang="en-US" sz="280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7176" name="Text Box 26"/>
            <p:cNvSpPr txBox="1"/>
            <p:nvPr/>
          </p:nvSpPr>
          <p:spPr>
            <a:xfrm>
              <a:off x="2789" y="3140"/>
              <a:ext cx="998" cy="381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（    ）</a:t>
              </a:r>
              <a:endParaRPr lang="zh-CN" altLang="en-US" sz="280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sp>
        <p:nvSpPr>
          <p:cNvPr id="20509" name="Text Box 29"/>
          <p:cNvSpPr txBox="1"/>
          <p:nvPr/>
        </p:nvSpPr>
        <p:spPr>
          <a:xfrm>
            <a:off x="2079625" y="3981450"/>
            <a:ext cx="1223963" cy="64135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顶点</a:t>
            </a:r>
            <a:endParaRPr lang="zh-CN" altLang="en-US" sz="300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510" name="Text Box 30"/>
          <p:cNvSpPr txBox="1"/>
          <p:nvPr/>
        </p:nvSpPr>
        <p:spPr>
          <a:xfrm>
            <a:off x="3965575" y="2728913"/>
            <a:ext cx="1223963" cy="64135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边</a:t>
            </a:r>
            <a:endParaRPr lang="zh-CN" altLang="en-US" sz="300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511" name="Text Box 31"/>
          <p:cNvSpPr txBox="1"/>
          <p:nvPr/>
        </p:nvSpPr>
        <p:spPr>
          <a:xfrm>
            <a:off x="4902200" y="4313238"/>
            <a:ext cx="1223963" cy="64135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边</a:t>
            </a:r>
            <a:endParaRPr lang="zh-CN" altLang="en-US" sz="300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20516" name="Group 36"/>
          <p:cNvGrpSpPr/>
          <p:nvPr/>
        </p:nvGrpSpPr>
        <p:grpSpPr>
          <a:xfrm>
            <a:off x="6804025" y="1762125"/>
            <a:ext cx="4352925" cy="1897063"/>
            <a:chOff x="2587" y="1140"/>
            <a:chExt cx="2742" cy="1195"/>
          </a:xfrm>
        </p:grpSpPr>
        <p:pic>
          <p:nvPicPr>
            <p:cNvPr id="7181" name="Picture 52" descr="P-05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4211" y="1253"/>
              <a:ext cx="1118" cy="10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2" name="AutoShape 34"/>
            <p:cNvSpPr/>
            <p:nvPr/>
          </p:nvSpPr>
          <p:spPr>
            <a:xfrm>
              <a:off x="2587" y="1140"/>
              <a:ext cx="1881" cy="668"/>
            </a:xfrm>
            <a:prstGeom prst="wedgeRoundRectCallout">
              <a:avLst>
                <a:gd name="adj1" fmla="val 59060"/>
                <a:gd name="adj2" fmla="val 3869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你还记得角的各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部分名称吗？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9" grpId="0"/>
      <p:bldP spid="20510" grpId="0"/>
      <p:bldP spid="205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椭圆 1"/>
          <p:cNvSpPr/>
          <p:nvPr/>
        </p:nvSpPr>
        <p:spPr>
          <a:xfrm>
            <a:off x="3011488" y="3249613"/>
            <a:ext cx="76200" cy="76200"/>
          </a:xfrm>
          <a:prstGeom prst="ellipse">
            <a:avLst/>
          </a:prstGeom>
          <a:solidFill>
            <a:schemeClr val="tx1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square" lIns="91440" tIns="45720" rIns="91440" bIns="45720" anchor="ctr"/>
          <a:lstStyle/>
          <a:p>
            <a:pPr algn="ctr">
              <a:buSzTx/>
            </a:pP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592638" y="3249613"/>
            <a:ext cx="2311400" cy="76200"/>
            <a:chOff x="4442" y="3707"/>
            <a:chExt cx="3640" cy="120"/>
          </a:xfrm>
        </p:grpSpPr>
        <p:sp>
          <p:nvSpPr>
            <p:cNvPr id="8196" name="椭圆 2"/>
            <p:cNvSpPr/>
            <p:nvPr/>
          </p:nvSpPr>
          <p:spPr>
            <a:xfrm>
              <a:off x="4442" y="3707"/>
              <a:ext cx="120" cy="12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197" name="直接连接符 4"/>
            <p:cNvCxnSpPr>
              <a:stCxn id="8196" idx="6"/>
            </p:cNvCxnSpPr>
            <p:nvPr/>
          </p:nvCxnSpPr>
          <p:spPr>
            <a:xfrm>
              <a:off x="4562" y="3767"/>
              <a:ext cx="3520" cy="0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" name="Group 22"/>
          <p:cNvGrpSpPr/>
          <p:nvPr/>
        </p:nvGrpSpPr>
        <p:grpSpPr>
          <a:xfrm>
            <a:off x="7827963" y="2506663"/>
            <a:ext cx="1508125" cy="830262"/>
            <a:chOff x="1882" y="2251"/>
            <a:chExt cx="1361" cy="816"/>
          </a:xfrm>
        </p:grpSpPr>
        <p:sp>
          <p:nvSpPr>
            <p:cNvPr id="8199" name="Line 20"/>
            <p:cNvSpPr/>
            <p:nvPr/>
          </p:nvSpPr>
          <p:spPr>
            <a:xfrm>
              <a:off x="1882" y="3067"/>
              <a:ext cx="1361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oval" w="sm" len="sm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8200" name="Line 21"/>
            <p:cNvSpPr/>
            <p:nvPr/>
          </p:nvSpPr>
          <p:spPr>
            <a:xfrm flipV="1">
              <a:off x="1882" y="2251"/>
              <a:ext cx="1179" cy="816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15" name="直角三角形 14"/>
          <p:cNvSpPr/>
          <p:nvPr/>
        </p:nvSpPr>
        <p:spPr>
          <a:xfrm>
            <a:off x="2943225" y="4362450"/>
            <a:ext cx="1247775" cy="717550"/>
          </a:xfrm>
          <a:prstGeom prst="rtTriangle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square" lIns="91440" tIns="45720" rIns="91440" bIns="45720" anchor="ctr"/>
          <a:lstStyle/>
          <a:p>
            <a:pPr algn="ctr">
              <a:buSzTx/>
            </a:pP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132388" y="4217988"/>
            <a:ext cx="1614487" cy="1614487"/>
            <a:chOff x="4384" y="4731"/>
            <a:chExt cx="3929" cy="3929"/>
          </a:xfrm>
        </p:grpSpPr>
        <p:sp>
          <p:nvSpPr>
            <p:cNvPr id="8203" name="直角三角形 15"/>
            <p:cNvSpPr/>
            <p:nvPr/>
          </p:nvSpPr>
          <p:spPr>
            <a:xfrm>
              <a:off x="6349" y="5564"/>
              <a:ext cx="1965" cy="1132"/>
            </a:xfrm>
            <a:prstGeom prst="rtTriangl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4" name="直角三角形 16"/>
            <p:cNvSpPr/>
            <p:nvPr/>
          </p:nvSpPr>
          <p:spPr>
            <a:xfrm rot="-5400000">
              <a:off x="4799" y="5146"/>
              <a:ext cx="1965" cy="1132"/>
            </a:xfrm>
            <a:prstGeom prst="rtTriangl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5" name="直角三角形 17"/>
            <p:cNvSpPr/>
            <p:nvPr/>
          </p:nvSpPr>
          <p:spPr>
            <a:xfrm rot="10800000">
              <a:off x="4384" y="6696"/>
              <a:ext cx="1965" cy="1132"/>
            </a:xfrm>
            <a:prstGeom prst="rtTriangl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6" name="直角三角形 18"/>
            <p:cNvSpPr/>
            <p:nvPr/>
          </p:nvSpPr>
          <p:spPr>
            <a:xfrm rot="5400000">
              <a:off x="5931" y="7111"/>
              <a:ext cx="1965" cy="1132"/>
            </a:xfrm>
            <a:prstGeom prst="rtTriangl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905750" y="4294188"/>
            <a:ext cx="1460500" cy="1460500"/>
            <a:chOff x="9930" y="5636"/>
            <a:chExt cx="2300" cy="2300"/>
          </a:xfrm>
        </p:grpSpPr>
        <p:sp>
          <p:nvSpPr>
            <p:cNvPr id="8208" name="直角三角形 20"/>
            <p:cNvSpPr/>
            <p:nvPr/>
          </p:nvSpPr>
          <p:spPr>
            <a:xfrm flipH="1">
              <a:off x="11081" y="5834"/>
              <a:ext cx="953" cy="953"/>
            </a:xfrm>
            <a:prstGeom prst="rtTriangle">
              <a:avLst/>
            </a:pr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9" name="直角三角形 23"/>
            <p:cNvSpPr/>
            <p:nvPr/>
          </p:nvSpPr>
          <p:spPr>
            <a:xfrm rot="2700000" flipH="1">
              <a:off x="11278" y="6304"/>
              <a:ext cx="953" cy="953"/>
            </a:xfrm>
            <a:prstGeom prst="rtTriangle">
              <a:avLst/>
            </a:pr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0" name="直角三角形 24"/>
            <p:cNvSpPr/>
            <p:nvPr/>
          </p:nvSpPr>
          <p:spPr>
            <a:xfrm rot="5400000" flipH="1">
              <a:off x="11080" y="6786"/>
              <a:ext cx="953" cy="953"/>
            </a:xfrm>
            <a:prstGeom prst="rtTriangle">
              <a:avLst/>
            </a:pr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1" name="直角三角形 25"/>
            <p:cNvSpPr/>
            <p:nvPr/>
          </p:nvSpPr>
          <p:spPr>
            <a:xfrm rot="8100000" flipH="1">
              <a:off x="10594" y="6983"/>
              <a:ext cx="953" cy="953"/>
            </a:xfrm>
            <a:prstGeom prst="rtTriangle">
              <a:avLst/>
            </a:pr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2" name="直角三角形 26"/>
            <p:cNvSpPr/>
            <p:nvPr/>
          </p:nvSpPr>
          <p:spPr>
            <a:xfrm rot="-10800000" flipH="1">
              <a:off x="10128" y="6787"/>
              <a:ext cx="953" cy="953"/>
            </a:xfrm>
            <a:prstGeom prst="rtTriangle">
              <a:avLst/>
            </a:pr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3" name="直角三角形 27"/>
            <p:cNvSpPr/>
            <p:nvPr/>
          </p:nvSpPr>
          <p:spPr>
            <a:xfrm rot="-8100000" flipH="1">
              <a:off x="9930" y="6304"/>
              <a:ext cx="953" cy="953"/>
            </a:xfrm>
            <a:prstGeom prst="rtTriangle">
              <a:avLst/>
            </a:pr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4" name="直角三角形 28"/>
            <p:cNvSpPr/>
            <p:nvPr/>
          </p:nvSpPr>
          <p:spPr>
            <a:xfrm rot="-5400000" flipH="1">
              <a:off x="10127" y="5833"/>
              <a:ext cx="953" cy="953"/>
            </a:xfrm>
            <a:prstGeom prst="rtTriangle">
              <a:avLst/>
            </a:pr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5" name="直角三角形 29"/>
            <p:cNvSpPr/>
            <p:nvPr/>
          </p:nvSpPr>
          <p:spPr>
            <a:xfrm rot="-2700000" flipH="1">
              <a:off x="10594" y="5635"/>
              <a:ext cx="953" cy="953"/>
            </a:xfrm>
            <a:prstGeom prst="rtTriangle">
              <a:avLst/>
            </a:pr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/>
            <a:lstStyle/>
            <a:p>
              <a:pPr algn="ctr">
                <a:buSzTx/>
              </a:pPr>
              <a:endPara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216" name="文本框 31"/>
          <p:cNvSpPr txBox="1"/>
          <p:nvPr/>
        </p:nvSpPr>
        <p:spPr>
          <a:xfrm>
            <a:off x="1645285" y="1374775"/>
            <a:ext cx="79146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找出图形和三角尺形状相同中的三角形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" name="组合 2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217" name="Picture 17" descr="未标题-6"/>
          <p:cNvPicPr/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866833" y="3326765"/>
            <a:ext cx="1474787" cy="1474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930" name="Picture 90" descr="40-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6833" y="3482340"/>
            <a:ext cx="1582737" cy="1319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Picture 43" descr="41-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22783" y="2893378"/>
            <a:ext cx="1093787" cy="1908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文本框 2"/>
          <p:cNvSpPr txBox="1"/>
          <p:nvPr/>
        </p:nvSpPr>
        <p:spPr>
          <a:xfrm>
            <a:off x="2733675" y="1909445"/>
            <a:ext cx="53828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找出不同三角尺上相同的角。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2" name="文本框 3"/>
          <p:cNvSpPr txBox="1"/>
          <p:nvPr/>
        </p:nvSpPr>
        <p:spPr>
          <a:xfrm>
            <a:off x="1490663" y="1006475"/>
            <a:ext cx="25400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（一）找一找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90" descr="40-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-5400000">
            <a:off x="6665595" y="3350578"/>
            <a:ext cx="1582738" cy="1319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4" name="文本框 7"/>
          <p:cNvSpPr txBox="1"/>
          <p:nvPr/>
        </p:nvSpPr>
        <p:spPr>
          <a:xfrm>
            <a:off x="2733675" y="5806440"/>
            <a:ext cx="65836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像这样方方正正的角，我们叫它直角。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882708" y="4590415"/>
            <a:ext cx="196850" cy="196850"/>
            <a:chOff x="2667" y="7074"/>
            <a:chExt cx="310" cy="31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2667" y="7086"/>
              <a:ext cx="310" cy="0"/>
            </a:xfrm>
            <a:prstGeom prst="line">
              <a:avLst/>
            </a:prstGeom>
            <a:ln w="254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16200000">
              <a:off x="2802" y="7229"/>
              <a:ext cx="310" cy="0"/>
            </a:xfrm>
            <a:prstGeom prst="line">
              <a:avLst/>
            </a:prstGeom>
            <a:ln w="254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 flipH="1">
            <a:off x="7900670" y="4590415"/>
            <a:ext cx="196850" cy="196850"/>
            <a:chOff x="2667" y="7074"/>
            <a:chExt cx="310" cy="31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2667" y="7086"/>
              <a:ext cx="310" cy="0"/>
            </a:xfrm>
            <a:prstGeom prst="line">
              <a:avLst/>
            </a:prstGeom>
            <a:ln w="254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16200000">
              <a:off x="2802" y="7229"/>
              <a:ext cx="310" cy="0"/>
            </a:xfrm>
            <a:prstGeom prst="line">
              <a:avLst/>
            </a:prstGeom>
            <a:ln w="254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文本框 32"/>
          <p:cNvSpPr txBox="1"/>
          <p:nvPr/>
        </p:nvSpPr>
        <p:spPr>
          <a:xfrm>
            <a:off x="5519420" y="5025390"/>
            <a:ext cx="22371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直角符号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" name="组合 2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22" name="文本框 3"/>
          <p:cNvSpPr txBox="1"/>
          <p:nvPr/>
        </p:nvSpPr>
        <p:spPr>
          <a:xfrm>
            <a:off x="1490663" y="1006475"/>
            <a:ext cx="25400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（一）找一找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2" name="文本框 2"/>
          <p:cNvSpPr txBox="1"/>
          <p:nvPr/>
        </p:nvSpPr>
        <p:spPr>
          <a:xfrm>
            <a:off x="3884930" y="2668270"/>
            <a:ext cx="44221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0">
                <a:latin typeface="微软雅黑" panose="020B0503020204020204" pitchFamily="34" charset="-122"/>
                <a:ea typeface="微软雅黑" panose="020B0503020204020204" pitchFamily="34" charset="-122"/>
              </a:rPr>
              <a:t>找一找身边的直角</a:t>
            </a:r>
            <a:endParaRPr lang="zh-CN" altLang="en-US" sz="36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30980" y="4095750"/>
            <a:ext cx="42138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>
                <a:solidFill>
                  <a:srgbClr val="3563A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桌面、数学书面、墙面……</a:t>
            </a:r>
            <a:endParaRPr lang="zh-CN" altLang="en-US" sz="2400">
              <a:solidFill>
                <a:srgbClr val="3563A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" name="组合 2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22" name="文本框 3"/>
          <p:cNvSpPr txBox="1"/>
          <p:nvPr/>
        </p:nvSpPr>
        <p:spPr>
          <a:xfrm>
            <a:off x="1490663" y="1006475"/>
            <a:ext cx="25400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（二）比一比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AutoShape 61"/>
          <p:cNvSpPr/>
          <p:nvPr/>
        </p:nvSpPr>
        <p:spPr>
          <a:xfrm>
            <a:off x="5586413" y="3235326"/>
            <a:ext cx="4314825" cy="1060450"/>
          </a:xfrm>
          <a:prstGeom prst="wedgeRoundRectCallout">
            <a:avLst>
              <a:gd name="adj1" fmla="val 61907"/>
              <a:gd name="adj2" fmla="val 3708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三角尺可以帮助我们判断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一个角是不是直角。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64" name="AutoShape 60"/>
          <p:cNvSpPr/>
          <p:nvPr/>
        </p:nvSpPr>
        <p:spPr>
          <a:xfrm>
            <a:off x="4290060" y="2206625"/>
            <a:ext cx="3161665" cy="582942"/>
          </a:xfrm>
          <a:prstGeom prst="wedgeRoundRectCallout">
            <a:avLst>
              <a:gd name="adj1" fmla="val -61995"/>
              <a:gd name="adj2" fmla="val 22954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这是一副三角尺。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63" name="AutoShape 59"/>
          <p:cNvSpPr/>
          <p:nvPr/>
        </p:nvSpPr>
        <p:spPr>
          <a:xfrm>
            <a:off x="4290060" y="2009775"/>
            <a:ext cx="3256915" cy="1060741"/>
          </a:xfrm>
          <a:prstGeom prst="wedgeRoundRectCallout">
            <a:avLst>
              <a:gd name="adj1" fmla="val -61458"/>
              <a:gd name="adj2" fmla="val 2862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每个三角尺上都有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一个直角。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9" name="直接连接符 9228"/>
          <p:cNvSpPr/>
          <p:nvPr/>
        </p:nvSpPr>
        <p:spPr>
          <a:xfrm>
            <a:off x="2961005" y="6280150"/>
            <a:ext cx="1755775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9230" name="Picture 17" descr="未标题-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553325" y="4687888"/>
            <a:ext cx="1616075" cy="179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1" name="直接连接符 9230"/>
          <p:cNvSpPr/>
          <p:nvPr/>
        </p:nvSpPr>
        <p:spPr>
          <a:xfrm flipH="1">
            <a:off x="7546975" y="4711700"/>
            <a:ext cx="0" cy="1490663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232" name="直接连接符 9231"/>
          <p:cNvSpPr/>
          <p:nvPr/>
        </p:nvSpPr>
        <p:spPr>
          <a:xfrm>
            <a:off x="7546975" y="4694238"/>
            <a:ext cx="1289050" cy="11191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12" name="Picture 17" descr="未标题-6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961005" y="4476750"/>
            <a:ext cx="1797050" cy="1795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8" name="直接连接符 9227"/>
          <p:cNvSpPr/>
          <p:nvPr/>
        </p:nvSpPr>
        <p:spPr>
          <a:xfrm flipH="1">
            <a:off x="2961005" y="4664075"/>
            <a:ext cx="0" cy="1616075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233" name="直接连接符 9232"/>
          <p:cNvSpPr/>
          <p:nvPr/>
        </p:nvSpPr>
        <p:spPr>
          <a:xfrm>
            <a:off x="2961005" y="5942013"/>
            <a:ext cx="338138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234" name="直接连接符 9233"/>
          <p:cNvSpPr/>
          <p:nvPr/>
        </p:nvSpPr>
        <p:spPr>
          <a:xfrm flipH="1">
            <a:off x="3299143" y="5942013"/>
            <a:ext cx="0" cy="3190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64" grpId="0" animBg="1"/>
      <p:bldP spid="21564" grpId="1" animBg="1"/>
      <p:bldP spid="215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" name="组合 2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89" name="Picture 45" descr="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98650" y="1797368"/>
            <a:ext cx="8761413" cy="1998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12"/>
          <p:cNvSpPr txBox="1"/>
          <p:nvPr/>
        </p:nvSpPr>
        <p:spPr>
          <a:xfrm>
            <a:off x="1674813" y="1213803"/>
            <a:ext cx="4679950" cy="583565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下面哪些角是直角？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3" name="Oval 17"/>
          <p:cNvSpPr/>
          <p:nvPr/>
        </p:nvSpPr>
        <p:spPr>
          <a:xfrm>
            <a:off x="2332038" y="2300605"/>
            <a:ext cx="1439862" cy="1296988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5" name="Oval 19"/>
          <p:cNvSpPr/>
          <p:nvPr/>
        </p:nvSpPr>
        <p:spPr>
          <a:xfrm>
            <a:off x="6580188" y="2302193"/>
            <a:ext cx="1439862" cy="1296987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6" name="AutoShape 47"/>
          <p:cNvSpPr/>
          <p:nvPr/>
        </p:nvSpPr>
        <p:spPr>
          <a:xfrm>
            <a:off x="3001646" y="4087813"/>
            <a:ext cx="4468813" cy="1055688"/>
          </a:xfrm>
          <a:prstGeom prst="wedgeRoundRectCallout">
            <a:avLst>
              <a:gd name="adj1" fmla="val -57079"/>
              <a:gd name="adj2" fmla="val 52801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这两个角很明显不是直角，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可以通过观察直接判断。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8" name="AutoShape 43"/>
          <p:cNvSpPr/>
          <p:nvPr/>
        </p:nvSpPr>
        <p:spPr>
          <a:xfrm>
            <a:off x="5783263" y="5259705"/>
            <a:ext cx="3478213" cy="1055688"/>
          </a:xfrm>
          <a:prstGeom prst="wedgeRoundRectCallout">
            <a:avLst>
              <a:gd name="adj1" fmla="val 59344"/>
              <a:gd name="adj2" fmla="val -52622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其余两个角需要用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三角尺进行判断。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3" grpId="0" animBg="1"/>
      <p:bldP spid="297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" name="组合 2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91" name="Text Box 12"/>
          <p:cNvSpPr txBox="1"/>
          <p:nvPr/>
        </p:nvSpPr>
        <p:spPr>
          <a:xfrm>
            <a:off x="1674813" y="1213803"/>
            <a:ext cx="4679950" cy="583565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下面哪些角是直角？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3" name="Picture 27" descr="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03400" y="1797368"/>
            <a:ext cx="8761413" cy="1998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6" name="Text Box 8"/>
          <p:cNvSpPr txBox="1"/>
          <p:nvPr/>
        </p:nvSpPr>
        <p:spPr>
          <a:xfrm>
            <a:off x="2633663" y="4011930"/>
            <a:ext cx="4078287" cy="52197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这两个角都是直角。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8" name="AutoShape 20"/>
          <p:cNvSpPr/>
          <p:nvPr/>
        </p:nvSpPr>
        <p:spPr>
          <a:xfrm>
            <a:off x="3181351" y="5259706"/>
            <a:ext cx="4752975" cy="1055688"/>
          </a:xfrm>
          <a:prstGeom prst="wedgeRoundRectCallout">
            <a:avLst>
              <a:gd name="adj1" fmla="val -59191"/>
              <a:gd name="adj2" fmla="val -10961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用三角尺量一量教科书封面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上的角是不是直角。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791" name="Picture 23" descr="未标题-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-1800996">
            <a:off x="4573588" y="2025968"/>
            <a:ext cx="1009650" cy="908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93" name="Picture 25" descr="未标题-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8507777">
            <a:off x="8715375" y="2784793"/>
            <a:ext cx="1006475" cy="919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538239" y="198755"/>
            <a:ext cx="2501808" cy="505447"/>
            <a:chOff x="2422" y="193"/>
            <a:chExt cx="3940" cy="796"/>
          </a:xfrm>
        </p:grpSpPr>
        <p:grpSp>
          <p:nvGrpSpPr>
            <p:cNvPr id="3" name="组合 2"/>
            <p:cNvGrpSpPr/>
            <p:nvPr/>
          </p:nvGrpSpPr>
          <p:grpSpPr>
            <a:xfrm>
              <a:off x="2422" y="216"/>
              <a:ext cx="3940" cy="773"/>
              <a:chOff x="1372504" y="144568"/>
              <a:chExt cx="2501808" cy="491041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372504" y="175048"/>
                <a:ext cx="1099185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en-US" alt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469692" y="144568"/>
                <a:ext cx="1404620" cy="460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62" name="Text Box 22"/>
          <p:cNvSpPr txBox="1"/>
          <p:nvPr/>
        </p:nvSpPr>
        <p:spPr>
          <a:xfrm>
            <a:off x="1741805" y="1586230"/>
            <a:ext cx="4274185" cy="521970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你会用纸折一个直角吗？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Picture 24" descr="未标题-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4830" y="2952750"/>
            <a:ext cx="2620010" cy="22148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25" descr="未标题-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840" y="2952750"/>
            <a:ext cx="3685540" cy="22142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26" descr="未标题-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8330" y="2954020"/>
            <a:ext cx="2730500" cy="22136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744</Words>
  <Application>WPS 演示</Application>
  <PresentationFormat>自定义</PresentationFormat>
  <Paragraphs>159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华文新魏</vt:lpstr>
      <vt:lpstr>Arial Unicode MS</vt:lpstr>
      <vt:lpstr>微软雅黑</vt:lpstr>
      <vt:lpstr>楷体_GB2312</vt:lpstr>
      <vt:lpstr>Arial</vt:lpstr>
      <vt:lpstr>Arial Unicode MS</vt:lpstr>
      <vt:lpstr>Calibri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2022-07-29T18:54:00Z</cp:lastPrinted>
  <dcterms:created xsi:type="dcterms:W3CDTF">2022-07-29T18:54:00Z</dcterms:created>
  <dcterms:modified xsi:type="dcterms:W3CDTF">2023-10-26T07:55:08Z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C8DFFA4CB22D4767B4AFD81BA98450FB_12</vt:lpwstr>
  </property>
  <property fmtid="{D5CDD505-2E9C-101B-9397-08002B2CF9AE}" pid="3" name="KSOProductBuildVer">
    <vt:lpwstr>2052-12.1.0.15712</vt:lpwstr>
  </property>
</Properties>
</file>