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3"/>
    <p:sldId id="258" r:id="rId4"/>
    <p:sldId id="259" r:id="rId5"/>
    <p:sldId id="260" r:id="rId6"/>
    <p:sldId id="262" r:id="rId7"/>
    <p:sldId id="263" r:id="rId8"/>
    <p:sldId id="261" r:id="rId9"/>
    <p:sldId id="265" r:id="rId10"/>
    <p:sldId id="266" r:id="rId11"/>
    <p:sldId id="267" r:id="rId12"/>
    <p:sldId id="268" r:id="rId14"/>
    <p:sldId id="270" r:id="rId15"/>
    <p:sldId id="264" r:id="rId16"/>
    <p:sldId id="269" r:id="rId17"/>
    <p:sldId id="271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0482" name="文本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2.png"/><Relationship Id="rId18" Type="http://schemas.openxmlformats.org/officeDocument/2006/relationships/image" Target="../media/image1.jpe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9" r:link="rId20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13.xml"/><Relationship Id="rId23" Type="http://schemas.openxmlformats.org/officeDocument/2006/relationships/image" Target="../media/image10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638832" y="175939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二年级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44220" y="2451596"/>
            <a:ext cx="4031873" cy="1015663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60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乘加、乘减</a:t>
            </a:r>
            <a:endParaRPr lang="zh-CN" altLang="en-US" sz="6000" b="1" i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11278"/>
          <p:cNvSpPr txBox="1"/>
          <p:nvPr/>
        </p:nvSpPr>
        <p:spPr>
          <a:xfrm>
            <a:off x="1087314" y="3125877"/>
            <a:ext cx="7370785" cy="1015663"/>
          </a:xfrm>
          <a:prstGeom prst="rect">
            <a:avLst/>
          </a:prstGeom>
          <a:noFill/>
          <a:ln w="12700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2×2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＝                            </a:t>
            </a:r>
            <a:r>
              <a:rPr lang="en-US" altLang="zh-CN" sz="2000" smtClean="0">
                <a:latin typeface="楷体" panose="02010609060101010101" pitchFamily="49" charset="-122"/>
                <a:ea typeface="楷体" panose="02010609060101010101" pitchFamily="49" charset="-122"/>
              </a:rPr>
              <a:t>3×3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＝                       </a:t>
            </a:r>
            <a:endParaRPr lang="en-US" altLang="zh-CN" sz="20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smtClean="0">
                <a:latin typeface="楷体" panose="02010609060101010101" pitchFamily="49" charset="-122"/>
                <a:ea typeface="楷体" panose="02010609060101010101" pitchFamily="49" charset="-122"/>
              </a:rPr>
              <a:t>4×3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59" name="文本框 11277"/>
          <p:cNvSpPr txBox="1"/>
          <p:nvPr/>
        </p:nvSpPr>
        <p:spPr>
          <a:xfrm>
            <a:off x="1087314" y="1882029"/>
            <a:ext cx="7370785" cy="1015663"/>
          </a:xfrm>
          <a:prstGeom prst="rect">
            <a:avLst/>
          </a:prstGeom>
          <a:noFill/>
          <a:ln w="12700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4×2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25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＝                           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4×3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＝                     </a:t>
            </a:r>
            <a:endParaRPr lang="en-US" altLang="zh-CN" sz="20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smtClean="0">
                <a:latin typeface="楷体" panose="02010609060101010101" pitchFamily="49" charset="-122"/>
                <a:ea typeface="楷体" panose="02010609060101010101" pitchFamily="49" charset="-122"/>
              </a:rPr>
              <a:t>2×3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2426673" y="1857417"/>
            <a:ext cx="809625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33</a:t>
            </a:r>
            <a:endParaRPr lang="en-US" altLang="zh-CN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2" name="TextBox 7"/>
          <p:cNvSpPr txBox="1"/>
          <p:nvPr/>
        </p:nvSpPr>
        <p:spPr>
          <a:xfrm>
            <a:off x="2456344" y="3093489"/>
            <a:ext cx="530225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endParaRPr lang="en-US" altLang="zh-CN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3" name="TextBox 8"/>
          <p:cNvSpPr txBox="1"/>
          <p:nvPr/>
        </p:nvSpPr>
        <p:spPr>
          <a:xfrm>
            <a:off x="7067729" y="1840749"/>
            <a:ext cx="809625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endParaRPr lang="en-US" altLang="zh-CN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4" name="TextBox 9"/>
          <p:cNvSpPr txBox="1"/>
          <p:nvPr/>
        </p:nvSpPr>
        <p:spPr>
          <a:xfrm>
            <a:off x="2481757" y="2465071"/>
            <a:ext cx="530225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en-US" altLang="zh-CN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5" name="TextBox 10"/>
          <p:cNvSpPr txBox="1"/>
          <p:nvPr/>
        </p:nvSpPr>
        <p:spPr>
          <a:xfrm>
            <a:off x="7238426" y="3125160"/>
            <a:ext cx="530225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en-US" altLang="zh-CN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6" name="TextBox 11"/>
          <p:cNvSpPr txBox="1"/>
          <p:nvPr/>
        </p:nvSpPr>
        <p:spPr>
          <a:xfrm>
            <a:off x="2340153" y="3717810"/>
            <a:ext cx="809625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endParaRPr lang="en-US" altLang="zh-CN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6" name="TextBox 3"/>
          <p:cNvSpPr txBox="1"/>
          <p:nvPr/>
        </p:nvSpPr>
        <p:spPr>
          <a:xfrm>
            <a:off x="477729" y="895396"/>
            <a:ext cx="2492990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蝴蝶下面藏着什么。</a:t>
            </a:r>
            <a:endParaRPr lang="en-US" altLang="zh-CN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306" name="Picture 4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58872" y="1772488"/>
            <a:ext cx="655637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4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89517" y="1772488"/>
            <a:ext cx="655639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4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53203" y="2434343"/>
            <a:ext cx="655639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4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17146" y="3019582"/>
            <a:ext cx="655639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4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175719" y="3056899"/>
            <a:ext cx="655637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4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53203" y="3703305"/>
            <a:ext cx="655639" cy="495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222" grpId="0"/>
      <p:bldP spid="9223" grpId="0"/>
      <p:bldP spid="9224" grpId="0"/>
      <p:bldP spid="9225" grpId="0"/>
      <p:bldP spid="92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4405455" y="3977043"/>
            <a:ext cx="30861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4405455" y="4742218"/>
            <a:ext cx="30861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814655" y="2468920"/>
            <a:ext cx="83343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33"/>
          <p:cNvGrpSpPr/>
          <p:nvPr/>
        </p:nvGrpSpPr>
        <p:grpSpPr>
          <a:xfrm>
            <a:off x="4384816" y="3891318"/>
            <a:ext cx="3092451" cy="528638"/>
            <a:chOff x="1868" y="2520"/>
            <a:chExt cx="1948" cy="333"/>
          </a:xfrm>
        </p:grpSpPr>
        <p:sp>
          <p:nvSpPr>
            <p:cNvPr id="6" name="TextBox 4"/>
            <p:cNvSpPr txBox="1">
              <a:spLocks noChangeArrowheads="1"/>
            </p:cNvSpPr>
            <p:nvPr/>
          </p:nvSpPr>
          <p:spPr bwMode="auto">
            <a:xfrm>
              <a:off x="1868" y="2523"/>
              <a:ext cx="300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280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TextBox 6"/>
            <p:cNvSpPr txBox="1">
              <a:spLocks noChangeArrowheads="1"/>
            </p:cNvSpPr>
            <p:nvPr/>
          </p:nvSpPr>
          <p:spPr bwMode="auto">
            <a:xfrm>
              <a:off x="2588" y="2520"/>
              <a:ext cx="404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</a:rPr>
                <a:t>－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TextBox 4"/>
            <p:cNvSpPr txBox="1">
              <a:spLocks noChangeArrowheads="1"/>
            </p:cNvSpPr>
            <p:nvPr/>
          </p:nvSpPr>
          <p:spPr bwMode="auto">
            <a:xfrm>
              <a:off x="2329" y="2523"/>
              <a:ext cx="300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2800"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TextBox 4"/>
            <p:cNvSpPr txBox="1">
              <a:spLocks noChangeArrowheads="1"/>
            </p:cNvSpPr>
            <p:nvPr/>
          </p:nvSpPr>
          <p:spPr bwMode="auto">
            <a:xfrm>
              <a:off x="2938" y="2523"/>
              <a:ext cx="300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280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TextBox 4"/>
            <p:cNvSpPr txBox="1">
              <a:spLocks noChangeArrowheads="1"/>
            </p:cNvSpPr>
            <p:nvPr/>
          </p:nvSpPr>
          <p:spPr bwMode="auto">
            <a:xfrm>
              <a:off x="3420" y="2520"/>
              <a:ext cx="396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2800">
                  <a:latin typeface="楷体" panose="02010609060101010101" pitchFamily="49" charset="-122"/>
                  <a:ea typeface="楷体" panose="02010609060101010101" pitchFamily="49" charset="-122"/>
                </a:rPr>
                <a:t>13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Group 34"/>
          <p:cNvGrpSpPr/>
          <p:nvPr/>
        </p:nvGrpSpPr>
        <p:grpSpPr>
          <a:xfrm>
            <a:off x="4384816" y="4677132"/>
            <a:ext cx="3163888" cy="523875"/>
            <a:chOff x="1868" y="3015"/>
            <a:chExt cx="1993" cy="330"/>
          </a:xfrm>
        </p:grpSpPr>
        <p:sp>
          <p:nvSpPr>
            <p:cNvPr id="12" name="TextBox 4"/>
            <p:cNvSpPr txBox="1">
              <a:spLocks noChangeArrowheads="1"/>
            </p:cNvSpPr>
            <p:nvPr/>
          </p:nvSpPr>
          <p:spPr bwMode="auto">
            <a:xfrm>
              <a:off x="1868" y="3015"/>
              <a:ext cx="300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280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TextBox 6"/>
            <p:cNvSpPr txBox="1">
              <a:spLocks noChangeArrowheads="1"/>
            </p:cNvSpPr>
            <p:nvPr/>
          </p:nvSpPr>
          <p:spPr bwMode="auto">
            <a:xfrm>
              <a:off x="2588" y="3015"/>
              <a:ext cx="404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TextBox 4"/>
            <p:cNvSpPr txBox="1">
              <a:spLocks noChangeArrowheads="1"/>
            </p:cNvSpPr>
            <p:nvPr/>
          </p:nvSpPr>
          <p:spPr bwMode="auto">
            <a:xfrm>
              <a:off x="2329" y="3015"/>
              <a:ext cx="300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280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TextBox 4"/>
            <p:cNvSpPr txBox="1">
              <a:spLocks noChangeArrowheads="1"/>
            </p:cNvSpPr>
            <p:nvPr/>
          </p:nvSpPr>
          <p:spPr bwMode="auto">
            <a:xfrm>
              <a:off x="2938" y="3015"/>
              <a:ext cx="300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280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TextBox 4"/>
            <p:cNvSpPr txBox="1">
              <a:spLocks noChangeArrowheads="1"/>
            </p:cNvSpPr>
            <p:nvPr/>
          </p:nvSpPr>
          <p:spPr bwMode="auto">
            <a:xfrm>
              <a:off x="3420" y="3015"/>
              <a:ext cx="441" cy="3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sz="2800">
                  <a:latin typeface="楷体" panose="02010609060101010101" pitchFamily="49" charset="-122"/>
                  <a:ea typeface="楷体" panose="02010609060101010101" pitchFamily="49" charset="-122"/>
                </a:rPr>
                <a:t>13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296539" y="1692323"/>
            <a:ext cx="2784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看图填算式。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2224855" y="2190307"/>
            <a:ext cx="1625893" cy="1779721"/>
            <a:chOff x="685" y="1429"/>
            <a:chExt cx="1564" cy="1505"/>
          </a:xfrm>
        </p:grpSpPr>
        <p:pic>
          <p:nvPicPr>
            <p:cNvPr id="3" name="Picture 4" descr="sheep007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85" y="1512"/>
              <a:ext cx="696" cy="948"/>
            </a:xfrm>
            <a:prstGeom prst="rect">
              <a:avLst/>
            </a:prstGeom>
            <a:noFill/>
          </p:spPr>
        </p:pic>
        <p:pic>
          <p:nvPicPr>
            <p:cNvPr id="4" name="Picture 5" descr="sheep007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132" y="1447"/>
              <a:ext cx="696" cy="948"/>
            </a:xfrm>
            <a:prstGeom prst="rect">
              <a:avLst/>
            </a:prstGeom>
            <a:noFill/>
          </p:spPr>
        </p:pic>
        <p:pic>
          <p:nvPicPr>
            <p:cNvPr id="5" name="Picture 6" descr="sheep007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553" y="1429"/>
              <a:ext cx="696" cy="948"/>
            </a:xfrm>
            <a:prstGeom prst="rect">
              <a:avLst/>
            </a:prstGeom>
            <a:noFill/>
          </p:spPr>
        </p:pic>
        <p:pic>
          <p:nvPicPr>
            <p:cNvPr id="6" name="Picture 7" descr="sheep007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821" y="1914"/>
              <a:ext cx="696" cy="948"/>
            </a:xfrm>
            <a:prstGeom prst="rect">
              <a:avLst/>
            </a:prstGeom>
            <a:noFill/>
          </p:spPr>
        </p:pic>
        <p:pic>
          <p:nvPicPr>
            <p:cNvPr id="7" name="Picture 8" descr="sheep007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378" y="1986"/>
              <a:ext cx="696" cy="948"/>
            </a:xfrm>
            <a:prstGeom prst="rect">
              <a:avLst/>
            </a:prstGeom>
            <a:noFill/>
          </p:spPr>
        </p:pic>
      </p:grpSp>
      <p:grpSp>
        <p:nvGrpSpPr>
          <p:cNvPr id="8" name="Group 9"/>
          <p:cNvGrpSpPr/>
          <p:nvPr/>
        </p:nvGrpSpPr>
        <p:grpSpPr>
          <a:xfrm>
            <a:off x="4318594" y="2145959"/>
            <a:ext cx="1625893" cy="1779721"/>
            <a:chOff x="1955" y="2488"/>
            <a:chExt cx="1564" cy="1505"/>
          </a:xfrm>
        </p:grpSpPr>
        <p:pic>
          <p:nvPicPr>
            <p:cNvPr id="9" name="Picture 10" descr="sheep007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955" y="2571"/>
              <a:ext cx="696" cy="948"/>
            </a:xfrm>
            <a:prstGeom prst="rect">
              <a:avLst/>
            </a:prstGeom>
            <a:noFill/>
          </p:spPr>
        </p:pic>
        <p:pic>
          <p:nvPicPr>
            <p:cNvPr id="10" name="Picture 11" descr="sheep007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402" y="2506"/>
              <a:ext cx="696" cy="948"/>
            </a:xfrm>
            <a:prstGeom prst="rect">
              <a:avLst/>
            </a:prstGeom>
            <a:noFill/>
          </p:spPr>
        </p:pic>
        <p:pic>
          <p:nvPicPr>
            <p:cNvPr id="11" name="Picture 12" descr="sheep007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823" y="2488"/>
              <a:ext cx="696" cy="948"/>
            </a:xfrm>
            <a:prstGeom prst="rect">
              <a:avLst/>
            </a:prstGeom>
            <a:noFill/>
          </p:spPr>
        </p:pic>
        <p:pic>
          <p:nvPicPr>
            <p:cNvPr id="12" name="Picture 13" descr="sheep007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091" y="2973"/>
              <a:ext cx="696" cy="948"/>
            </a:xfrm>
            <a:prstGeom prst="rect">
              <a:avLst/>
            </a:prstGeom>
            <a:noFill/>
          </p:spPr>
        </p:pic>
        <p:pic>
          <p:nvPicPr>
            <p:cNvPr id="13" name="Picture 14" descr="sheep007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648" y="3045"/>
              <a:ext cx="696" cy="948"/>
            </a:xfrm>
            <a:prstGeom prst="rect">
              <a:avLst/>
            </a:prstGeom>
            <a:noFill/>
          </p:spPr>
        </p:pic>
      </p:grpSp>
      <p:grpSp>
        <p:nvGrpSpPr>
          <p:cNvPr id="14" name="Group 15"/>
          <p:cNvGrpSpPr/>
          <p:nvPr/>
        </p:nvGrpSpPr>
        <p:grpSpPr>
          <a:xfrm>
            <a:off x="6460779" y="2145959"/>
            <a:ext cx="1625893" cy="1779721"/>
            <a:chOff x="3966" y="2525"/>
            <a:chExt cx="1564" cy="1505"/>
          </a:xfrm>
        </p:grpSpPr>
        <p:pic>
          <p:nvPicPr>
            <p:cNvPr id="15" name="Picture 16" descr="sheep007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966" y="2608"/>
              <a:ext cx="696" cy="948"/>
            </a:xfrm>
            <a:prstGeom prst="rect">
              <a:avLst/>
            </a:prstGeom>
            <a:noFill/>
          </p:spPr>
        </p:pic>
        <p:pic>
          <p:nvPicPr>
            <p:cNvPr id="16" name="Picture 17" descr="sheep007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413" y="2543"/>
              <a:ext cx="696" cy="948"/>
            </a:xfrm>
            <a:prstGeom prst="rect">
              <a:avLst/>
            </a:prstGeom>
            <a:noFill/>
          </p:spPr>
        </p:pic>
        <p:pic>
          <p:nvPicPr>
            <p:cNvPr id="17" name="Picture 18" descr="sheep007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834" y="2525"/>
              <a:ext cx="696" cy="948"/>
            </a:xfrm>
            <a:prstGeom prst="rect">
              <a:avLst/>
            </a:prstGeom>
            <a:noFill/>
          </p:spPr>
        </p:pic>
        <p:pic>
          <p:nvPicPr>
            <p:cNvPr id="18" name="Picture 19" descr="sheep007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102" y="3010"/>
              <a:ext cx="696" cy="948"/>
            </a:xfrm>
            <a:prstGeom prst="rect">
              <a:avLst/>
            </a:prstGeom>
            <a:noFill/>
          </p:spPr>
        </p:pic>
        <p:pic>
          <p:nvPicPr>
            <p:cNvPr id="19" name="Picture 20" descr="sheep007s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659" y="3082"/>
              <a:ext cx="696" cy="948"/>
            </a:xfrm>
            <a:prstGeom prst="rect">
              <a:avLst/>
            </a:prstGeom>
            <a:noFill/>
          </p:spPr>
        </p:pic>
      </p:grpSp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1397263" y="1385667"/>
            <a:ext cx="3672408" cy="648512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一共有多少只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?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4447837" y="4209762"/>
            <a:ext cx="2310545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5×3+2</a:t>
            </a:r>
            <a:endParaRPr kumimoji="1" lang="en-US" altLang="zh-CN" sz="3600" b="1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4396717" y="5008308"/>
            <a:ext cx="2966411" cy="120032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kumimoji="1" lang="en-US" altLang="zh-CN" sz="36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=15+2</a:t>
            </a:r>
            <a:endParaRPr kumimoji="1" lang="en-US" altLang="zh-CN" sz="3600" b="1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r>
              <a:rPr kumimoji="1" lang="en-US" altLang="zh-CN" sz="36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=17</a:t>
            </a:r>
            <a:r>
              <a:rPr kumimoji="1" lang="zh-CN" altLang="en-US" sz="36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（只）</a:t>
            </a:r>
            <a:endParaRPr kumimoji="1" lang="zh-CN" altLang="en-US" sz="3600" b="1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pic>
        <p:nvPicPr>
          <p:cNvPr id="23" name="Picture 2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966817" y="1958819"/>
            <a:ext cx="645851" cy="1186563"/>
          </a:xfrm>
          <a:prstGeom prst="rect">
            <a:avLst/>
          </a:prstGeom>
          <a:noFill/>
        </p:spPr>
      </p:pic>
      <p:pic>
        <p:nvPicPr>
          <p:cNvPr id="24" name="Picture 2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970472" y="2686731"/>
            <a:ext cx="645851" cy="11865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6901" y="3241697"/>
            <a:ext cx="3086100" cy="4381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6" name="Picture 2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6901" y="4006872"/>
            <a:ext cx="3086100" cy="43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TextBox 13"/>
          <p:cNvSpPr txBox="1"/>
          <p:nvPr/>
        </p:nvSpPr>
        <p:spPr>
          <a:xfrm>
            <a:off x="542926" y="1014415"/>
            <a:ext cx="4105273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看图填写合适的数和运算</a:t>
            </a:r>
            <a:r>
              <a:rPr lang="zh-CN" altLang="en-US" sz="2000" smtClean="0">
                <a:latin typeface="楷体" panose="02010609060101010101" pitchFamily="49" charset="-122"/>
                <a:ea typeface="楷体" panose="02010609060101010101" pitchFamily="49" charset="-122"/>
              </a:rPr>
              <a:t>符号。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88" name="Picture 2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402" y="1825312"/>
            <a:ext cx="8334375" cy="10953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225" name="Group 33"/>
          <p:cNvGrpSpPr/>
          <p:nvPr/>
        </p:nvGrpSpPr>
        <p:grpSpPr>
          <a:xfrm>
            <a:off x="3109914" y="3203610"/>
            <a:ext cx="3113087" cy="463551"/>
            <a:chOff x="1868" y="2566"/>
            <a:chExt cx="1961" cy="292"/>
          </a:xfrm>
        </p:grpSpPr>
        <p:sp>
          <p:nvSpPr>
            <p:cNvPr id="16390" name="TextBox 4"/>
            <p:cNvSpPr txBox="1"/>
            <p:nvPr/>
          </p:nvSpPr>
          <p:spPr>
            <a:xfrm>
              <a:off x="1868" y="2566"/>
              <a:ext cx="300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391" name="TextBox 6"/>
            <p:cNvSpPr txBox="1"/>
            <p:nvPr/>
          </p:nvSpPr>
          <p:spPr>
            <a:xfrm>
              <a:off x="2588" y="2567"/>
              <a:ext cx="404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－</a:t>
              </a:r>
              <a:endParaRPr lang="zh-CN" altLang="en-US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392" name="TextBox 4"/>
            <p:cNvSpPr txBox="1"/>
            <p:nvPr/>
          </p:nvSpPr>
          <p:spPr>
            <a:xfrm>
              <a:off x="2329" y="2566"/>
              <a:ext cx="300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393" name="TextBox 4"/>
            <p:cNvSpPr txBox="1"/>
            <p:nvPr/>
          </p:nvSpPr>
          <p:spPr>
            <a:xfrm>
              <a:off x="2938" y="2566"/>
              <a:ext cx="300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394" name="TextBox 4"/>
            <p:cNvSpPr txBox="1"/>
            <p:nvPr/>
          </p:nvSpPr>
          <p:spPr>
            <a:xfrm>
              <a:off x="3474" y="2566"/>
              <a:ext cx="355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13</a:t>
              </a:r>
              <a:endPara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226" name="Group 34"/>
          <p:cNvGrpSpPr/>
          <p:nvPr/>
        </p:nvGrpSpPr>
        <p:grpSpPr>
          <a:xfrm>
            <a:off x="3109914" y="3952914"/>
            <a:ext cx="3152775" cy="469901"/>
            <a:chOff x="1868" y="3036"/>
            <a:chExt cx="1986" cy="296"/>
          </a:xfrm>
        </p:grpSpPr>
        <p:sp>
          <p:nvSpPr>
            <p:cNvPr id="16396" name="TextBox 4"/>
            <p:cNvSpPr txBox="1"/>
            <p:nvPr/>
          </p:nvSpPr>
          <p:spPr>
            <a:xfrm>
              <a:off x="1868" y="3036"/>
              <a:ext cx="300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397" name="TextBox 6"/>
            <p:cNvSpPr txBox="1"/>
            <p:nvPr/>
          </p:nvSpPr>
          <p:spPr>
            <a:xfrm>
              <a:off x="2588" y="3041"/>
              <a:ext cx="404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endParaRPr lang="zh-CN" altLang="en-US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398" name="TextBox 4"/>
            <p:cNvSpPr txBox="1"/>
            <p:nvPr/>
          </p:nvSpPr>
          <p:spPr>
            <a:xfrm>
              <a:off x="2329" y="3036"/>
              <a:ext cx="300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399" name="TextBox 4"/>
            <p:cNvSpPr txBox="1"/>
            <p:nvPr/>
          </p:nvSpPr>
          <p:spPr>
            <a:xfrm>
              <a:off x="2938" y="3036"/>
              <a:ext cx="300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400" name="TextBox 4"/>
            <p:cNvSpPr txBox="1"/>
            <p:nvPr/>
          </p:nvSpPr>
          <p:spPr>
            <a:xfrm>
              <a:off x="3378" y="3036"/>
              <a:ext cx="476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13</a:t>
              </a:r>
              <a:endPara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20" y="18332"/>
            <a:ext cx="2302397" cy="1091727"/>
            <a:chOff x="2794491" y="18330"/>
            <a:chExt cx="2302397" cy="1091727"/>
          </a:xfrm>
        </p:grpSpPr>
        <p:sp>
          <p:nvSpPr>
            <p:cNvPr id="21" name="圆角矩形 20"/>
            <p:cNvSpPr/>
            <p:nvPr/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2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57" name="Picture 11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12965"/>
          <a:stretch>
            <a:fillRect/>
          </a:stretch>
        </p:blipFill>
        <p:spPr>
          <a:xfrm>
            <a:off x="2408048" y="1962624"/>
            <a:ext cx="3336925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58" name="Picture 11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965781" y="2277590"/>
            <a:ext cx="358775" cy="3873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" name="Group 119"/>
          <p:cNvGrpSpPr/>
          <p:nvPr/>
        </p:nvGrpSpPr>
        <p:grpSpPr>
          <a:xfrm>
            <a:off x="2760617" y="2801980"/>
            <a:ext cx="3384551" cy="814388"/>
            <a:chOff x="2195" y="1747"/>
            <a:chExt cx="1451" cy="513"/>
          </a:xfrm>
        </p:grpSpPr>
        <p:sp>
          <p:nvSpPr>
            <p:cNvPr id="23557" name="AutoShape 120"/>
            <p:cNvSpPr/>
            <p:nvPr/>
          </p:nvSpPr>
          <p:spPr>
            <a:xfrm rot="5400000">
              <a:off x="2807" y="1135"/>
              <a:ext cx="227" cy="1451"/>
            </a:xfrm>
            <a:prstGeom prst="rightBrace">
              <a:avLst>
                <a:gd name="adj1" fmla="val 53119"/>
                <a:gd name="adj2" fmla="val 50000"/>
              </a:avLst>
            </a:prstGeom>
            <a:noFill/>
            <a:ln w="38100" cap="flat" cmpd="sng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558" name="Text Box 121"/>
            <p:cNvSpPr txBox="1"/>
            <p:nvPr/>
          </p:nvSpPr>
          <p:spPr>
            <a:xfrm>
              <a:off x="2829" y="1814"/>
              <a:ext cx="817" cy="44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              </a:t>
              </a:r>
              <a:r>
                <a:rPr lang="en-US" altLang="zh-CN" sz="2000">
                  <a:latin typeface="楷体" panose="02010609060101010101" pitchFamily="49" charset="-122"/>
                  <a:ea typeface="楷体" panose="02010609060101010101" pitchFamily="49" charset="-122"/>
                </a:rPr>
                <a:t>?</a:t>
              </a: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个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266" name="Rectangle 122"/>
          <p:cNvSpPr/>
          <p:nvPr/>
        </p:nvSpPr>
        <p:spPr>
          <a:xfrm>
            <a:off x="2286057" y="3434258"/>
            <a:ext cx="4647426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pPr defTabSz="0" eaLnBrk="0" hangingPunct="0">
              <a:tabLst>
                <a:tab pos="5111750" algn="r"/>
              </a:tabLst>
            </a:pPr>
            <a:r>
              <a:rPr lang="zh-CN" altLang="en-US" sz="4800">
                <a:latin typeface="楷体" panose="02010609060101010101" pitchFamily="49" charset="-122"/>
                <a:ea typeface="楷体" panose="02010609060101010101" pitchFamily="49" charset="-122"/>
              </a:rPr>
              <a:t>□</a:t>
            </a:r>
            <a:r>
              <a:rPr lang="en-US" altLang="zh-CN" sz="4800">
                <a:latin typeface="楷体" panose="02010609060101010101" pitchFamily="49" charset="-122"/>
                <a:ea typeface="楷体" panose="02010609060101010101" pitchFamily="49" charset="-122"/>
              </a:rPr>
              <a:t>×□+□=□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（个）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72" name="Text Box 128"/>
          <p:cNvSpPr txBox="1"/>
          <p:nvPr/>
        </p:nvSpPr>
        <p:spPr>
          <a:xfrm>
            <a:off x="2505075" y="3649702"/>
            <a:ext cx="312906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en-US" altLang="zh-CN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73" name="Text Box 129"/>
          <p:cNvSpPr txBox="1"/>
          <p:nvPr/>
        </p:nvSpPr>
        <p:spPr>
          <a:xfrm>
            <a:off x="3749675" y="3671261"/>
            <a:ext cx="312906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en-US" altLang="zh-CN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74" name="Text Box 130"/>
          <p:cNvSpPr txBox="1"/>
          <p:nvPr/>
        </p:nvSpPr>
        <p:spPr>
          <a:xfrm>
            <a:off x="4678060" y="3680360"/>
            <a:ext cx="312906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en-US" altLang="zh-CN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75" name="Text Box 131"/>
          <p:cNvSpPr txBox="1"/>
          <p:nvPr/>
        </p:nvSpPr>
        <p:spPr>
          <a:xfrm>
            <a:off x="5506101" y="3688258"/>
            <a:ext cx="441146" cy="4001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</a:t>
            </a:r>
            <a:endParaRPr lang="en-US" altLang="zh-CN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64" name="Text Box 19"/>
          <p:cNvSpPr txBox="1"/>
          <p:nvPr/>
        </p:nvSpPr>
        <p:spPr>
          <a:xfrm>
            <a:off x="576264" y="1047790"/>
            <a:ext cx="1576387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我会</a:t>
            </a:r>
            <a:r>
              <a:rPr lang="zh-CN" altLang="en-US" sz="2000" smtClean="0">
                <a:latin typeface="楷体" panose="02010609060101010101" pitchFamily="49" charset="-122"/>
                <a:ea typeface="楷体" panose="02010609060101010101" pitchFamily="49" charset="-122"/>
              </a:rPr>
              <a:t>填。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66" grpId="0"/>
      <p:bldP spid="6272" grpId="0"/>
      <p:bldP spid="6273" grpId="0"/>
      <p:bldP spid="6274" grpId="0"/>
      <p:bldP spid="627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副标题 2"/>
          <p:cNvSpPr txBox="1"/>
          <p:nvPr/>
        </p:nvSpPr>
        <p:spPr>
          <a:xfrm>
            <a:off x="1914526" y="2381250"/>
            <a:ext cx="5707063" cy="381000"/>
          </a:xfrm>
          <a:prstGeom prst="rect">
            <a:avLst/>
          </a:prstGeom>
          <a:noFill/>
          <a:ln w="9525">
            <a:noFill/>
          </a:ln>
        </p:spPr>
        <p:txBody>
          <a:bodyPr lIns="165322" tIns="82662" rIns="165322" bIns="82662" anchor="t"/>
          <a:lstStyle/>
          <a:p>
            <a:pPr marL="625475">
              <a:spcBef>
                <a:spcPct val="20000"/>
              </a:spcBef>
            </a:pPr>
            <a:r>
              <a:rPr lang="zh-CN" altLang="zh-CN" sz="24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在线完成</a:t>
            </a:r>
            <a:r>
              <a:rPr lang="zh-CN" altLang="zh-CN" sz="2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4.2.3乘加 乘减</a:t>
            </a:r>
            <a:r>
              <a:rPr lang="zh-CN" altLang="zh-CN" sz="24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课后作业。 </a:t>
            </a:r>
            <a:endParaRPr lang="zh-CN" altLang="zh-CN" sz="240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21" y="18332"/>
            <a:ext cx="2302398" cy="1091727"/>
            <a:chOff x="2794491" y="18330"/>
            <a:chExt cx="2302397" cy="1091727"/>
          </a:xfrm>
        </p:grpSpPr>
        <p:sp>
          <p:nvSpPr>
            <p:cNvPr id="6" name="圆角矩形 5"/>
            <p:cNvSpPr/>
            <p:nvPr/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矩形 7"/>
            <p:cNvSpPr/>
            <p:nvPr/>
          </p:nvSpPr>
          <p:spPr>
            <a:xfrm>
              <a:off x="3658243" y="316516"/>
              <a:ext cx="142218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noProof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布置作业</a:t>
              </a:r>
              <a:endParaRPr lang="zh-CN" altLang="en-US" sz="24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/>
          <p:nvPr/>
        </p:nvSpPr>
        <p:spPr>
          <a:xfrm>
            <a:off x="1138237" y="971594"/>
            <a:ext cx="3575051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看图列乘法算式。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5" name="TextBox 67"/>
          <p:cNvSpPr txBox="1"/>
          <p:nvPr/>
        </p:nvSpPr>
        <p:spPr>
          <a:xfrm>
            <a:off x="2078039" y="3616369"/>
            <a:ext cx="2932112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乘法算式：</a:t>
            </a:r>
            <a:r>
              <a:rPr lang="zh-CN" altLang="en-US" sz="2000" u="sng"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196" name="Group 62"/>
          <p:cNvGrpSpPr/>
          <p:nvPr/>
        </p:nvGrpSpPr>
        <p:grpSpPr>
          <a:xfrm>
            <a:off x="1995490" y="1685969"/>
            <a:ext cx="3330575" cy="1433513"/>
            <a:chOff x="701" y="1525"/>
            <a:chExt cx="1771" cy="635"/>
          </a:xfrm>
        </p:grpSpPr>
        <p:grpSp>
          <p:nvGrpSpPr>
            <p:cNvPr id="8197" name="组合 21"/>
            <p:cNvGrpSpPr/>
            <p:nvPr/>
          </p:nvGrpSpPr>
          <p:grpSpPr>
            <a:xfrm>
              <a:off x="701" y="1525"/>
              <a:ext cx="817" cy="272"/>
              <a:chOff x="571472" y="2571744"/>
              <a:chExt cx="2017727" cy="785818"/>
            </a:xfrm>
          </p:grpSpPr>
          <p:pic>
            <p:nvPicPr>
              <p:cNvPr id="8198" name="图片 18" descr="01300001319410131354557394614_s.jpg"/>
              <p:cNvPicPr>
                <a:picLocks noChangeAspect="1"/>
              </p:cNvPicPr>
              <p:nvPr/>
            </p:nvPicPr>
            <p:blipFill>
              <a:blip r:embed="rId1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571472" y="2571744"/>
                <a:ext cx="803281" cy="78581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8199" name="图片 19" descr="01300001319410131354557394614_s.jpg"/>
              <p:cNvPicPr>
                <a:picLocks noChangeAspect="1"/>
              </p:cNvPicPr>
              <p:nvPr/>
            </p:nvPicPr>
            <p:blipFill>
              <a:blip r:embed="rId1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1196951" y="2571744"/>
                <a:ext cx="803281" cy="78581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8200" name="图片 20" descr="01300001319410131354557394614_s.jpg"/>
              <p:cNvPicPr>
                <a:picLocks noChangeAspect="1"/>
              </p:cNvPicPr>
              <p:nvPr/>
            </p:nvPicPr>
            <p:blipFill>
              <a:blip r:embed="rId1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1785918" y="2571744"/>
                <a:ext cx="803281" cy="785818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8201" name="组合 21"/>
            <p:cNvGrpSpPr/>
            <p:nvPr/>
          </p:nvGrpSpPr>
          <p:grpSpPr>
            <a:xfrm>
              <a:off x="1109" y="1888"/>
              <a:ext cx="817" cy="272"/>
              <a:chOff x="571472" y="2571744"/>
              <a:chExt cx="2017727" cy="785818"/>
            </a:xfrm>
          </p:grpSpPr>
          <p:pic>
            <p:nvPicPr>
              <p:cNvPr id="8202" name="图片 18" descr="01300001319410131354557394614_s.jpg"/>
              <p:cNvPicPr>
                <a:picLocks noChangeAspect="1"/>
              </p:cNvPicPr>
              <p:nvPr/>
            </p:nvPicPr>
            <p:blipFill>
              <a:blip r:embed="rId1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571472" y="2571744"/>
                <a:ext cx="803281" cy="78581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8203" name="图片 19" descr="01300001319410131354557394614_s.jpg"/>
              <p:cNvPicPr>
                <a:picLocks noChangeAspect="1"/>
              </p:cNvPicPr>
              <p:nvPr/>
            </p:nvPicPr>
            <p:blipFill>
              <a:blip r:embed="rId1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1196951" y="2571744"/>
                <a:ext cx="803281" cy="78581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8204" name="图片 20" descr="01300001319410131354557394614_s.jpg"/>
              <p:cNvPicPr>
                <a:picLocks noChangeAspect="1"/>
              </p:cNvPicPr>
              <p:nvPr/>
            </p:nvPicPr>
            <p:blipFill>
              <a:blip r:embed="rId1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1785918" y="2571744"/>
                <a:ext cx="803281" cy="785818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8205" name="组合 21"/>
            <p:cNvGrpSpPr/>
            <p:nvPr/>
          </p:nvGrpSpPr>
          <p:grpSpPr>
            <a:xfrm>
              <a:off x="1655" y="1525"/>
              <a:ext cx="817" cy="272"/>
              <a:chOff x="571472" y="2571744"/>
              <a:chExt cx="2017727" cy="785818"/>
            </a:xfrm>
          </p:grpSpPr>
          <p:pic>
            <p:nvPicPr>
              <p:cNvPr id="8206" name="图片 18" descr="01300001319410131354557394614_s.jpg"/>
              <p:cNvPicPr>
                <a:picLocks noChangeAspect="1"/>
              </p:cNvPicPr>
              <p:nvPr/>
            </p:nvPicPr>
            <p:blipFill>
              <a:blip r:embed="rId1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571472" y="2571744"/>
                <a:ext cx="803281" cy="78581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8207" name="图片 19" descr="01300001319410131354557394614_s.jpg"/>
              <p:cNvPicPr>
                <a:picLocks noChangeAspect="1"/>
              </p:cNvPicPr>
              <p:nvPr/>
            </p:nvPicPr>
            <p:blipFill>
              <a:blip r:embed="rId1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1196951" y="2571744"/>
                <a:ext cx="803281" cy="78581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8208" name="图片 20" descr="01300001319410131354557394614_s.jpg"/>
              <p:cNvPicPr>
                <a:picLocks noChangeAspect="1"/>
              </p:cNvPicPr>
              <p:nvPr/>
            </p:nvPicPr>
            <p:blipFill>
              <a:blip r:embed="rId1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1785918" y="2571744"/>
                <a:ext cx="803281" cy="785818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pic>
        <p:nvPicPr>
          <p:cNvPr id="8209" name="图片 19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154739" y="1685968"/>
            <a:ext cx="611187" cy="614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10" name="图片 20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602413" y="1685968"/>
            <a:ext cx="611187" cy="614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14" name="TextBox 70"/>
          <p:cNvSpPr txBox="1"/>
          <p:nvPr/>
        </p:nvSpPr>
        <p:spPr>
          <a:xfrm>
            <a:off x="4298952" y="3616369"/>
            <a:ext cx="2130425" cy="461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3×3+2</a:t>
            </a:r>
            <a:r>
              <a:rPr lang="en-US" altLang="en-US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en-US" altLang="zh-CN" sz="20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20" y="18332"/>
            <a:ext cx="2302398" cy="1091727"/>
            <a:chOff x="2794491" y="18330"/>
            <a:chExt cx="2302397" cy="1091727"/>
          </a:xfrm>
        </p:grpSpPr>
        <p:sp>
          <p:nvSpPr>
            <p:cNvPr id="23" name="圆角矩形 22"/>
            <p:cNvSpPr/>
            <p:nvPr/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矩形 24"/>
            <p:cNvSpPr/>
            <p:nvPr/>
          </p:nvSpPr>
          <p:spPr>
            <a:xfrm>
              <a:off x="3658247" y="316516"/>
              <a:ext cx="142218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noProof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自学反馈</a:t>
              </a:r>
              <a:endParaRPr lang="zh-CN" altLang="en-US" sz="24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3969" y="6695442"/>
            <a:ext cx="12205335" cy="1809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388475" y="5935980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二年级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638157" y="4975227"/>
            <a:ext cx="1405255" cy="17202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892300" y="1310007"/>
            <a:ext cx="2249805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FF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做一做</a:t>
            </a:r>
            <a:endParaRPr lang="zh-CN" altLang="en-US" sz="3200" b="1" smtClean="0">
              <a:solidFill>
                <a:srgbClr val="FF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5501" y="1159512"/>
            <a:ext cx="886460" cy="88455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59331" y="2171067"/>
            <a:ext cx="3761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7030A0"/>
                </a:solidFill>
                <a:effectLst/>
              </a:rPr>
              <a:t>小朋友看图列乘法算式。</a:t>
            </a:r>
            <a:endParaRPr lang="zh-CN" altLang="en-US" sz="2400" b="1">
              <a:solidFill>
                <a:srgbClr val="7030A0"/>
              </a:solidFill>
              <a:effectLst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4206" y="3007995"/>
            <a:ext cx="3323591" cy="10858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2925" y="2827020"/>
            <a:ext cx="3718560" cy="14478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400811" y="4704717"/>
            <a:ext cx="20021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乘法算式：</a:t>
            </a:r>
            <a:endParaRPr lang="zh-CN" altLang="en-US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×4=20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87621" y="4704717"/>
            <a:ext cx="20021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乘法算式：</a:t>
            </a:r>
            <a:endParaRPr lang="zh-CN" altLang="en-US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×3=9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133081" y="4566922"/>
            <a:ext cx="20021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乘法算式：</a:t>
            </a:r>
            <a:endParaRPr lang="zh-CN" altLang="en-US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×4=8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3055" y="2827020"/>
            <a:ext cx="3056891" cy="14478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146590" y="3626722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3"/>
          <a:stretch>
            <a:fillRect/>
          </a:stretch>
        </p:blipFill>
        <p:spPr bwMode="auto">
          <a:xfrm>
            <a:off x="6377244" y="1967844"/>
            <a:ext cx="4603013" cy="34602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92988" y="2344987"/>
            <a:ext cx="460301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一共有多少个玉米？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70"/>
          <p:cNvSpPr txBox="1">
            <a:spLocks noChangeArrowheads="1"/>
          </p:cNvSpPr>
          <p:nvPr/>
        </p:nvSpPr>
        <p:spPr bwMode="auto">
          <a:xfrm>
            <a:off x="1997131" y="3405583"/>
            <a:ext cx="298782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3×4</a:t>
            </a:r>
            <a:r>
              <a:rPr lang="en-US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＝12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（个）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8582" y="4513014"/>
            <a:ext cx="4173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答：一共有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个玉米。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3969" y="6695442"/>
            <a:ext cx="12205335" cy="1809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388475" y="5935980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二年级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638157" y="4975227"/>
            <a:ext cx="1405255" cy="17202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892300" y="1310006"/>
            <a:ext cx="224980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FF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乘加、乘减</a:t>
            </a:r>
            <a:endParaRPr lang="zh-CN" altLang="en-US" sz="3200" b="1" smtClean="0">
              <a:solidFill>
                <a:srgbClr val="FF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5501" y="1159512"/>
            <a:ext cx="886460" cy="88455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747521" y="2910206"/>
            <a:ext cx="3020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3+3+3+2=11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47521" y="3570606"/>
            <a:ext cx="3020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×3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+2=11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676390" y="3493771"/>
            <a:ext cx="28562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×4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-1=11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11620" y="2910206"/>
            <a:ext cx="384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3+3+3+3-1=11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65" name=" 165"/>
          <p:cNvSpPr/>
          <p:nvPr/>
        </p:nvSpPr>
        <p:spPr>
          <a:xfrm flipV="1">
            <a:off x="1842135" y="4139565"/>
            <a:ext cx="848360" cy="762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5"/>
          <p:cNvSpPr/>
          <p:nvPr/>
        </p:nvSpPr>
        <p:spPr>
          <a:xfrm flipV="1">
            <a:off x="6877051" y="4055745"/>
            <a:ext cx="848360" cy="7620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057401" y="4215767"/>
            <a:ext cx="41783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</a:t>
            </a:r>
            <a:endParaRPr lang="en-US" altLang="zh-CN" sz="24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989446" y="4168777"/>
            <a:ext cx="632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12</a:t>
            </a:r>
            <a:endParaRPr lang="en-US" altLang="zh-CN" sz="24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711960" y="2247267"/>
            <a:ext cx="6618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7030A0"/>
                </a:solidFill>
                <a:effectLst/>
              </a:rPr>
              <a:t>小朋友在有乘加或乘减的算式里，应该先算什么？</a:t>
            </a:r>
            <a:endParaRPr lang="zh-CN" altLang="en-US" sz="2400" b="1">
              <a:solidFill>
                <a:srgbClr val="7030A0"/>
              </a:solidFill>
              <a:effectLst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48460" y="4629152"/>
            <a:ext cx="292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应该先算（</a:t>
            </a:r>
            <a:r>
              <a:rPr lang="zh-CN" altLang="en-US" sz="20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乘法</a:t>
            </a:r>
            <a:r>
              <a:rPr lang="zh-CN" altLang="en-US" sz="2000" b="1">
                <a:solidFill>
                  <a:srgbClr val="00B0F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），再算（</a:t>
            </a:r>
            <a:r>
              <a:rPr lang="zh-CN" altLang="en-US" sz="20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加法</a:t>
            </a:r>
            <a:r>
              <a:rPr lang="zh-CN" altLang="en-US" sz="2000" b="1">
                <a:solidFill>
                  <a:srgbClr val="00B0F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endParaRPr lang="zh-CN" altLang="en-US" sz="2000" b="1">
              <a:solidFill>
                <a:srgbClr val="00B0F0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11620" y="4629152"/>
            <a:ext cx="292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00B0F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应该先算（</a:t>
            </a:r>
            <a:r>
              <a:rPr lang="zh-CN" altLang="en-US" sz="20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乘法</a:t>
            </a:r>
            <a:r>
              <a:rPr lang="zh-CN" altLang="en-US" sz="2000" b="1">
                <a:solidFill>
                  <a:srgbClr val="00B0F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），再算（</a:t>
            </a:r>
            <a:r>
              <a:rPr lang="zh-CN" altLang="en-US" sz="20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减法</a:t>
            </a:r>
            <a:r>
              <a:rPr lang="zh-CN" altLang="en-US" sz="2000" b="1">
                <a:solidFill>
                  <a:srgbClr val="00B0F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）</a:t>
            </a:r>
            <a:endParaRPr lang="zh-CN" altLang="en-US" sz="2000" b="1">
              <a:solidFill>
                <a:srgbClr val="00B0F0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7"/>
          <p:cNvSpPr txBox="1">
            <a:spLocks noChangeArrowheads="1"/>
          </p:cNvSpPr>
          <p:nvPr/>
        </p:nvSpPr>
        <p:spPr bwMode="auto">
          <a:xfrm>
            <a:off x="7632351" y="2214565"/>
            <a:ext cx="3059112" cy="523220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8256961" y="2839799"/>
            <a:ext cx="2297113" cy="523220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3×3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 Box 19"/>
          <p:cNvSpPr txBox="1">
            <a:spLocks noChangeArrowheads="1"/>
          </p:cNvSpPr>
          <p:nvPr/>
        </p:nvSpPr>
        <p:spPr bwMode="auto">
          <a:xfrm>
            <a:off x="7078756" y="4021387"/>
            <a:ext cx="3600451" cy="523220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8244901" y="3427572"/>
            <a:ext cx="2370137" cy="523220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3×4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Picture 2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045865" y="1302605"/>
            <a:ext cx="5543551" cy="3846513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2580523" y="5555399"/>
            <a:ext cx="738342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同一个问题列出了不同的算式，你能读懂这些算式的意思吗？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18565" y="1068046"/>
            <a:ext cx="3949267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旋转木马里一共有多少人？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想一想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74826" y="869950"/>
            <a:ext cx="4446588" cy="3086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0" name="Text Box 17"/>
          <p:cNvSpPr txBox="1"/>
          <p:nvPr/>
        </p:nvSpPr>
        <p:spPr>
          <a:xfrm>
            <a:off x="895351" y="3816350"/>
            <a:ext cx="3100388" cy="400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/>
            <a:r>
              <a:rPr lang="zh-CN" altLang="en-US" sz="2000" baseline="0">
                <a:latin typeface="楷体" panose="02010609060101010101" pitchFamily="49" charset="-122"/>
                <a:ea typeface="楷体" panose="02010609060101010101" pitchFamily="49" charset="-122"/>
              </a:rPr>
              <a:t>交流：</a:t>
            </a:r>
            <a:r>
              <a:rPr lang="en-US" altLang="zh-CN" sz="2000" baseline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aseline="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baseline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aseline="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baseline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aseline="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baseline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aseline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000" baseline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en-US" altLang="zh-CN" sz="2000" baseline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51" name="Text Box 18"/>
          <p:cNvSpPr txBox="1"/>
          <p:nvPr/>
        </p:nvSpPr>
        <p:spPr>
          <a:xfrm>
            <a:off x="1676401" y="4473576"/>
            <a:ext cx="1884363" cy="400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defTabSz="914400"/>
            <a:r>
              <a:rPr lang="en-US" altLang="zh-CN" sz="2000" baseline="0">
                <a:latin typeface="楷体" panose="02010609060101010101" pitchFamily="49" charset="-122"/>
                <a:ea typeface="楷体" panose="02010609060101010101" pitchFamily="49" charset="-122"/>
              </a:rPr>
              <a:t>3×3</a:t>
            </a:r>
            <a:r>
              <a:rPr lang="zh-CN" altLang="en-US" sz="2000" baseline="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2000" baseline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aseline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2000" baseline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endParaRPr lang="en-US" altLang="zh-CN" sz="2000" baseline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17"/>
          <p:cNvGrpSpPr/>
          <p:nvPr/>
        </p:nvGrpSpPr>
        <p:grpSpPr>
          <a:xfrm>
            <a:off x="1708151" y="1412877"/>
            <a:ext cx="1512888" cy="1433513"/>
            <a:chOff x="1357288" y="1862235"/>
            <a:chExt cx="1584013" cy="1433907"/>
          </a:xfrm>
        </p:grpSpPr>
        <p:sp>
          <p:nvSpPr>
            <p:cNvPr id="12294" name="圆角矩形 15"/>
            <p:cNvSpPr/>
            <p:nvPr/>
          </p:nvSpPr>
          <p:spPr>
            <a:xfrm>
              <a:off x="1357288" y="2000240"/>
              <a:ext cx="1584013" cy="1295902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295" name="TextBox 16"/>
            <p:cNvSpPr txBox="1"/>
            <p:nvPr/>
          </p:nvSpPr>
          <p:spPr>
            <a:xfrm>
              <a:off x="1867335" y="1862235"/>
              <a:ext cx="500066" cy="3988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914400"/>
              <a:r>
                <a:rPr lang="en-US" altLang="zh-CN" sz="2000" baseline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en-US" altLang="zh-CN" sz="2000" baseline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27"/>
          <p:cNvGrpSpPr/>
          <p:nvPr/>
        </p:nvGrpSpPr>
        <p:grpSpPr>
          <a:xfrm>
            <a:off x="3146426" y="1998665"/>
            <a:ext cx="1857375" cy="1443037"/>
            <a:chOff x="1357289" y="1843187"/>
            <a:chExt cx="1513428" cy="1442928"/>
          </a:xfrm>
        </p:grpSpPr>
        <p:sp>
          <p:nvSpPr>
            <p:cNvPr id="12297" name="圆角矩形 28"/>
            <p:cNvSpPr/>
            <p:nvPr/>
          </p:nvSpPr>
          <p:spPr>
            <a:xfrm>
              <a:off x="1357289" y="2000240"/>
              <a:ext cx="1513428" cy="1285875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298" name="TextBox 29"/>
            <p:cNvSpPr txBox="1"/>
            <p:nvPr/>
          </p:nvSpPr>
          <p:spPr>
            <a:xfrm>
              <a:off x="1702133" y="1843187"/>
              <a:ext cx="500066" cy="3987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914400"/>
              <a:r>
                <a:rPr lang="en-US" altLang="zh-CN" sz="2000" baseline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en-US" altLang="zh-CN" sz="2000" baseline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30"/>
          <p:cNvGrpSpPr/>
          <p:nvPr/>
        </p:nvGrpSpPr>
        <p:grpSpPr>
          <a:xfrm>
            <a:off x="4595814" y="1370013"/>
            <a:ext cx="1400175" cy="1390650"/>
            <a:chOff x="1421066" y="1852711"/>
            <a:chExt cx="1339306" cy="1390545"/>
          </a:xfrm>
        </p:grpSpPr>
        <p:sp>
          <p:nvSpPr>
            <p:cNvPr id="12300" name="圆角矩形 31"/>
            <p:cNvSpPr/>
            <p:nvPr/>
          </p:nvSpPr>
          <p:spPr>
            <a:xfrm>
              <a:off x="1421066" y="2000241"/>
              <a:ext cx="1339306" cy="1243015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01" name="TextBox 32"/>
            <p:cNvSpPr txBox="1"/>
            <p:nvPr/>
          </p:nvSpPr>
          <p:spPr>
            <a:xfrm>
              <a:off x="1857356" y="1852711"/>
              <a:ext cx="500066" cy="3987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 defTabSz="914400"/>
              <a:r>
                <a:rPr lang="en-US" altLang="zh-CN" sz="2000" baseline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en-US" altLang="zh-CN" sz="2000" baseline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33"/>
          <p:cNvGrpSpPr/>
          <p:nvPr/>
        </p:nvGrpSpPr>
        <p:grpSpPr>
          <a:xfrm>
            <a:off x="3116263" y="742952"/>
            <a:ext cx="1643063" cy="1433513"/>
            <a:chOff x="1357289" y="1852711"/>
            <a:chExt cx="1571637" cy="1433404"/>
          </a:xfrm>
        </p:grpSpPr>
        <p:sp>
          <p:nvSpPr>
            <p:cNvPr id="12303" name="圆角矩形 34"/>
            <p:cNvSpPr/>
            <p:nvPr/>
          </p:nvSpPr>
          <p:spPr>
            <a:xfrm>
              <a:off x="1357289" y="2000240"/>
              <a:ext cx="1571637" cy="1285875"/>
            </a:xfrm>
            <a:prstGeom prst="roundRect">
              <a:avLst>
                <a:gd name="adj" fmla="val 16667"/>
              </a:avLst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304" name="TextBox 35"/>
            <p:cNvSpPr txBox="1"/>
            <p:nvPr/>
          </p:nvSpPr>
          <p:spPr>
            <a:xfrm>
              <a:off x="1857356" y="1852711"/>
              <a:ext cx="500066" cy="3987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914400"/>
              <a:r>
                <a:rPr lang="en-US" altLang="zh-CN" sz="2000" baseline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en-US" altLang="zh-CN" sz="2000" baseline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2305" name="Picture 8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77051" y="2495552"/>
            <a:ext cx="1219200" cy="1058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64" name="AutoShape 84"/>
          <p:cNvSpPr/>
          <p:nvPr/>
        </p:nvSpPr>
        <p:spPr>
          <a:xfrm>
            <a:off x="5003801" y="3652839"/>
            <a:ext cx="2825751" cy="442674"/>
          </a:xfrm>
          <a:prstGeom prst="wedgeRoundRectCallout">
            <a:avLst>
              <a:gd name="adj1" fmla="val 35282"/>
              <a:gd name="adj2" fmla="val -105236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说说你是怎样想的。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54" name="AutoShape 84"/>
          <p:cNvSpPr/>
          <p:nvPr/>
        </p:nvSpPr>
        <p:spPr>
          <a:xfrm>
            <a:off x="4500563" y="3868739"/>
            <a:ext cx="2519363" cy="783193"/>
          </a:xfrm>
          <a:prstGeom prst="wedgeRoundRectCallout">
            <a:avLst>
              <a:gd name="adj1" fmla="val 64870"/>
              <a:gd name="adj2" fmla="val -99472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这个算式是什么意思？先算什么呢？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Group 40"/>
          <p:cNvGrpSpPr/>
          <p:nvPr/>
        </p:nvGrpSpPr>
        <p:grpSpPr>
          <a:xfrm>
            <a:off x="1681163" y="4776788"/>
            <a:ext cx="576263" cy="398462"/>
            <a:chOff x="743" y="3229"/>
            <a:chExt cx="363" cy="251"/>
          </a:xfrm>
        </p:grpSpPr>
        <p:cxnSp>
          <p:nvCxnSpPr>
            <p:cNvPr id="12309" name="直接连接符 17"/>
            <p:cNvCxnSpPr/>
            <p:nvPr/>
          </p:nvCxnSpPr>
          <p:spPr>
            <a:xfrm>
              <a:off x="743" y="3238"/>
              <a:ext cx="363" cy="1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310" name="TextBox 18"/>
            <p:cNvSpPr txBox="1"/>
            <p:nvPr/>
          </p:nvSpPr>
          <p:spPr>
            <a:xfrm>
              <a:off x="801" y="3229"/>
              <a:ext cx="269" cy="2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defTabSz="914400"/>
              <a:r>
                <a:rPr lang="en-US" altLang="zh-CN" sz="2000" baseline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endParaRPr lang="en-US" altLang="zh-CN" sz="2000" baseline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" name="任意多边形 6"/>
          <p:cNvSpPr/>
          <p:nvPr/>
        </p:nvSpPr>
        <p:spPr>
          <a:xfrm>
            <a:off x="1774826" y="1549402"/>
            <a:ext cx="4505325" cy="2327275"/>
          </a:xfrm>
          <a:custGeom>
            <a:avLst/>
            <a:gdLst/>
            <a:ahLst/>
            <a:cxnLst>
              <a:cxn ang="0">
                <a:pos x="63445" y="520321"/>
              </a:cxn>
              <a:cxn ang="0">
                <a:pos x="663520" y="25021"/>
              </a:cxn>
              <a:cxn ang="0">
                <a:pos x="1692220" y="129796"/>
              </a:cxn>
              <a:cxn ang="0">
                <a:pos x="1892245" y="615571"/>
              </a:cxn>
              <a:cxn ang="0">
                <a:pos x="2158945" y="853696"/>
              </a:cxn>
              <a:cxn ang="0">
                <a:pos x="2844745" y="891796"/>
              </a:cxn>
              <a:cxn ang="0">
                <a:pos x="3521020" y="863221"/>
              </a:cxn>
              <a:cxn ang="0">
                <a:pos x="3740095" y="510796"/>
              </a:cxn>
              <a:cxn ang="0">
                <a:pos x="3959170" y="234571"/>
              </a:cxn>
              <a:cxn ang="0">
                <a:pos x="4492570" y="148846"/>
              </a:cxn>
              <a:cxn ang="0">
                <a:pos x="5168845" y="329821"/>
              </a:cxn>
              <a:cxn ang="0">
                <a:pos x="5445070" y="729871"/>
              </a:cxn>
              <a:cxn ang="0">
                <a:pos x="5359345" y="1453771"/>
              </a:cxn>
              <a:cxn ang="0">
                <a:pos x="5140270" y="1853821"/>
              </a:cxn>
              <a:cxn ang="0">
                <a:pos x="4016320" y="2206246"/>
              </a:cxn>
              <a:cxn ang="0">
                <a:pos x="3663895" y="2615821"/>
              </a:cxn>
              <a:cxn ang="0">
                <a:pos x="2863795" y="2853946"/>
              </a:cxn>
              <a:cxn ang="0">
                <a:pos x="1977970" y="2787271"/>
              </a:cxn>
              <a:cxn ang="0">
                <a:pos x="1482670" y="2415796"/>
              </a:cxn>
              <a:cxn ang="0">
                <a:pos x="1568395" y="1739521"/>
              </a:cxn>
              <a:cxn ang="0">
                <a:pos x="730195" y="1682371"/>
              </a:cxn>
              <a:cxn ang="0">
                <a:pos x="215845" y="1587121"/>
              </a:cxn>
              <a:cxn ang="0">
                <a:pos x="34870" y="1129921"/>
              </a:cxn>
              <a:cxn ang="0">
                <a:pos x="63445" y="520321"/>
              </a:cxn>
            </a:cxnLst>
            <a:rect l="0" t="0" r="0" b="0"/>
            <a:pathLst>
              <a:path w="5453314" h="2853946">
                <a:moveTo>
                  <a:pt x="63445" y="520321"/>
                </a:moveTo>
                <a:cubicBezTo>
                  <a:pt x="168220" y="336171"/>
                  <a:pt x="392058" y="90108"/>
                  <a:pt x="663520" y="25021"/>
                </a:cubicBezTo>
                <a:cubicBezTo>
                  <a:pt x="934982" y="-40066"/>
                  <a:pt x="1487433" y="31371"/>
                  <a:pt x="1692220" y="129796"/>
                </a:cubicBezTo>
                <a:cubicBezTo>
                  <a:pt x="1897007" y="228221"/>
                  <a:pt x="1814458" y="494921"/>
                  <a:pt x="1892245" y="615571"/>
                </a:cubicBezTo>
                <a:cubicBezTo>
                  <a:pt x="1970032" y="736221"/>
                  <a:pt x="2000195" y="807659"/>
                  <a:pt x="2158945" y="853696"/>
                </a:cubicBezTo>
                <a:cubicBezTo>
                  <a:pt x="2317695" y="899734"/>
                  <a:pt x="2617733" y="890209"/>
                  <a:pt x="2844745" y="891796"/>
                </a:cubicBezTo>
                <a:cubicBezTo>
                  <a:pt x="3071757" y="893383"/>
                  <a:pt x="3371795" y="926721"/>
                  <a:pt x="3521020" y="863221"/>
                </a:cubicBezTo>
                <a:cubicBezTo>
                  <a:pt x="3670245" y="799721"/>
                  <a:pt x="3667070" y="615571"/>
                  <a:pt x="3740095" y="510796"/>
                </a:cubicBezTo>
                <a:cubicBezTo>
                  <a:pt x="3813120" y="406021"/>
                  <a:pt x="3833758" y="294896"/>
                  <a:pt x="3959170" y="234571"/>
                </a:cubicBezTo>
                <a:cubicBezTo>
                  <a:pt x="4084582" y="174246"/>
                  <a:pt x="4290958" y="132971"/>
                  <a:pt x="4492570" y="148846"/>
                </a:cubicBezTo>
                <a:cubicBezTo>
                  <a:pt x="4694183" y="164721"/>
                  <a:pt x="5010095" y="232983"/>
                  <a:pt x="5168845" y="329821"/>
                </a:cubicBezTo>
                <a:cubicBezTo>
                  <a:pt x="5327595" y="426658"/>
                  <a:pt x="5413320" y="542546"/>
                  <a:pt x="5445070" y="729871"/>
                </a:cubicBezTo>
                <a:cubicBezTo>
                  <a:pt x="5476820" y="917196"/>
                  <a:pt x="5410145" y="1266446"/>
                  <a:pt x="5359345" y="1453771"/>
                </a:cubicBezTo>
                <a:cubicBezTo>
                  <a:pt x="5308545" y="1641096"/>
                  <a:pt x="5364108" y="1728409"/>
                  <a:pt x="5140270" y="1853821"/>
                </a:cubicBezTo>
                <a:cubicBezTo>
                  <a:pt x="4916433" y="1979234"/>
                  <a:pt x="4262383" y="2079246"/>
                  <a:pt x="4016320" y="2206246"/>
                </a:cubicBezTo>
                <a:cubicBezTo>
                  <a:pt x="3770258" y="2333246"/>
                  <a:pt x="3855983" y="2507871"/>
                  <a:pt x="3663895" y="2615821"/>
                </a:cubicBezTo>
                <a:cubicBezTo>
                  <a:pt x="3471808" y="2723771"/>
                  <a:pt x="3144783" y="2825371"/>
                  <a:pt x="2863795" y="2853946"/>
                </a:cubicBezTo>
                <a:cubicBezTo>
                  <a:pt x="2582808" y="2882521"/>
                  <a:pt x="2208157" y="2860296"/>
                  <a:pt x="1977970" y="2787271"/>
                </a:cubicBezTo>
                <a:cubicBezTo>
                  <a:pt x="1747783" y="2714246"/>
                  <a:pt x="1550932" y="2590421"/>
                  <a:pt x="1482670" y="2415796"/>
                </a:cubicBezTo>
                <a:cubicBezTo>
                  <a:pt x="1414408" y="2241171"/>
                  <a:pt x="1693808" y="1861759"/>
                  <a:pt x="1568395" y="1739521"/>
                </a:cubicBezTo>
                <a:cubicBezTo>
                  <a:pt x="1442982" y="1617283"/>
                  <a:pt x="955620" y="1707771"/>
                  <a:pt x="730195" y="1682371"/>
                </a:cubicBezTo>
                <a:cubicBezTo>
                  <a:pt x="504770" y="1656971"/>
                  <a:pt x="331733" y="1679196"/>
                  <a:pt x="215845" y="1587121"/>
                </a:cubicBezTo>
                <a:cubicBezTo>
                  <a:pt x="99958" y="1495046"/>
                  <a:pt x="60270" y="1306134"/>
                  <a:pt x="34870" y="1129921"/>
                </a:cubicBezTo>
                <a:cubicBezTo>
                  <a:pt x="9470" y="953708"/>
                  <a:pt x="-41330" y="704471"/>
                  <a:pt x="63445" y="520321"/>
                </a:cubicBezTo>
                <a:close/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2312" name="Group 25"/>
          <p:cNvGrpSpPr/>
          <p:nvPr/>
        </p:nvGrpSpPr>
        <p:grpSpPr>
          <a:xfrm>
            <a:off x="5662903" y="656242"/>
            <a:ext cx="2809875" cy="1911350"/>
            <a:chOff x="3703" y="719"/>
            <a:chExt cx="1770" cy="1204"/>
          </a:xfrm>
        </p:grpSpPr>
        <p:pic>
          <p:nvPicPr>
            <p:cNvPr id="12313" name="Picture 21" descr="女天使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513" y="1117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14" name="AutoShape 22"/>
            <p:cNvSpPr/>
            <p:nvPr/>
          </p:nvSpPr>
          <p:spPr>
            <a:xfrm>
              <a:off x="3703" y="719"/>
              <a:ext cx="1532" cy="279"/>
            </a:xfrm>
            <a:prstGeom prst="wedgeRoundRectCallout">
              <a:avLst>
                <a:gd name="adj1" fmla="val 27741"/>
                <a:gd name="adj2" fmla="val 95986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lstStyle/>
            <a:p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一共坐了多少人？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6151" grpId="0"/>
      <p:bldP spid="6164" grpId="0" animBg="1"/>
      <p:bldP spid="6164" grpId="1" animBg="1"/>
      <p:bldP spid="61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3969" y="6695442"/>
            <a:ext cx="12205335" cy="1809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388475" y="5935980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二年级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638157" y="4975227"/>
            <a:ext cx="1405255" cy="17202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892300" y="1310007"/>
            <a:ext cx="2249805" cy="5835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200" b="1" smtClean="0">
                <a:solidFill>
                  <a:srgbClr val="FF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做一做</a:t>
            </a:r>
            <a:endParaRPr lang="zh-CN" altLang="en-US" sz="3200" b="1" smtClean="0">
              <a:solidFill>
                <a:srgbClr val="FF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5501" y="1159512"/>
            <a:ext cx="886460" cy="88455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210311" y="2811147"/>
            <a:ext cx="27660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×2+25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84117" y="2811146"/>
            <a:ext cx="2511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×3+12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503286" y="2811147"/>
            <a:ext cx="30200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×3+2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13791" y="4321177"/>
            <a:ext cx="27660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×2-4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87597" y="4321177"/>
            <a:ext cx="2511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×3-7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406766" y="4321177"/>
            <a:ext cx="30200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微软雅黑" panose="020B0503020204020204" charset="-122"/>
                <a:cs typeface="微软雅黑" panose="020B0503020204020204" charset="-122"/>
                <a:sym typeface="+mn-ea"/>
              </a:rPr>
              <a:t>×3-2</a:t>
            </a:r>
            <a:r>
              <a:rPr lang="en-US" altLang="zh-CN" sz="3200" b="1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=</a:t>
            </a:r>
            <a:endParaRPr lang="en-US" altLang="zh-CN" sz="3200" b="1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077353" y="2275357"/>
            <a:ext cx="2193925" cy="2367044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373" y="2298603"/>
            <a:ext cx="1901825" cy="235558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642748" y="2429307"/>
            <a:ext cx="1801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4×5=20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47212" y="3875970"/>
            <a:ext cx="2169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4×5-1=19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03558" y="2456599"/>
            <a:ext cx="1901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（      ）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71797" y="3903262"/>
            <a:ext cx="1901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（      ）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22640" y="1400293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看图列式。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22172" y="3848669"/>
            <a:ext cx="627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160001" y="2425467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999618" y="5346091"/>
            <a:ext cx="6801862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要求一共有多少个</a:t>
            </a:r>
            <a:r>
              <a:rPr lang="en-US" sz="240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,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列出乘加或乘减算式来计算。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title"/>
          </p:nvPr>
        </p:nvSpPr>
        <p:spPr>
          <a:xfrm>
            <a:off x="871221" y="454027"/>
            <a:ext cx="3985260" cy="634365"/>
          </a:xfrm>
        </p:spPr>
        <p:txBody>
          <a:bodyPr>
            <a:normAutofit fontScale="90000"/>
          </a:bodyPr>
          <a:lstStyle/>
          <a:p>
            <a:r>
              <a:rPr lang="zh-CN" altLang="en-US"/>
              <a:t>小小裁判员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2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TM0ZWUzODY3ZDY0ZDIwNDkwMDQ1YjE0Y2EzNGFlOTQ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1584</Words>
  <Application>WPS 演示</Application>
  <PresentationFormat>自定义</PresentationFormat>
  <Paragraphs>227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楷体</vt:lpstr>
      <vt:lpstr>黑体</vt:lpstr>
      <vt:lpstr>Calibri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想一想</vt:lpstr>
      <vt:lpstr>PowerPoint 演示文稿</vt:lpstr>
      <vt:lpstr>PowerPoint 演示文稿</vt:lpstr>
      <vt:lpstr>小小裁判员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2022-05-26T11:52:00Z</cp:lastPrinted>
  <dcterms:created xsi:type="dcterms:W3CDTF">2022-05-26T11:52:00Z</dcterms:created>
  <dcterms:modified xsi:type="dcterms:W3CDTF">2023-10-26T08:06:34Z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453DA500A62F41169AA2FD62971F1A16_12</vt:lpwstr>
  </property>
  <property fmtid="{D5CDD505-2E9C-101B-9397-08002B2CF9AE}" pid="3" name="KSOProductBuildVer">
    <vt:lpwstr>2052-12.1.0.15712</vt:lpwstr>
  </property>
</Properties>
</file>