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16"/>
  </p:handoutMasterIdLst>
  <p:sldIdLst>
    <p:sldId id="300" r:id="rId3"/>
    <p:sldId id="288" r:id="rId4"/>
    <p:sldId id="287" r:id="rId5"/>
    <p:sldId id="273" r:id="rId7"/>
    <p:sldId id="274" r:id="rId8"/>
    <p:sldId id="264" r:id="rId9"/>
    <p:sldId id="266" r:id="rId10"/>
    <p:sldId id="291" r:id="rId11"/>
    <p:sldId id="269" r:id="rId12"/>
    <p:sldId id="276" r:id="rId13"/>
    <p:sldId id="289" r:id="rId14"/>
    <p:sldId id="290" r:id="rId15"/>
  </p:sldIdLst>
  <p:sldSz cx="9144000" cy="5143500" type="screen16x9"/>
  <p:notesSz cx="6797675" cy="9872345"/>
  <p:custDataLst>
    <p:tags r:id="rId2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66" userDrawn="1">
          <p15:clr>
            <a:srgbClr val="A4A3A4"/>
          </p15:clr>
        </p15:guide>
        <p15:guide id="2" pos="285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1"/>
    <p:restoredTop sz="94660"/>
  </p:normalViewPr>
  <p:slideViewPr>
    <p:cSldViewPr showGuides="1">
      <p:cViewPr>
        <p:scale>
          <a:sx n="130" d="100"/>
          <a:sy n="130" d="100"/>
        </p:scale>
        <p:origin x="-1074" y="-348"/>
      </p:cViewPr>
      <p:guideLst>
        <p:guide orient="horz" pos="1566"/>
        <p:guide pos="28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9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D3F151C-1445-4C86-964C-A40531D1963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63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363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>
              <a:lnSpc>
                <a:spcPct val="100000"/>
              </a:lnSpc>
            </a:pPr>
            <a:fld id="{9A0DB2DC-4C9A-4742-B13C-FB6460FD3503}" type="slidenum">
              <a:rPr lang="zh-CN" altLang="en-US" sz="1200" b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8FE4DBE-8822-42A9-91CA-0ADEF2ACB535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image" Target="../media/image2.png"/><Relationship Id="rId5" Type="http://schemas.openxmlformats.org/officeDocument/2006/relationships/tags" Target="../tags/tag10.xml"/><Relationship Id="rId4" Type="http://schemas.openxmlformats.org/officeDocument/2006/relationships/image" Target="../media/image1.png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55245" y="73343"/>
            <a:ext cx="9063514" cy="5046821"/>
            <a:chOff x="116" y="154"/>
            <a:chExt cx="19031" cy="10597"/>
          </a:xfrm>
        </p:grpSpPr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18091" y="9593"/>
              <a:ext cx="1056" cy="115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16" y="154"/>
              <a:ext cx="1126" cy="958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919431" y="2706366"/>
            <a:ext cx="4779008" cy="1012936"/>
          </a:xfrm>
        </p:spPr>
        <p:txBody>
          <a:bodyPr lIns="90170" tIns="46990" rIns="90170" bIns="46990" anchor="t" anchorCtr="0">
            <a:normAutofit/>
          </a:bodyPr>
          <a:lstStyle>
            <a:lvl1pPr algn="ctr">
              <a:defRPr sz="1350" u="none" strike="noStrike" kern="1200" cap="none" spc="225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55245" y="73343"/>
            <a:ext cx="9063514" cy="5046821"/>
            <a:chOff x="116" y="154"/>
            <a:chExt cx="19031" cy="10597"/>
          </a:xfrm>
        </p:grpSpPr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18091" y="9593"/>
              <a:ext cx="1056" cy="115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16" y="154"/>
              <a:ext cx="1126" cy="958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502448" y="714382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905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9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905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905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905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28905" marR="0" lvl="0" indent="-128905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4.png"/><Relationship Id="rId7" Type="http://schemas.openxmlformats.org/officeDocument/2006/relationships/tags" Target="../tags/tag17.xml"/><Relationship Id="rId6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0" y="6294"/>
            <a:ext cx="9144000" cy="513720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/>
            </a:fld>
            <a:endParaRPr lang="en-US"/>
          </a:p>
        </p:txBody>
      </p:sp>
      <p:sp>
        <p:nvSpPr>
          <p:cNvPr id="7" name="KSO_TEMPLATE" hidden="1"/>
          <p:cNvSpPr/>
          <p:nvPr userDrawn="1">
            <p:custDataLst>
              <p:tags r:id="rId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7"/>
          <p:cNvSpPr/>
          <p:nvPr/>
        </p:nvSpPr>
        <p:spPr>
          <a:xfrm>
            <a:off x="1954908" y="2067694"/>
            <a:ext cx="5234183" cy="640304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defRPr/>
            </a:pPr>
            <a:r>
              <a:rPr lang="zh-CN" altLang="en-US" sz="5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观察物体</a:t>
            </a:r>
            <a:r>
              <a:rPr lang="en-US" altLang="zh-CN" sz="5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5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5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54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54908" y="1347614"/>
            <a:ext cx="5234183" cy="3627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Bef>
                <a:spcPct val="50000"/>
              </a:spcBef>
              <a:defRPr/>
            </a:pPr>
            <a:r>
              <a:rPr lang="zh-CN" altLang="en-US" sz="1600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人教版二年级数学上册</a:t>
            </a:r>
            <a:endParaRPr lang="zh-CN" altLang="en-US" sz="1600" b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图片 18435" descr="u5bc0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79712" y="541389"/>
            <a:ext cx="4608884" cy="268444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7" name="矩形 18436"/>
          <p:cNvSpPr/>
          <p:nvPr/>
        </p:nvSpPr>
        <p:spPr>
          <a:xfrm>
            <a:off x="2267744" y="3346227"/>
            <a:ext cx="5778104" cy="109517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eaLnBrk="0" hangingPunct="0"/>
            <a:r>
              <a:rPr lang="zh-CN" altLang="en-US" sz="1800" b="0"/>
              <a:t>小猴看到的是图（   ），</a:t>
            </a:r>
            <a:endParaRPr lang="zh-CN" altLang="en-US" sz="1800" b="0"/>
          </a:p>
          <a:p>
            <a:pPr eaLnBrk="0" hangingPunct="0"/>
            <a:r>
              <a:rPr lang="zh-CN" altLang="en-US" sz="1800" b="0"/>
              <a:t>小鹿看到的是图（   ），</a:t>
            </a:r>
            <a:endParaRPr lang="zh-CN" altLang="en-US" sz="1800" b="0"/>
          </a:p>
          <a:p>
            <a:pPr eaLnBrk="0" hangingPunct="0"/>
            <a:r>
              <a:rPr lang="zh-CN" altLang="en-US" sz="1800" b="0"/>
              <a:t>小兔看到的是图（   ）。 </a:t>
            </a:r>
            <a:endParaRPr lang="zh-CN" altLang="en-US" sz="1800" b="0"/>
          </a:p>
        </p:txBody>
      </p:sp>
      <p:sp>
        <p:nvSpPr>
          <p:cNvPr id="38" name="文本框 2"/>
          <p:cNvSpPr txBox="1">
            <a:spLocks noChangeArrowheads="1"/>
          </p:cNvSpPr>
          <p:nvPr/>
        </p:nvSpPr>
        <p:spPr bwMode="auto">
          <a:xfrm>
            <a:off x="4067944" y="3716483"/>
            <a:ext cx="414338" cy="3454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①</a:t>
            </a:r>
            <a:endParaRPr lang="zh-CN" altLang="zh-CN" sz="150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0" name="文本框 2"/>
          <p:cNvSpPr txBox="1">
            <a:spLocks noChangeArrowheads="1"/>
          </p:cNvSpPr>
          <p:nvPr/>
        </p:nvSpPr>
        <p:spPr bwMode="auto">
          <a:xfrm>
            <a:off x="4067944" y="4094626"/>
            <a:ext cx="414338" cy="341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50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②</a:t>
            </a:r>
            <a:endParaRPr lang="zh-CN" altLang="zh-CN" sz="150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" name="文本框 2"/>
          <p:cNvSpPr txBox="1">
            <a:spLocks noChangeArrowheads="1"/>
          </p:cNvSpPr>
          <p:nvPr/>
        </p:nvSpPr>
        <p:spPr bwMode="auto">
          <a:xfrm>
            <a:off x="4076985" y="3425180"/>
            <a:ext cx="414338" cy="341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50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③</a:t>
            </a:r>
            <a:endParaRPr lang="zh-CN" altLang="zh-CN" sz="150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827584" y="818752"/>
            <a:ext cx="6164466" cy="412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说一说下面的照片分别是谁拍的？</a:t>
            </a:r>
            <a:endParaRPr lang="zh-CN" altLang="en-US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52124" y="1382382"/>
            <a:ext cx="6339520" cy="2680797"/>
            <a:chOff x="545499" y="1843176"/>
            <a:chExt cx="8452692" cy="3574396"/>
          </a:xfrm>
        </p:grpSpPr>
        <p:grpSp>
          <p:nvGrpSpPr>
            <p:cNvPr id="3" name="组合 2"/>
            <p:cNvGrpSpPr/>
            <p:nvPr/>
          </p:nvGrpSpPr>
          <p:grpSpPr>
            <a:xfrm>
              <a:off x="545499" y="1843176"/>
              <a:ext cx="8418806" cy="3574396"/>
              <a:chOff x="545499" y="1843176"/>
              <a:chExt cx="8418806" cy="3574396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364055" y="2204915"/>
                <a:ext cx="3600250" cy="2743047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5499" y="1847904"/>
                <a:ext cx="2059762" cy="1512105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01741" y="1843176"/>
                <a:ext cx="1983276" cy="1512105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1741" y="3883248"/>
                <a:ext cx="1983276" cy="1512105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5499" y="3861030"/>
                <a:ext cx="2059762" cy="1556542"/>
              </a:xfrm>
              <a:prstGeom prst="rect">
                <a:avLst/>
              </a:prstGeom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6444131" y="1845167"/>
              <a:ext cx="866049" cy="507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鹦鹉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132142" y="2893616"/>
              <a:ext cx="866049" cy="507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小猴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244646" y="2780955"/>
              <a:ext cx="866049" cy="507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小熊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164181" y="4486297"/>
              <a:ext cx="866049" cy="507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袋鼠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2024453" y="2503662"/>
            <a:ext cx="649537" cy="380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鹦鹉</a:t>
            </a:r>
            <a:endParaRPr lang="zh-CN" altLang="en-US" sz="1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41772" y="2503662"/>
            <a:ext cx="649537" cy="380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小熊</a:t>
            </a:r>
            <a:endParaRPr lang="zh-CN" altLang="en-US" sz="1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024452" y="4046515"/>
            <a:ext cx="649537" cy="380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小猴</a:t>
            </a:r>
            <a:endParaRPr lang="zh-CN" altLang="en-US" sz="1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939054" y="4043963"/>
            <a:ext cx="649537" cy="380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袋鼠</a:t>
            </a:r>
            <a:endParaRPr lang="zh-CN" altLang="en-US" sz="1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63512" y="2211710"/>
            <a:ext cx="5816975" cy="140409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923955" y="3272112"/>
            <a:ext cx="494046" cy="476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12037" y="3272112"/>
            <a:ext cx="494046" cy="476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16135" y="3272112"/>
            <a:ext cx="494046" cy="476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54496" y="915566"/>
            <a:ext cx="7435008" cy="781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b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b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说一说右边的三幅图分别是在哪个位置看到的？把相应的序号填在</a:t>
            </a:r>
            <a:r>
              <a:rPr lang="zh-CN" altLang="en-US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括号里</a:t>
            </a:r>
            <a:endParaRPr lang="zh-CN" altLang="en-US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0"/>
          <p:cNvSpPr txBox="1"/>
          <p:nvPr/>
        </p:nvSpPr>
        <p:spPr>
          <a:xfrm>
            <a:off x="834999" y="872062"/>
            <a:ext cx="2002471" cy="4893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0070C0"/>
                </a:solidFill>
                <a:latin typeface="三极春联字体简" panose="00000500000000000000" pitchFamily="2" charset="-122"/>
                <a:ea typeface="三极春联字体简" panose="00000500000000000000" pitchFamily="2" charset="-122"/>
              </a:rPr>
              <a:t>一、情境导入</a:t>
            </a:r>
            <a:endParaRPr lang="zh-CN" altLang="en-US" sz="2400">
              <a:solidFill>
                <a:srgbClr val="0070C0"/>
              </a:solidFill>
              <a:latin typeface="三极春联字体简" panose="00000500000000000000" pitchFamily="2" charset="-122"/>
              <a:ea typeface="三极春联字体简" panose="000005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12539" y="3080307"/>
            <a:ext cx="1080075" cy="476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ct val="0"/>
              </a:spcAft>
            </a:pPr>
            <a:r>
              <a:rPr lang="zh-CN" altLang="en-US" sz="2400" kern="1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前面</a:t>
            </a:r>
            <a:endParaRPr lang="zh-CN" altLang="en-US" sz="2400" kern="1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133442" y="1243254"/>
            <a:ext cx="4823522" cy="1970477"/>
            <a:chOff x="1275994" y="1312980"/>
            <a:chExt cx="6431363" cy="2627302"/>
          </a:xfrm>
        </p:grpSpPr>
        <p:pic>
          <p:nvPicPr>
            <p:cNvPr id="12" name="图片 11" descr="图片包含 矢量图形&#10;&#10;描述已自动生成"/>
            <p:cNvPicPr>
              <a:picLocks noChangeAspect="1"/>
            </p:cNvPicPr>
            <p:nvPr/>
          </p:nvPicPr>
          <p:blipFill>
            <a:blip r:embed="rId1" cstate="email"/>
            <a:srcRect t="-10700"/>
            <a:stretch>
              <a:fillRect/>
            </a:stretch>
          </p:blipFill>
          <p:spPr>
            <a:xfrm>
              <a:off x="1275994" y="1312980"/>
              <a:ext cx="1816090" cy="2627302"/>
            </a:xfrm>
            <a:prstGeom prst="ellipse">
              <a:avLst/>
            </a:prstGeom>
          </p:spPr>
        </p:pic>
        <p:pic>
          <p:nvPicPr>
            <p:cNvPr id="13" name="图片 12" descr="图片包含 矢量图形&#10;&#10;描述已自动生成"/>
            <p:cNvPicPr>
              <a:picLocks noChangeAspect="1"/>
            </p:cNvPicPr>
            <p:nvPr/>
          </p:nvPicPr>
          <p:blipFill>
            <a:blip r:embed="rId2" cstate="email"/>
            <a:srcRect t="-5642"/>
            <a:stretch>
              <a:fillRect/>
            </a:stretch>
          </p:blipFill>
          <p:spPr>
            <a:xfrm>
              <a:off x="6051914" y="1487892"/>
              <a:ext cx="1655443" cy="2277477"/>
            </a:xfrm>
            <a:prstGeom prst="ellipse">
              <a:avLst/>
            </a:prstGeom>
          </p:spPr>
        </p:pic>
        <p:pic>
          <p:nvPicPr>
            <p:cNvPr id="14" name="图片 13" descr="图片包含 矢量图形&#10;&#10;描述已自动生成"/>
            <p:cNvPicPr>
              <a:picLocks noChangeAspect="1"/>
            </p:cNvPicPr>
            <p:nvPr/>
          </p:nvPicPr>
          <p:blipFill>
            <a:blip r:embed="rId3" cstate="email"/>
            <a:srcRect b="-8945"/>
            <a:stretch>
              <a:fillRect/>
            </a:stretch>
          </p:blipFill>
          <p:spPr>
            <a:xfrm>
              <a:off x="3744278" y="1628875"/>
              <a:ext cx="1655443" cy="2277477"/>
            </a:xfrm>
            <a:prstGeom prst="ellipse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>
            <a:off x="4065408" y="3075807"/>
            <a:ext cx="1080075" cy="476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ct val="0"/>
              </a:spcAft>
            </a:pPr>
            <a:r>
              <a:rPr lang="zh-CN" altLang="en-US" sz="2400" kern="1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侧面</a:t>
            </a:r>
            <a:endParaRPr lang="zh-CN" altLang="en-US" sz="2400" kern="1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96136" y="3075806"/>
            <a:ext cx="1080075" cy="476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ct val="0"/>
              </a:spcAft>
            </a:pPr>
            <a:r>
              <a:rPr lang="zh-CN" altLang="en-US" sz="2400" kern="1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后面</a:t>
            </a:r>
            <a:endParaRPr lang="zh-CN" altLang="en-US" sz="2400" kern="1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圆角矩形标注 2"/>
          <p:cNvSpPr/>
          <p:nvPr/>
        </p:nvSpPr>
        <p:spPr>
          <a:xfrm>
            <a:off x="2954422" y="3795886"/>
            <a:ext cx="3235155" cy="476669"/>
          </a:xfrm>
          <a:prstGeom prst="wedgeRoundRectCallout">
            <a:avLst>
              <a:gd name="adj1" fmla="val 47927"/>
              <a:gd name="adj2" fmla="val -2463"/>
              <a:gd name="adj3" fmla="val 16667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kern="1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拍的是小狮子的哪一面呢？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15" grpId="0"/>
      <p:bldP spid="16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88376" y="1123058"/>
            <a:ext cx="1933402" cy="2497600"/>
          </a:xfrm>
        </p:spPr>
        <p:txBody>
          <a:bodyPr vert="horz" wrap="square" lIns="68580" tIns="34290" rIns="68580" bIns="34290" numCol="1" anchor="ctr" anchorCtr="0" compatLnSpc="1">
            <a:normAutofit/>
          </a:bodyPr>
          <a:lstStyle/>
          <a:p>
            <a:pPr defTabSz="685800" eaLnBrk="1" hangingPunct="1">
              <a:lnSpc>
                <a:spcPct val="150000"/>
              </a:lnSpc>
              <a:defRPr/>
            </a:pPr>
            <a:r>
              <a:rPr lang="zh-CN" altLang="zh-CN" sz="2400">
                <a:solidFill>
                  <a:schemeClr val="tx1"/>
                </a:solidFill>
                <a:latin typeface="三极春联字体简" panose="00000500000000000000" pitchFamily="2" charset="-122"/>
                <a:ea typeface="三极春联字体简" panose="00000500000000000000" pitchFamily="2" charset="-122"/>
              </a:rPr>
              <a:t>小组活动：你观察到的是哪一幅图？</a:t>
            </a:r>
            <a:endParaRPr lang="zh-CN" altLang="zh-CN" sz="2400">
              <a:solidFill>
                <a:schemeClr val="tx1"/>
              </a:solidFill>
              <a:latin typeface="三极春联字体简" panose="00000500000000000000" pitchFamily="2" charset="-122"/>
              <a:ea typeface="三极春联字体简" panose="00000500000000000000" pitchFamily="2" charset="-122"/>
            </a:endParaRPr>
          </a:p>
        </p:txBody>
      </p:sp>
      <p:pic>
        <p:nvPicPr>
          <p:cNvPr id="2" name="图片 1" descr="IMG_209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588233" y="2735854"/>
            <a:ext cx="1463835" cy="1463835"/>
          </a:xfrm>
          <a:prstGeom prst="rect">
            <a:avLst/>
          </a:prstGeom>
        </p:spPr>
      </p:pic>
      <p:pic>
        <p:nvPicPr>
          <p:cNvPr id="3" name="图片 2" descr="IMG_209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03543" y="1038506"/>
            <a:ext cx="1466630" cy="1466630"/>
          </a:xfrm>
          <a:prstGeom prst="rect">
            <a:avLst/>
          </a:prstGeom>
        </p:spPr>
      </p:pic>
      <p:pic>
        <p:nvPicPr>
          <p:cNvPr id="4" name="图片 3" descr="IMG_209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63312" y="2786047"/>
            <a:ext cx="1447768" cy="1447768"/>
          </a:xfrm>
          <a:prstGeom prst="rect">
            <a:avLst/>
          </a:prstGeom>
        </p:spPr>
      </p:pic>
      <p:pic>
        <p:nvPicPr>
          <p:cNvPr id="5" name="图片 4" descr="IMG_209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68144" y="1059582"/>
            <a:ext cx="1458247" cy="145824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862974" y="1123058"/>
            <a:ext cx="418148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①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84335" y="2894288"/>
            <a:ext cx="418148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②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81892" y="1273864"/>
            <a:ext cx="418148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③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62772" y="2991278"/>
            <a:ext cx="418148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④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矩形 21"/>
          <p:cNvSpPr/>
          <p:nvPr/>
        </p:nvSpPr>
        <p:spPr>
          <a:xfrm>
            <a:off x="2360911" y="2383059"/>
            <a:ext cx="797719" cy="3458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</a:rPr>
              <a:t>小明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6151" name="矩形 15"/>
          <p:cNvSpPr/>
          <p:nvPr/>
        </p:nvSpPr>
        <p:spPr>
          <a:xfrm>
            <a:off x="3465811" y="2386631"/>
            <a:ext cx="733425" cy="3458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</a:rPr>
              <a:t>小亮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6152" name="矩形 16"/>
          <p:cNvSpPr/>
          <p:nvPr/>
        </p:nvSpPr>
        <p:spPr>
          <a:xfrm>
            <a:off x="4459983" y="2386631"/>
            <a:ext cx="837009" cy="3458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</a:rPr>
              <a:t>小红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6153" name="矩形 17"/>
          <p:cNvSpPr/>
          <p:nvPr/>
        </p:nvSpPr>
        <p:spPr>
          <a:xfrm>
            <a:off x="5644655" y="2386631"/>
            <a:ext cx="851297" cy="3458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</a:rPr>
              <a:t>小芳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6171" name="圆角矩形标注 6170"/>
          <p:cNvSpPr/>
          <p:nvPr/>
        </p:nvSpPr>
        <p:spPr>
          <a:xfrm>
            <a:off x="4013849" y="1601426"/>
            <a:ext cx="2549016" cy="382658"/>
          </a:xfrm>
          <a:prstGeom prst="wedgeRoundRectCallout">
            <a:avLst>
              <a:gd name="adj1" fmla="val 60772"/>
              <a:gd name="adj2" fmla="val 40006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zh-CN" altLang="en-US" sz="1500"/>
              <a:t>为什么他们看到的都不一样？</a:t>
            </a:r>
            <a:endParaRPr lang="zh-CN" altLang="en-US" sz="1500"/>
          </a:p>
        </p:txBody>
      </p:sp>
      <p:pic>
        <p:nvPicPr>
          <p:cNvPr id="6182" name="图片 6181" descr="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04012" y="2872644"/>
            <a:ext cx="4158853" cy="8179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2577181" y="3787813"/>
            <a:ext cx="494046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  <a:endParaRPr lang="zh-CN" altLang="en-US" sz="240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25393" y="3791146"/>
            <a:ext cx="494046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  <a:endParaRPr lang="zh-CN" altLang="en-US" sz="240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26735" y="3804482"/>
            <a:ext cx="494046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</a:t>
            </a:r>
            <a:endParaRPr lang="zh-CN" altLang="en-US" sz="240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86767" y="3791146"/>
            <a:ext cx="494046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  <a:endParaRPr lang="zh-CN" altLang="en-US" sz="240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33" name="圆角矩形标注 5132"/>
          <p:cNvSpPr/>
          <p:nvPr/>
        </p:nvSpPr>
        <p:spPr>
          <a:xfrm>
            <a:off x="2698895" y="887564"/>
            <a:ext cx="2694662" cy="382658"/>
          </a:xfrm>
          <a:prstGeom prst="wedgeRoundRectCallout">
            <a:avLst>
              <a:gd name="adj1" fmla="val -63818"/>
              <a:gd name="adj2" fmla="val 52858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zh-CN" altLang="en-US" sz="1500"/>
              <a:t>下面这些图分别是谁看到的？</a:t>
            </a:r>
            <a:endParaRPr lang="zh-CN" altLang="en-US" sz="1500">
              <a:solidFill>
                <a:srgbClr val="1C1C1C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905450" y="756963"/>
            <a:ext cx="1668205" cy="16682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76256" y="1203598"/>
            <a:ext cx="1547793" cy="154779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1" grpId="0"/>
      <p:bldP spid="6152" grpId="0"/>
      <p:bldP spid="6153" grpId="0"/>
      <p:bldP spid="6" grpId="0"/>
      <p:bldP spid="7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584" y="766869"/>
            <a:ext cx="6130925" cy="638175"/>
          </a:xfrm>
        </p:spPr>
        <p:txBody>
          <a:bodyPr vert="horz" wrap="square" lIns="68580" tIns="34290" rIns="68580" bIns="34290" numCol="1" anchor="ctr" anchorCtr="0" compatLnSpc="1">
            <a:normAutofit/>
          </a:bodyPr>
          <a:lstStyle/>
          <a:p>
            <a:pPr defTabSz="685800" eaLnBrk="1" hangingPunct="1">
              <a:defRPr/>
            </a:pPr>
            <a:r>
              <a:rPr lang="zh-CN" altLang="en-US" sz="2400" b="1">
                <a:solidFill>
                  <a:schemeClr val="tx1"/>
                </a:solidFill>
                <a:latin typeface="三极春联字体简" panose="00000500000000000000" pitchFamily="2" charset="-122"/>
                <a:ea typeface="三极春联字体简" panose="00000500000000000000" pitchFamily="2" charset="-122"/>
              </a:rPr>
              <a:t>二、探究新知</a:t>
            </a:r>
            <a:endParaRPr lang="zh-CN" altLang="en-US" sz="2400">
              <a:solidFill>
                <a:schemeClr val="tx1"/>
              </a:solidFill>
              <a:latin typeface="三极春联字体简" panose="00000500000000000000" pitchFamily="2" charset="-122"/>
              <a:ea typeface="三极春联字体简" panose="00000500000000000000" pitchFamily="2" charset="-122"/>
            </a:endParaRPr>
          </a:p>
        </p:txBody>
      </p:sp>
      <p:sp>
        <p:nvSpPr>
          <p:cNvPr id="7223" name="矩形 21"/>
          <p:cNvSpPr/>
          <p:nvPr/>
        </p:nvSpPr>
        <p:spPr>
          <a:xfrm>
            <a:off x="3607958" y="2896195"/>
            <a:ext cx="797719" cy="3458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</a:rPr>
              <a:t>小明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7224" name="矩形 15"/>
          <p:cNvSpPr/>
          <p:nvPr/>
        </p:nvSpPr>
        <p:spPr>
          <a:xfrm>
            <a:off x="4712858" y="2899767"/>
            <a:ext cx="733425" cy="3458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</a:rPr>
              <a:t>小亮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7225" name="矩形 16"/>
          <p:cNvSpPr/>
          <p:nvPr/>
        </p:nvSpPr>
        <p:spPr>
          <a:xfrm>
            <a:off x="5707030" y="2899767"/>
            <a:ext cx="837009" cy="3458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</a:rPr>
              <a:t>小红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7226" name="矩形 17"/>
          <p:cNvSpPr/>
          <p:nvPr/>
        </p:nvSpPr>
        <p:spPr>
          <a:xfrm>
            <a:off x="6891702" y="2899767"/>
            <a:ext cx="851297" cy="3458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</a:rPr>
              <a:t>小芳</a:t>
            </a:r>
            <a:endParaRPr lang="zh-CN" altLang="en-US" sz="1500">
              <a:solidFill>
                <a:srgbClr val="FF0000"/>
              </a:solidFill>
            </a:endParaRPr>
          </a:p>
        </p:txBody>
      </p:sp>
      <p:pic>
        <p:nvPicPr>
          <p:cNvPr id="7228" name="图片 7227" descr="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11530" y="2162770"/>
            <a:ext cx="4158853" cy="8179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04" name="圆角矩形标注 7203"/>
          <p:cNvSpPr/>
          <p:nvPr/>
        </p:nvSpPr>
        <p:spPr>
          <a:xfrm>
            <a:off x="1187625" y="1534973"/>
            <a:ext cx="2160240" cy="630457"/>
          </a:xfrm>
          <a:prstGeom prst="wedgeRoundRectCallout">
            <a:avLst>
              <a:gd name="adj1" fmla="val -12388"/>
              <a:gd name="adj2" fmla="val 86501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zh-CN" altLang="zh-CN" sz="1350"/>
              <a:t>如果要让每个人都全面地观察大熊猫，怎么办？</a:t>
            </a:r>
            <a:endParaRPr lang="zh-CN" altLang="zh-CN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936595" y="2314934"/>
            <a:ext cx="1938312" cy="19383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4" grpId="0" animBg="1"/>
      <p:bldP spid="720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9" name="图片 8218" descr="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971132" y="1346275"/>
            <a:ext cx="2265759" cy="30789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191" y="506611"/>
            <a:ext cx="7886700" cy="994172"/>
          </a:xfrm>
        </p:spPr>
        <p:txBody>
          <a:bodyPr vert="horz" wrap="square" lIns="68580" tIns="34290" rIns="68580" bIns="34290" numCol="1" anchor="ctr" anchorCtr="0" compatLnSpc="1">
            <a:normAutofit/>
          </a:bodyPr>
          <a:lstStyle/>
          <a:p>
            <a:pPr defTabSz="685800" eaLnBrk="1" hangingPunct="1">
              <a:defRPr/>
            </a:pPr>
            <a:r>
              <a:rPr lang="zh-CN" altLang="en-US" sz="2400" b="1">
                <a:solidFill>
                  <a:schemeClr val="tx1"/>
                </a:solidFill>
                <a:latin typeface="三极春联字体简" panose="00000500000000000000" pitchFamily="2" charset="-122"/>
                <a:ea typeface="三极春联字体简" panose="00000500000000000000" pitchFamily="2" charset="-122"/>
              </a:rPr>
              <a:t>三、知识运用</a:t>
            </a:r>
            <a:endParaRPr lang="zh-CN" altLang="en-US" sz="2400">
              <a:solidFill>
                <a:schemeClr val="tx1"/>
              </a:solidFill>
              <a:latin typeface="三极春联字体简" panose="00000500000000000000" pitchFamily="2" charset="-122"/>
              <a:ea typeface="三极春联字体简" panose="00000500000000000000" pitchFamily="2" charset="-122"/>
            </a:endParaRPr>
          </a:p>
        </p:txBody>
      </p:sp>
      <p:cxnSp>
        <p:nvCxnSpPr>
          <p:cNvPr id="8197" name="直接连接符 2"/>
          <p:cNvCxnSpPr/>
          <p:nvPr/>
        </p:nvCxnSpPr>
        <p:spPr>
          <a:xfrm flipH="1">
            <a:off x="4860403" y="1430809"/>
            <a:ext cx="0" cy="2862263"/>
          </a:xfrm>
          <a:prstGeom prst="line">
            <a:avLst/>
          </a:prstGeom>
          <a:ln w="1270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</p:cxnSp>
      <p:cxnSp>
        <p:nvCxnSpPr>
          <p:cNvPr id="6" name="直接连接符 5"/>
          <p:cNvCxnSpPr/>
          <p:nvPr/>
        </p:nvCxnSpPr>
        <p:spPr>
          <a:xfrm>
            <a:off x="5479528" y="2675012"/>
            <a:ext cx="971550" cy="1134666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8" name="直接连接符 7"/>
          <p:cNvCxnSpPr/>
          <p:nvPr/>
        </p:nvCxnSpPr>
        <p:spPr>
          <a:xfrm flipV="1">
            <a:off x="5486672" y="2427362"/>
            <a:ext cx="919163" cy="648891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" name="直接连接符 9"/>
          <p:cNvCxnSpPr/>
          <p:nvPr/>
        </p:nvCxnSpPr>
        <p:spPr>
          <a:xfrm flipV="1">
            <a:off x="5508104" y="1779662"/>
            <a:ext cx="660797" cy="2039541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7" name="直接连接符 16"/>
          <p:cNvCxnSpPr>
            <a:cxnSpLocks noChangeAspect="1"/>
          </p:cNvCxnSpPr>
          <p:nvPr/>
        </p:nvCxnSpPr>
        <p:spPr>
          <a:xfrm>
            <a:off x="5562872" y="1885628"/>
            <a:ext cx="817960" cy="132992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1437085" y="1214437"/>
            <a:ext cx="4374356" cy="39658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zh-CN" altLang="en-US" sz="1800"/>
              <a:t>（一）连一连</a:t>
            </a:r>
            <a:r>
              <a:rPr lang="en-US" altLang="zh-CN" sz="1800"/>
              <a:t> </a:t>
            </a:r>
            <a:r>
              <a:rPr lang="zh-CN" altLang="en-US" sz="1800"/>
              <a:t>书本</a:t>
            </a:r>
            <a:r>
              <a:rPr lang="en-US" altLang="zh-CN" sz="1800"/>
              <a:t>P68</a:t>
            </a:r>
            <a:r>
              <a:rPr lang="zh-CN" altLang="en-US" sz="1800"/>
              <a:t>做一做</a:t>
            </a:r>
            <a:endParaRPr lang="zh-CN" altLang="en-US" sz="1800"/>
          </a:p>
        </p:txBody>
      </p:sp>
      <p:pic>
        <p:nvPicPr>
          <p:cNvPr id="8218" name="图片 8217" descr="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0440" y="1993975"/>
            <a:ext cx="3320654" cy="20693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图片 9227" descr="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09737" y="1793241"/>
            <a:ext cx="5710238" cy="25705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73906" y="491761"/>
            <a:ext cx="7886700" cy="994172"/>
          </a:xfrm>
        </p:spPr>
        <p:txBody>
          <a:bodyPr vert="horz" wrap="square" lIns="68580" tIns="34290" rIns="68580" bIns="34290" numCol="1" anchor="ctr" anchorCtr="0" compatLnSpc="1">
            <a:normAutofit/>
          </a:bodyPr>
          <a:lstStyle/>
          <a:p>
            <a:pPr defTabSz="685800" eaLnBrk="1" hangingPunct="1">
              <a:defRPr/>
            </a:pPr>
            <a:r>
              <a:rPr lang="zh-CN" altLang="en-US" sz="2400" b="1">
                <a:solidFill>
                  <a:schemeClr val="tx1"/>
                </a:solidFill>
                <a:latin typeface="三极春联字体简" panose="00000500000000000000" pitchFamily="2" charset="-122"/>
                <a:ea typeface="三极春联字体简" panose="00000500000000000000" pitchFamily="2" charset="-122"/>
              </a:rPr>
              <a:t>三、知识运用</a:t>
            </a:r>
            <a:endParaRPr lang="zh-CN" altLang="en-US" sz="2400">
              <a:solidFill>
                <a:schemeClr val="tx1"/>
              </a:solidFill>
              <a:latin typeface="三极春联字体简" panose="00000500000000000000" pitchFamily="2" charset="-122"/>
              <a:ea typeface="三极春联字体简" panose="00000500000000000000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4284" y="3967322"/>
            <a:ext cx="377027" cy="3433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71756" y="2711212"/>
            <a:ext cx="377027" cy="3433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9222" y="3967322"/>
            <a:ext cx="377027" cy="3433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1500">
              <a:solidFill>
                <a:srgbClr val="FF0000"/>
              </a:solidFill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281112" y="1335998"/>
            <a:ext cx="6567488" cy="72898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800"/>
              <a:t>（二）下面右边的三幅照片分别是在哪个位置拍的？</a:t>
            </a:r>
            <a:r>
              <a:rPr lang="zh-CN" altLang="en-US" sz="1800">
                <a:sym typeface="+mn-ea"/>
              </a:rPr>
              <a:t>书本</a:t>
            </a:r>
            <a:r>
              <a:rPr lang="en-US" altLang="zh-CN" sz="1800">
                <a:sym typeface="+mn-ea"/>
              </a:rPr>
              <a:t>P71.4</a:t>
            </a:r>
            <a:endParaRPr lang="zh-CN" altLang="en-US" sz="1800"/>
          </a:p>
          <a:p>
            <a:pPr eaLnBrk="0" hangingPunct="0"/>
            <a:endParaRPr lang="zh-CN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171622" y="1722513"/>
            <a:ext cx="1588907" cy="18153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/>
              <a:t>下面照片分别是在哪个位置拍的？</a:t>
            </a:r>
            <a:endParaRPr lang="zh-CN" altLang="en-US"/>
          </a:p>
          <a:p>
            <a:pPr eaLnBrk="0" hangingPunct="0"/>
            <a:endParaRPr lang="zh-CN" altLang="en-US"/>
          </a:p>
        </p:txBody>
      </p:sp>
      <p:pic>
        <p:nvPicPr>
          <p:cNvPr id="2" name="图片 1" descr="IMG_209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02635" y="1166177"/>
            <a:ext cx="750889" cy="1001464"/>
          </a:xfrm>
          <a:prstGeom prst="rect">
            <a:avLst/>
          </a:prstGeom>
        </p:spPr>
      </p:pic>
      <p:pic>
        <p:nvPicPr>
          <p:cNvPr id="3" name="图片 2" descr="IMG_209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7773" y="1130584"/>
            <a:ext cx="757292" cy="1009816"/>
          </a:xfrm>
          <a:prstGeom prst="rect">
            <a:avLst/>
          </a:prstGeom>
        </p:spPr>
      </p:pic>
      <p:pic>
        <p:nvPicPr>
          <p:cNvPr id="4" name="图片 3" descr="IMG_209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72200" y="1250656"/>
            <a:ext cx="802117" cy="1069675"/>
          </a:xfrm>
          <a:prstGeom prst="rect">
            <a:avLst/>
          </a:prstGeom>
        </p:spPr>
      </p:pic>
      <p:pic>
        <p:nvPicPr>
          <p:cNvPr id="7" name="图片 6" descr="IMG_209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30867" y="2908091"/>
            <a:ext cx="773719" cy="1031811"/>
          </a:xfrm>
          <a:prstGeom prst="rect">
            <a:avLst/>
          </a:prstGeom>
        </p:spPr>
      </p:pic>
      <p:pic>
        <p:nvPicPr>
          <p:cNvPr id="9" name="图片 8" descr="IMG_209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5866287" y="2911464"/>
            <a:ext cx="854740" cy="113955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528883" y="2217743"/>
            <a:ext cx="494046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  <a:endParaRPr lang="zh-CN" altLang="en-US" sz="2400">
              <a:solidFill>
                <a:srgbClr val="FF0000"/>
              </a:solidFill>
              <a:highlight>
                <a:srgbClr val="FFFF00"/>
              </a:highligh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65386" y="3974764"/>
            <a:ext cx="494046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楷体" panose="02010609060101010101" pitchFamily="49" charset="-122"/>
                <a:ea typeface="楷体" panose="02010609060101010101" pitchFamily="49" charset="-122"/>
              </a:rPr>
              <a:t>左</a:t>
            </a:r>
            <a:endParaRPr lang="zh-CN" altLang="en-US" sz="2400">
              <a:solidFill>
                <a:srgbClr val="FF0000"/>
              </a:solidFill>
              <a:highlight>
                <a:srgbClr val="FFFF00"/>
              </a:highligh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14886" y="2260034"/>
            <a:ext cx="494046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  <a:endParaRPr lang="zh-CN" altLang="en-US" sz="2400">
              <a:solidFill>
                <a:srgbClr val="FF0000"/>
              </a:solidFill>
              <a:highlight>
                <a:srgbClr val="FFFF00"/>
              </a:highligh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83472" y="2391864"/>
            <a:ext cx="494046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  <a:endParaRPr lang="zh-CN" altLang="en-US" sz="2400">
              <a:solidFill>
                <a:srgbClr val="FF0000"/>
              </a:solidFill>
              <a:highlight>
                <a:srgbClr val="FFFF00"/>
              </a:highligh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28203" y="3939902"/>
            <a:ext cx="494046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endParaRPr lang="en-US" altLang="zh-CN" sz="2400">
              <a:solidFill>
                <a:srgbClr val="FF0000"/>
              </a:solidFill>
              <a:highlight>
                <a:srgbClr val="FFFF00"/>
              </a:highligh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2" name="Group 13"/>
          <p:cNvGrpSpPr/>
          <p:nvPr/>
        </p:nvGrpSpPr>
        <p:grpSpPr>
          <a:xfrm>
            <a:off x="4410075" y="2072879"/>
            <a:ext cx="3024188" cy="563165"/>
            <a:chOff x="3346" y="12710"/>
            <a:chExt cx="3437" cy="780"/>
          </a:xfrm>
        </p:grpSpPr>
        <p:pic>
          <p:nvPicPr>
            <p:cNvPr id="10266" name="Picture 1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346" y="12710"/>
              <a:ext cx="665" cy="7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67" name="Picture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267" y="12833"/>
              <a:ext cx="771" cy="65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68" name="Picture 1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118" y="12710"/>
              <a:ext cx="665" cy="7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3" name="文本框 2"/>
          <p:cNvSpPr txBox="1">
            <a:spLocks noChangeArrowheads="1"/>
          </p:cNvSpPr>
          <p:nvPr/>
        </p:nvSpPr>
        <p:spPr bwMode="auto">
          <a:xfrm>
            <a:off x="4572000" y="3092054"/>
            <a:ext cx="2915841" cy="11768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/>
            <a:r>
              <a:rPr lang="zh-CN" altLang="en-US" sz="1500">
                <a:cs typeface="Times New Roman" panose="02020603050405020304" pitchFamily="18" charset="0"/>
              </a:rPr>
              <a:t>小狗看到的是图（</a:t>
            </a:r>
            <a:r>
              <a:rPr lang="en-US" altLang="zh-CN" sz="1500">
                <a:cs typeface="Times New Roman" panose="02020603050405020304" pitchFamily="18" charset="0"/>
              </a:rPr>
              <a:t>     </a:t>
            </a:r>
            <a:r>
              <a:rPr lang="zh-CN" altLang="en-US" sz="1500">
                <a:cs typeface="Times New Roman" panose="02020603050405020304" pitchFamily="18" charset="0"/>
              </a:rPr>
              <a:t>）；</a:t>
            </a:r>
            <a:endParaRPr lang="zh-CN" altLang="en-US" sz="1500">
              <a:cs typeface="Times New Roman" panose="02020603050405020304" pitchFamily="18" charset="0"/>
            </a:endParaRPr>
          </a:p>
          <a:p>
            <a:pPr algn="just"/>
            <a:r>
              <a:rPr lang="zh-CN" altLang="en-US" sz="1500">
                <a:cs typeface="Times New Roman" panose="02020603050405020304" pitchFamily="18" charset="0"/>
              </a:rPr>
              <a:t>小猴看到的是图（</a:t>
            </a:r>
            <a:r>
              <a:rPr lang="en-US" altLang="zh-CN" sz="1500">
                <a:cs typeface="Times New Roman" panose="02020603050405020304" pitchFamily="18" charset="0"/>
              </a:rPr>
              <a:t>     </a:t>
            </a:r>
            <a:r>
              <a:rPr lang="zh-CN" altLang="en-US" sz="1500">
                <a:cs typeface="Times New Roman" panose="02020603050405020304" pitchFamily="18" charset="0"/>
              </a:rPr>
              <a:t>）；</a:t>
            </a:r>
            <a:endParaRPr lang="zh-CN" altLang="en-US" sz="1500">
              <a:cs typeface="Times New Roman" panose="02020603050405020304" pitchFamily="18" charset="0"/>
            </a:endParaRPr>
          </a:p>
          <a:p>
            <a:pPr algn="just"/>
            <a:r>
              <a:rPr lang="zh-CN" altLang="en-US" sz="1500">
                <a:cs typeface="Times New Roman" panose="02020603050405020304" pitchFamily="18" charset="0"/>
              </a:rPr>
              <a:t>小猫看到的是图（</a:t>
            </a:r>
            <a:r>
              <a:rPr lang="en-US" altLang="zh-CN" sz="1500">
                <a:cs typeface="Times New Roman" panose="02020603050405020304" pitchFamily="18" charset="0"/>
              </a:rPr>
              <a:t>     </a:t>
            </a:r>
            <a:r>
              <a:rPr lang="zh-CN" altLang="en-US" sz="1500">
                <a:cs typeface="Times New Roman" panose="02020603050405020304" pitchFamily="18" charset="0"/>
              </a:rPr>
              <a:t>）；</a:t>
            </a:r>
            <a:endParaRPr lang="en-US" altLang="zh-CN" sz="1500">
              <a:cs typeface="Times New Roman" panose="02020603050405020304" pitchFamily="18" charset="0"/>
            </a:endParaRPr>
          </a:p>
          <a:p>
            <a:pPr algn="just"/>
            <a:r>
              <a:rPr lang="zh-CN" altLang="zh-CN" sz="1500">
                <a:cs typeface="Times New Roman" panose="02020603050405020304" pitchFamily="18" charset="0"/>
              </a:rPr>
              <a:t>小</a:t>
            </a:r>
            <a:r>
              <a:rPr lang="zh-CN" altLang="en-US" sz="1500">
                <a:cs typeface="Times New Roman" panose="02020603050405020304" pitchFamily="18" charset="0"/>
              </a:rPr>
              <a:t>鸟</a:t>
            </a:r>
            <a:r>
              <a:rPr lang="zh-CN" altLang="zh-CN" sz="1500">
                <a:cs typeface="Times New Roman" panose="02020603050405020304" pitchFamily="18" charset="0"/>
              </a:rPr>
              <a:t>看到的是图（</a:t>
            </a:r>
            <a:r>
              <a:rPr lang="en-US" altLang="zh-CN" sz="1500">
                <a:cs typeface="Times New Roman" panose="02020603050405020304" pitchFamily="18" charset="0"/>
              </a:rPr>
              <a:t>     </a:t>
            </a:r>
            <a:r>
              <a:rPr lang="zh-CN" altLang="zh-CN" sz="1500">
                <a:cs typeface="Times New Roman" panose="02020603050405020304" pitchFamily="18" charset="0"/>
              </a:rPr>
              <a:t>）</a:t>
            </a:r>
            <a:r>
              <a:rPr lang="zh-CN" altLang="en-US" sz="1500">
                <a:cs typeface="Times New Roman" panose="02020603050405020304" pitchFamily="18" charset="0"/>
              </a:rPr>
              <a:t>。</a:t>
            </a:r>
            <a:endParaRPr lang="zh-CN" altLang="en-US" sz="1500">
              <a:ea typeface="Times New Roman" panose="02020603050405020304" pitchFamily="18" charset="0"/>
            </a:endParaRPr>
          </a:p>
        </p:txBody>
      </p:sp>
      <p:sp>
        <p:nvSpPr>
          <p:cNvPr id="24" name="文本框 2"/>
          <p:cNvSpPr txBox="1">
            <a:spLocks noChangeArrowheads="1"/>
          </p:cNvSpPr>
          <p:nvPr/>
        </p:nvSpPr>
        <p:spPr bwMode="auto">
          <a:xfrm>
            <a:off x="4476750" y="2644379"/>
            <a:ext cx="414338" cy="345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500">
                <a:cs typeface="Times New Roman" panose="02020603050405020304" pitchFamily="18" charset="0"/>
              </a:rPr>
              <a:t>①</a:t>
            </a:r>
            <a:endParaRPr lang="zh-CN" altLang="zh-CN" sz="1500">
              <a:ea typeface="Times New Roman" panose="02020603050405020304" pitchFamily="18" charset="0"/>
            </a:endParaRPr>
          </a:p>
        </p:txBody>
      </p:sp>
      <p:sp>
        <p:nvSpPr>
          <p:cNvPr id="25" name="文本框 2"/>
          <p:cNvSpPr txBox="1">
            <a:spLocks noChangeArrowheads="1"/>
          </p:cNvSpPr>
          <p:nvPr/>
        </p:nvSpPr>
        <p:spPr bwMode="auto">
          <a:xfrm>
            <a:off x="5345906" y="2644379"/>
            <a:ext cx="414338" cy="345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500">
                <a:cs typeface="Times New Roman" panose="02020603050405020304" pitchFamily="18" charset="0"/>
              </a:rPr>
              <a:t>②</a:t>
            </a:r>
            <a:endParaRPr lang="zh-CN" altLang="zh-CN" sz="1500">
              <a:ea typeface="Times New Roman" panose="02020603050405020304" pitchFamily="18" charset="0"/>
            </a:endParaRPr>
          </a:p>
        </p:txBody>
      </p:sp>
      <p:sp>
        <p:nvSpPr>
          <p:cNvPr id="26" name="文本框 2"/>
          <p:cNvSpPr txBox="1">
            <a:spLocks noChangeArrowheads="1"/>
          </p:cNvSpPr>
          <p:nvPr/>
        </p:nvSpPr>
        <p:spPr bwMode="auto">
          <a:xfrm>
            <a:off x="6188869" y="2633663"/>
            <a:ext cx="414338" cy="345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500">
                <a:cs typeface="Times New Roman" panose="02020603050405020304" pitchFamily="18" charset="0"/>
              </a:rPr>
              <a:t>③</a:t>
            </a:r>
            <a:endParaRPr lang="zh-CN" altLang="zh-CN" sz="1500">
              <a:ea typeface="Times New Roman" panose="02020603050405020304" pitchFamily="18" charset="0"/>
            </a:endParaRPr>
          </a:p>
        </p:txBody>
      </p:sp>
      <p:cxnSp>
        <p:nvCxnSpPr>
          <p:cNvPr id="10257" name="直接连接符 15"/>
          <p:cNvCxnSpPr/>
          <p:nvPr/>
        </p:nvCxnSpPr>
        <p:spPr>
          <a:xfrm flipH="1">
            <a:off x="4248150" y="1977629"/>
            <a:ext cx="0" cy="2349103"/>
          </a:xfrm>
          <a:prstGeom prst="line">
            <a:avLst/>
          </a:prstGeom>
          <a:ln w="1270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</p:cxnSp>
      <p:sp>
        <p:nvSpPr>
          <p:cNvPr id="32" name="文本框 2"/>
          <p:cNvSpPr txBox="1">
            <a:spLocks noChangeArrowheads="1"/>
          </p:cNvSpPr>
          <p:nvPr/>
        </p:nvSpPr>
        <p:spPr bwMode="auto">
          <a:xfrm>
            <a:off x="6952060" y="2644379"/>
            <a:ext cx="414338" cy="345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cs typeface="Times New Roman" panose="02020603050405020304" pitchFamily="18" charset="0"/>
              </a:rPr>
              <a:t>④</a:t>
            </a:r>
            <a:endParaRPr lang="zh-CN" altLang="zh-CN" sz="1500">
              <a:ea typeface="Times New Roman" panose="02020603050405020304" pitchFamily="18" charset="0"/>
            </a:endParaRPr>
          </a:p>
        </p:txBody>
      </p:sp>
      <p:sp>
        <p:nvSpPr>
          <p:cNvPr id="38" name="文本框 2"/>
          <p:cNvSpPr txBox="1">
            <a:spLocks noChangeArrowheads="1"/>
          </p:cNvSpPr>
          <p:nvPr/>
        </p:nvSpPr>
        <p:spPr bwMode="auto">
          <a:xfrm>
            <a:off x="6198394" y="3631407"/>
            <a:ext cx="414338" cy="3454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①</a:t>
            </a:r>
            <a:endParaRPr lang="zh-CN" altLang="zh-CN" sz="150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9" name="文本框 2"/>
          <p:cNvSpPr txBox="1">
            <a:spLocks noChangeArrowheads="1"/>
          </p:cNvSpPr>
          <p:nvPr/>
        </p:nvSpPr>
        <p:spPr bwMode="auto">
          <a:xfrm>
            <a:off x="6198394" y="3361135"/>
            <a:ext cx="414338" cy="3454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②</a:t>
            </a:r>
            <a:endParaRPr lang="zh-CN" altLang="zh-CN" sz="150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0" name="文本框 2"/>
          <p:cNvSpPr txBox="1">
            <a:spLocks noChangeArrowheads="1"/>
          </p:cNvSpPr>
          <p:nvPr/>
        </p:nvSpPr>
        <p:spPr bwMode="auto">
          <a:xfrm>
            <a:off x="6198394" y="3905251"/>
            <a:ext cx="414338" cy="3454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③</a:t>
            </a:r>
            <a:endParaRPr lang="zh-CN" altLang="zh-CN" sz="150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" name="文本框 2"/>
          <p:cNvSpPr txBox="1">
            <a:spLocks noChangeArrowheads="1"/>
          </p:cNvSpPr>
          <p:nvPr/>
        </p:nvSpPr>
        <p:spPr bwMode="auto">
          <a:xfrm>
            <a:off x="6199585" y="3084910"/>
            <a:ext cx="414338" cy="3454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④</a:t>
            </a:r>
            <a:endParaRPr lang="zh-CN" altLang="zh-CN" sz="150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8" name="TextBox 5"/>
          <p:cNvSpPr txBox="1">
            <a:spLocks noChangeArrowheads="1"/>
          </p:cNvSpPr>
          <p:nvPr/>
        </p:nvSpPr>
        <p:spPr bwMode="auto">
          <a:xfrm>
            <a:off x="971550" y="1300098"/>
            <a:ext cx="4374356" cy="39658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zh-CN" altLang="en-US" sz="1800"/>
              <a:t>（三）填一填</a:t>
            </a:r>
            <a:endParaRPr lang="zh-CN" altLang="en-US" sz="1800"/>
          </a:p>
        </p:txBody>
      </p:sp>
      <p:grpSp>
        <p:nvGrpSpPr>
          <p:cNvPr id="10279" name="组合 10278"/>
          <p:cNvGrpSpPr/>
          <p:nvPr/>
        </p:nvGrpSpPr>
        <p:grpSpPr>
          <a:xfrm>
            <a:off x="1277541" y="1600201"/>
            <a:ext cx="2646759" cy="2480072"/>
            <a:chOff x="442" y="1733"/>
            <a:chExt cx="1894" cy="1694"/>
          </a:xfrm>
        </p:grpSpPr>
        <p:pic>
          <p:nvPicPr>
            <p:cNvPr id="10261" name="Picture 3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868" y="2088"/>
              <a:ext cx="1284" cy="126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71" name="图片 10270" descr="小鸟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316" y="1733"/>
              <a:ext cx="421" cy="3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72" name="图片 10271" descr="小狗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442" y="2328"/>
              <a:ext cx="421" cy="2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73" name="图片 10272" descr="小猴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895" y="2998"/>
              <a:ext cx="468" cy="42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76" name="图片 10275" descr="未标题-17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1878" y="2810"/>
              <a:ext cx="458" cy="561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0277" name="图片 10276" descr="屋顶图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137673" y="2126457"/>
            <a:ext cx="540544" cy="4750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0" name="Rectangle 2"/>
          <p:cNvSpPr/>
          <p:nvPr/>
        </p:nvSpPr>
        <p:spPr>
          <a:xfrm>
            <a:off x="708993" y="652779"/>
            <a:ext cx="4598194" cy="6381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</a:lstStyle>
          <a:p>
            <a:pPr lvl="0" eaLnBrk="1" hangingPunct="1"/>
            <a:r>
              <a:rPr lang="zh-CN" altLang="en-US" sz="2400" b="1">
                <a:solidFill>
                  <a:schemeClr val="tx1"/>
                </a:solidFill>
                <a:latin typeface="三极春联字体简" panose="00000500000000000000" pitchFamily="2" charset="-122"/>
                <a:ea typeface="三极春联字体简" panose="00000500000000000000" pitchFamily="2" charset="-122"/>
              </a:rPr>
              <a:t>三、知识运用</a:t>
            </a:r>
            <a:endParaRPr lang="zh-CN" altLang="en-US" sz="2400">
              <a:solidFill>
                <a:schemeClr val="tx1"/>
              </a:solidFill>
              <a:latin typeface="三极春联字体简" panose="00000500000000000000" pitchFamily="2" charset="-122"/>
              <a:ea typeface="三极春联字体简" panose="00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812"/>
  <p:tag name="KSO_WM_TEMPLATE_MASTER_THUMB_INDEX" val="12"/>
  <p:tag name="KSO_WM_TEMPLATE_MASTER_TYPE" val="1"/>
  <p:tag name="KSO_WM_TEMPLATE_SUBCATEGORY" val="0"/>
  <p:tag name="KSO_WM_TEMPLATE_THUMBS_INDEX" val="1、4、7、8、10、11、12、13、15"/>
</p:tagLst>
</file>

<file path=ppt/tags/tag18.xml><?xml version="1.0" encoding="utf-8"?>
<p:tagLst xmlns:p="http://schemas.openxmlformats.org/presentationml/2006/main">
  <p:tag name="KSO_WM_BEAUTIFY_FLAG" val="#wm#"/>
  <p:tag name="KSO_WM_SLIDE_ID" val="custom20202812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2812"/>
  <p:tag name="KSO_WM_TEMPLATE_MASTER_THUMB_INDEX" val="12"/>
  <p:tag name="KSO_WM_TEMPLATE_MASTER_TYPE" val="1"/>
  <p:tag name="KSO_WM_TEMPLATE_SUBCATEGORY" val="0"/>
  <p:tag name="KSO_WM_TEMPLATE_THUMBS_INDEX" val="1、4、7、8、10、11、12、13、15"/>
</p:tagLst>
</file>

<file path=ppt/tags/tag1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lhYzQ3Y2QyZDhlMDE0NDZlYWM2YjZmNmVkOGI0ZjIifQ==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WPS 演示</Application>
  <PresentationFormat>全屏显示(16:9)</PresentationFormat>
  <Paragraphs>145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Arial</vt:lpstr>
      <vt:lpstr>宋体</vt:lpstr>
      <vt:lpstr>Wingdings</vt:lpstr>
      <vt:lpstr>楷体_GB2312</vt:lpstr>
      <vt:lpstr>新宋体</vt:lpstr>
      <vt:lpstr>汉仪乐喵体W</vt:lpstr>
      <vt:lpstr>幼圆</vt:lpstr>
      <vt:lpstr>Calibri</vt:lpstr>
      <vt:lpstr>微软雅黑</vt:lpstr>
      <vt:lpstr>三极春联字体简</vt:lpstr>
      <vt:lpstr>楷体</vt:lpstr>
      <vt:lpstr>Times New Roman</vt:lpstr>
      <vt:lpstr>Arial</vt:lpstr>
      <vt:lpstr>Arial Unicode MS</vt:lpstr>
      <vt:lpstr>等线 Light</vt:lpstr>
      <vt:lpstr>Calibri Light</vt:lpstr>
      <vt:lpstr>等线</vt:lpstr>
      <vt:lpstr>第一PPT模板网-WWW.1PPT.COM</vt:lpstr>
      <vt:lpstr>PowerPoint 演示文稿</vt:lpstr>
      <vt:lpstr>PowerPoint 演示文稿</vt:lpstr>
      <vt:lpstr>小组活动：你观察到的是哪一幅图？</vt:lpstr>
      <vt:lpstr>PowerPoint 演示文稿</vt:lpstr>
      <vt:lpstr>二、探究新知</vt:lpstr>
      <vt:lpstr>三、知识运用</vt:lpstr>
      <vt:lpstr>三、知识运用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2022-08-05T22:18:00Z</cp:lastPrinted>
  <dcterms:created xsi:type="dcterms:W3CDTF">2022-08-05T22:18:00Z</dcterms:created>
  <dcterms:modified xsi:type="dcterms:W3CDTF">2023-10-26T08:09:15Z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B6BC62DE78544AF6AEFE500DC4F47F0A_12</vt:lpwstr>
  </property>
  <property fmtid="{D5CDD505-2E9C-101B-9397-08002B2CF9AE}" pid="3" name="KSOProductBuildVer">
    <vt:lpwstr>2052-12.1.0.15712</vt:lpwstr>
  </property>
</Properties>
</file>