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257" r:id="rId5"/>
    <p:sldId id="261" r:id="rId7"/>
    <p:sldId id="262" r:id="rId8"/>
    <p:sldId id="263" r:id="rId9"/>
    <p:sldId id="265" r:id="rId10"/>
    <p:sldId id="266" r:id="rId11"/>
    <p:sldId id="264" r:id="rId12"/>
    <p:sldId id="269" r:id="rId13"/>
    <p:sldId id="267" r:id="rId14"/>
    <p:sldId id="268" r:id="rId15"/>
    <p:sldId id="274" r:id="rId16"/>
    <p:sldId id="273" r:id="rId17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gs" Target="tags/tag6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zh-CN" altLang="en-US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lvl="0"/>
            <a:endParaRPr lang="zh-CN" altLang="en-US" sz="1200"/>
          </a:p>
        </p:txBody>
      </p:sp>
      <p:sp>
        <p:nvSpPr>
          <p:cNvPr id="409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25C788C-9C82-4C3D-99F7-DE04B295BAE6}" type="datetime1">
              <a:rPr lang="zh-CN" altLang="en-US" sz="1200"/>
            </a:fld>
            <a:endParaRPr lang="zh-CN" altLang="en-US" sz="1200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410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200"/>
          </a:p>
        </p:txBody>
      </p:sp>
      <p:sp>
        <p:nvSpPr>
          <p:cNvPr id="410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D0A273F5-3EFB-4123-9D8D-3655BE30A9AB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6146" name="文本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13314" name="文本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C93C40E1-5D68-48BE-9A5C-944EBE36E360}" type="slidenum">
              <a:rPr lang="zh-CN" altLang="en-US" sz="1400"/>
            </a:fld>
            <a:endParaRPr lang="zh-CN" altLang="en-US" sz="1400"/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1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052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9F4A476D-04CD-4A51-B438-35653FCFBE32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5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075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076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r"/>
            <a:fld id="{252842D7-A6DE-47A6-B7BF-B70F3F1A3D7E}" type="slidenum">
              <a:rPr lang="zh-CN" altLang="en-US" sz="14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79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24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18.png"/><Relationship Id="rId7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tags" Target="../tags/tag3.xml"/><Relationship Id="rId4" Type="http://schemas.openxmlformats.org/officeDocument/2006/relationships/image" Target="../media/image16.png"/><Relationship Id="rId3" Type="http://schemas.openxmlformats.org/officeDocument/2006/relationships/tags" Target="../tags/tag2.xml"/><Relationship Id="rId2" Type="http://schemas.openxmlformats.org/officeDocument/2006/relationships/image" Target="../media/image15.jpeg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3.xml"/><Relationship Id="rId26" Type="http://schemas.openxmlformats.org/officeDocument/2006/relationships/image" Target="../media/image19.png"/><Relationship Id="rId25" Type="http://schemas.openxmlformats.org/officeDocument/2006/relationships/image" Target="../media/image17.png"/><Relationship Id="rId24" Type="http://schemas.openxmlformats.org/officeDocument/2006/relationships/image" Target="../media/image16.png"/><Relationship Id="rId23" Type="http://schemas.openxmlformats.org/officeDocument/2006/relationships/image" Target="../media/image15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0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5122" name="图片 4" descr="regf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9875"/>
            <a:ext cx="9144000" cy="6064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3" name="矩形 7"/>
          <p:cNvSpPr/>
          <p:nvPr/>
        </p:nvSpPr>
        <p:spPr>
          <a:xfrm>
            <a:off x="563563" y="844550"/>
            <a:ext cx="946150" cy="98425"/>
          </a:xfrm>
          <a:prstGeom prst="rect">
            <a:avLst/>
          </a:prstGeom>
          <a:solidFill>
            <a:srgbClr val="F83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124" name="矩形 8"/>
          <p:cNvSpPr/>
          <p:nvPr/>
        </p:nvSpPr>
        <p:spPr>
          <a:xfrm>
            <a:off x="1741488" y="842963"/>
            <a:ext cx="946150" cy="98425"/>
          </a:xfrm>
          <a:prstGeom prst="rect">
            <a:avLst/>
          </a:prstGeom>
          <a:solidFill>
            <a:srgbClr val="F83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125" name="矩形 9"/>
          <p:cNvSpPr/>
          <p:nvPr/>
        </p:nvSpPr>
        <p:spPr>
          <a:xfrm>
            <a:off x="6316663" y="842963"/>
            <a:ext cx="946150" cy="98425"/>
          </a:xfrm>
          <a:prstGeom prst="rect">
            <a:avLst/>
          </a:prstGeom>
          <a:solidFill>
            <a:srgbClr val="F83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126" name="矩形 10"/>
          <p:cNvSpPr/>
          <p:nvPr/>
        </p:nvSpPr>
        <p:spPr>
          <a:xfrm>
            <a:off x="7494588" y="841375"/>
            <a:ext cx="946150" cy="98425"/>
          </a:xfrm>
          <a:prstGeom prst="rect">
            <a:avLst/>
          </a:prstGeom>
          <a:solidFill>
            <a:srgbClr val="F83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127" name="矩形 11"/>
          <p:cNvSpPr/>
          <p:nvPr/>
        </p:nvSpPr>
        <p:spPr>
          <a:xfrm>
            <a:off x="3995738" y="841375"/>
            <a:ext cx="946150" cy="98425"/>
          </a:xfrm>
          <a:prstGeom prst="rect">
            <a:avLst/>
          </a:prstGeom>
          <a:solidFill>
            <a:srgbClr val="F83C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5128" name="图片 12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1375"/>
            <a:ext cx="5553075" cy="41735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9" name="图片 15" descr="未标题-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13688" y="1117600"/>
            <a:ext cx="1230312" cy="19446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30" name="图片 17" descr="未标题-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982788"/>
            <a:ext cx="581025" cy="409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31" name="图片 18" descr="未标题-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0738" y="4154488"/>
            <a:ext cx="590550" cy="476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5132" name="组合 26"/>
          <p:cNvGrpSpPr/>
          <p:nvPr/>
        </p:nvGrpSpPr>
        <p:grpSpPr>
          <a:xfrm>
            <a:off x="2039938" y="2373313"/>
            <a:ext cx="998537" cy="998537"/>
            <a:chOff x="10757" y="5883"/>
            <a:chExt cx="2737" cy="2737"/>
          </a:xfrm>
        </p:grpSpPr>
        <p:sp>
          <p:nvSpPr>
            <p:cNvPr id="5133" name="圆角矩形 25"/>
            <p:cNvSpPr/>
            <p:nvPr/>
          </p:nvSpPr>
          <p:spPr>
            <a:xfrm>
              <a:off x="10858" y="5984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rgbClr val="FBB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34" name="圆角矩形 21"/>
            <p:cNvSpPr/>
            <p:nvPr/>
          </p:nvSpPr>
          <p:spPr>
            <a:xfrm>
              <a:off x="10757" y="5883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5400">
                  <a:solidFill>
                    <a:srgbClr val="264E4E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的</a:t>
              </a:r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35" name="组合 27"/>
          <p:cNvGrpSpPr/>
          <p:nvPr/>
        </p:nvGrpSpPr>
        <p:grpSpPr>
          <a:xfrm>
            <a:off x="3070225" y="2373313"/>
            <a:ext cx="998538" cy="998537"/>
            <a:chOff x="10757" y="5883"/>
            <a:chExt cx="2737" cy="2737"/>
          </a:xfrm>
        </p:grpSpPr>
        <p:sp>
          <p:nvSpPr>
            <p:cNvPr id="5136" name="圆角矩形 28"/>
            <p:cNvSpPr/>
            <p:nvPr/>
          </p:nvSpPr>
          <p:spPr>
            <a:xfrm>
              <a:off x="10858" y="5984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rgbClr val="FBB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37" name="圆角矩形 29"/>
            <p:cNvSpPr/>
            <p:nvPr/>
          </p:nvSpPr>
          <p:spPr>
            <a:xfrm>
              <a:off x="10757" y="5883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5400">
                  <a:solidFill>
                    <a:srgbClr val="264E4E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乘</a:t>
              </a:r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38" name="组合 30"/>
          <p:cNvGrpSpPr/>
          <p:nvPr/>
        </p:nvGrpSpPr>
        <p:grpSpPr>
          <a:xfrm>
            <a:off x="4103688" y="2373313"/>
            <a:ext cx="998537" cy="998537"/>
            <a:chOff x="10757" y="5883"/>
            <a:chExt cx="2737" cy="2737"/>
          </a:xfrm>
        </p:grpSpPr>
        <p:sp>
          <p:nvSpPr>
            <p:cNvPr id="5139" name="圆角矩形 31"/>
            <p:cNvSpPr/>
            <p:nvPr/>
          </p:nvSpPr>
          <p:spPr>
            <a:xfrm>
              <a:off x="10858" y="5984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rgbClr val="FBB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40" name="圆角矩形 32"/>
            <p:cNvSpPr/>
            <p:nvPr/>
          </p:nvSpPr>
          <p:spPr>
            <a:xfrm>
              <a:off x="10757" y="5883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5400">
                  <a:solidFill>
                    <a:srgbClr val="264E4E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法</a:t>
              </a:r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41" name="组合 33"/>
          <p:cNvGrpSpPr/>
          <p:nvPr/>
        </p:nvGrpSpPr>
        <p:grpSpPr>
          <a:xfrm>
            <a:off x="5151438" y="2373313"/>
            <a:ext cx="998537" cy="998537"/>
            <a:chOff x="10757" y="5883"/>
            <a:chExt cx="2737" cy="2737"/>
          </a:xfrm>
        </p:grpSpPr>
        <p:sp>
          <p:nvSpPr>
            <p:cNvPr id="5142" name="圆角矩形 34"/>
            <p:cNvSpPr/>
            <p:nvPr/>
          </p:nvSpPr>
          <p:spPr>
            <a:xfrm>
              <a:off x="10858" y="5984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rgbClr val="FBB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43" name="圆角矩形 35"/>
            <p:cNvSpPr/>
            <p:nvPr/>
          </p:nvSpPr>
          <p:spPr>
            <a:xfrm>
              <a:off x="10757" y="5883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5400">
                  <a:solidFill>
                    <a:srgbClr val="264E4E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口</a:t>
              </a:r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44" name="组合 36"/>
          <p:cNvGrpSpPr/>
          <p:nvPr/>
        </p:nvGrpSpPr>
        <p:grpSpPr>
          <a:xfrm>
            <a:off x="6202363" y="2373313"/>
            <a:ext cx="998537" cy="998537"/>
            <a:chOff x="10757" y="5883"/>
            <a:chExt cx="2737" cy="2737"/>
          </a:xfrm>
        </p:grpSpPr>
        <p:sp>
          <p:nvSpPr>
            <p:cNvPr id="5145" name="圆角矩形 37"/>
            <p:cNvSpPr/>
            <p:nvPr/>
          </p:nvSpPr>
          <p:spPr>
            <a:xfrm>
              <a:off x="10858" y="5984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rgbClr val="FBB8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46" name="圆角矩形 38"/>
            <p:cNvSpPr/>
            <p:nvPr/>
          </p:nvSpPr>
          <p:spPr>
            <a:xfrm>
              <a:off x="10757" y="5883"/>
              <a:ext cx="2636" cy="2636"/>
            </a:xfrm>
            <a:prstGeom prst="roundRect">
              <a:avLst>
                <a:gd name="adj" fmla="val 515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5400">
                  <a:solidFill>
                    <a:srgbClr val="264E4E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诀</a:t>
              </a:r>
              <a:endParaRPr lang="zh-CN" altLang="en-US" sz="5400">
                <a:solidFill>
                  <a:srgbClr val="264E4E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147" name="图片 42" descr="sfd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-598487" y="5014913"/>
            <a:ext cx="2339975" cy="14049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48" name="图片 14" descr="未标题-2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-15875" y="3432175"/>
            <a:ext cx="1192213" cy="20478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49" name="图片 44" descr="sfd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612063" y="4929188"/>
            <a:ext cx="2339975" cy="14049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0" name="图片 2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148513" y="3044825"/>
            <a:ext cx="479425" cy="6540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1" name="图片 5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63550" y="2954338"/>
            <a:ext cx="404813" cy="4556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2" name="图片 20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627938" y="2117725"/>
            <a:ext cx="496887" cy="471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3" name="图片 4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flipH="1">
            <a:off x="8426450" y="2954338"/>
            <a:ext cx="477838" cy="5032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4" name="图片 48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366838" y="4483100"/>
            <a:ext cx="374650" cy="365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55" name="图片 52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485063" y="4483100"/>
            <a:ext cx="479425" cy="414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56" name="椭圆 3"/>
          <p:cNvSpPr/>
          <p:nvPr/>
        </p:nvSpPr>
        <p:spPr>
          <a:xfrm>
            <a:off x="1008063" y="2401888"/>
            <a:ext cx="971550" cy="1027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6600" strike="noStrike" noProof="1">
                <a:solidFill>
                  <a:schemeClr val="accent1">
                    <a:lumMod val="10000"/>
                  </a:schemeClr>
                </a:solidFill>
              </a:rPr>
              <a:t>7</a:t>
            </a:r>
            <a:endParaRPr lang="en-US" altLang="zh-CN" sz="6600" strike="noStrike" noProof="1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 fill="hold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 fill="hold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 fill="hold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 fill="hold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fill="hold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fill="hold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fill="hold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fill="hold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fill="hold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fill="hold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fill="hold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fill="hold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fill="hold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fill="hold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fill="hold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 fill="hold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  <p:bldP spid="5123" grpId="0" animBg="1"/>
      <p:bldP spid="5124" grpId="0" animBg="1"/>
      <p:bldP spid="5125" grpId="0" animBg="1"/>
      <p:bldP spid="5126" grpId="0" animBg="1"/>
      <p:bldP spid="51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6386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6387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8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9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90" name="Text Box 2"/>
          <p:cNvSpPr/>
          <p:nvPr/>
        </p:nvSpPr>
        <p:spPr>
          <a:xfrm>
            <a:off x="611188" y="476250"/>
            <a:ext cx="5638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宋体" panose="02010600030101010101" pitchFamily="2" charset="-122"/>
              </a:rPr>
              <a:t>2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、看口诀写乘法算式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1" name="Text Box 3"/>
          <p:cNvSpPr/>
          <p:nvPr/>
        </p:nvSpPr>
        <p:spPr>
          <a:xfrm>
            <a:off x="827088" y="1223963"/>
            <a:ext cx="2286000" cy="582612"/>
          </a:xfrm>
          <a:prstGeom prst="rect">
            <a:avLst/>
          </a:prstGeom>
          <a:solidFill>
            <a:srgbClr val="CD7E57"/>
          </a:soli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200" b="1">
                <a:solidFill>
                  <a:srgbClr val="FFFF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三七二十一</a:t>
            </a:r>
            <a:endParaRPr lang="zh-CN" altLang="en-US" sz="3200" b="1">
              <a:solidFill>
                <a:srgbClr val="FFFF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2" name="Text Box 7"/>
          <p:cNvSpPr/>
          <p:nvPr/>
        </p:nvSpPr>
        <p:spPr>
          <a:xfrm>
            <a:off x="4427538" y="1193800"/>
            <a:ext cx="1936750" cy="584200"/>
          </a:xfrm>
          <a:prstGeom prst="rect">
            <a:avLst/>
          </a:prstGeom>
          <a:solidFill>
            <a:srgbClr val="CD7E57"/>
          </a:soli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200" b="1">
                <a:solidFill>
                  <a:srgbClr val="F7FC7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二七十四</a:t>
            </a:r>
            <a:endParaRPr lang="zh-CN" altLang="en-US" sz="3200" b="1">
              <a:solidFill>
                <a:srgbClr val="F7FC7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3" name="Text Box 8"/>
          <p:cNvSpPr/>
          <p:nvPr/>
        </p:nvSpPr>
        <p:spPr>
          <a:xfrm>
            <a:off x="827088" y="3213100"/>
            <a:ext cx="2286000" cy="584200"/>
          </a:xfrm>
          <a:prstGeom prst="rect">
            <a:avLst/>
          </a:prstGeom>
          <a:solidFill>
            <a:srgbClr val="CD7E57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200" b="1">
                <a:solidFill>
                  <a:srgbClr val="F7FC7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五七三十五</a:t>
            </a:r>
            <a:endParaRPr lang="zh-CN" altLang="en-US" sz="3200" b="1">
              <a:solidFill>
                <a:srgbClr val="F7FC7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4" name="Text Box 5"/>
          <p:cNvSpPr/>
          <p:nvPr/>
        </p:nvSpPr>
        <p:spPr>
          <a:xfrm>
            <a:off x="4498975" y="3213100"/>
            <a:ext cx="2270125" cy="582613"/>
          </a:xfrm>
          <a:prstGeom prst="rect">
            <a:avLst/>
          </a:prstGeom>
          <a:solidFill>
            <a:srgbClr val="CD7E57"/>
          </a:solidFill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200" b="1">
                <a:solidFill>
                  <a:srgbClr val="F7FC7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七七四十九</a:t>
            </a:r>
            <a:endParaRPr lang="zh-CN" altLang="en-US" sz="3200" b="1">
              <a:solidFill>
                <a:srgbClr val="F7FC7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5" name="Text Box 11"/>
          <p:cNvSpPr/>
          <p:nvPr/>
        </p:nvSpPr>
        <p:spPr>
          <a:xfrm>
            <a:off x="827088" y="2087563"/>
            <a:ext cx="1943100" cy="9540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3×7＝21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7×3＝21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6396" name="Text Box 15"/>
          <p:cNvSpPr/>
          <p:nvPr/>
        </p:nvSpPr>
        <p:spPr>
          <a:xfrm>
            <a:off x="4427538" y="2060575"/>
            <a:ext cx="1871662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2×7＝14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7×2＝14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6397" name="Text Box 13"/>
          <p:cNvSpPr/>
          <p:nvPr/>
        </p:nvSpPr>
        <p:spPr>
          <a:xfrm>
            <a:off x="827088" y="4005263"/>
            <a:ext cx="2160587" cy="952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5×7＝35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7×5＝35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6398" name="Text Box 12"/>
          <p:cNvSpPr/>
          <p:nvPr/>
        </p:nvSpPr>
        <p:spPr>
          <a:xfrm>
            <a:off x="4498975" y="4148138"/>
            <a:ext cx="223202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</a:rPr>
              <a:t>7×7＝49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95" grpId="1"/>
      <p:bldP spid="16396" grpId="5"/>
      <p:bldP spid="16397" grpId="3"/>
      <p:bldP spid="16398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7410" name="Group 2"/>
          <p:cNvGrpSpPr/>
          <p:nvPr/>
        </p:nvGrpSpPr>
        <p:grpSpPr>
          <a:xfrm>
            <a:off x="3321050" y="3030538"/>
            <a:ext cx="5275263" cy="3411537"/>
            <a:chOff x="2092" y="1909"/>
            <a:chExt cx="3323" cy="2149"/>
          </a:xfrm>
        </p:grpSpPr>
        <p:sp>
          <p:nvSpPr>
            <p:cNvPr id="17411" name="Rectangle 3"/>
            <p:cNvSpPr/>
            <p:nvPr/>
          </p:nvSpPr>
          <p:spPr>
            <a:xfrm>
              <a:off x="2095" y="1909"/>
              <a:ext cx="3320" cy="2149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  <a:miter lim="800000"/>
            </a:ln>
          </p:spPr>
          <p:txBody>
            <a:bodyPr wrap="none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ClrTx/>
                <a:buFontTx/>
              </a:pPr>
              <a:endParaRPr lang="zh-CN" altLang="en-US" sz="2800">
                <a:latin typeface="Arial" panose="020B0604020202020204"/>
                <a:ea typeface="宋体" panose="02010600030101010101" pitchFamily="2" charset="-122"/>
              </a:endParaRPr>
            </a:p>
          </p:txBody>
        </p:sp>
        <p:cxnSp>
          <p:nvCxnSpPr>
            <p:cNvPr id="17412" name="Line 4"/>
            <p:cNvCxnSpPr/>
            <p:nvPr/>
          </p:nvCxnSpPr>
          <p:spPr>
            <a:xfrm>
              <a:off x="2092" y="2329"/>
              <a:ext cx="3313" cy="0"/>
            </a:xfrm>
            <a:prstGeom prst="line">
              <a:avLst/>
            </a:prstGeom>
            <a:noFill/>
            <a:ln>
              <a:solidFill>
                <a:schemeClr val="tx1"/>
              </a:solidFill>
              <a:miter lim="800000"/>
            </a:ln>
          </p:spPr>
        </p:cxnSp>
      </p:grpSp>
      <p:pic>
        <p:nvPicPr>
          <p:cNvPr id="17413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1600" y="77788"/>
            <a:ext cx="8874125" cy="66468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4" name="Picture 5" descr="秋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309938" y="412750"/>
            <a:ext cx="5297487" cy="22526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7415" name="Group 6"/>
          <p:cNvGrpSpPr/>
          <p:nvPr/>
        </p:nvGrpSpPr>
        <p:grpSpPr>
          <a:xfrm>
            <a:off x="3121025" y="241300"/>
            <a:ext cx="5722938" cy="6391275"/>
            <a:chOff x="1958" y="144"/>
            <a:chExt cx="3605" cy="4026"/>
          </a:xfrm>
        </p:grpSpPr>
        <p:sp>
          <p:nvSpPr>
            <p:cNvPr id="17416" name="Rectangle 7"/>
            <p:cNvSpPr/>
            <p:nvPr/>
          </p:nvSpPr>
          <p:spPr>
            <a:xfrm>
              <a:off x="1958" y="144"/>
              <a:ext cx="3599" cy="402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  <p:txBody>
            <a:bodyPr wrap="none"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buClrTx/>
                <a:buFontTx/>
              </a:pPr>
              <a:endParaRPr lang="zh-CN" altLang="en-US" sz="2800">
                <a:latin typeface="Arial" panose="020B0604020202020204"/>
                <a:ea typeface="宋体" panose="02010600030101010101" pitchFamily="2" charset="-122"/>
              </a:endParaRPr>
            </a:p>
          </p:txBody>
        </p:sp>
        <p:cxnSp>
          <p:nvCxnSpPr>
            <p:cNvPr id="17417" name="Line 8"/>
            <p:cNvCxnSpPr/>
            <p:nvPr/>
          </p:nvCxnSpPr>
          <p:spPr>
            <a:xfrm>
              <a:off x="1967" y="1797"/>
              <a:ext cx="35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</p:grpSp>
      <p:sp>
        <p:nvSpPr>
          <p:cNvPr id="17418" name="Text Box 9"/>
          <p:cNvSpPr/>
          <p:nvPr/>
        </p:nvSpPr>
        <p:spPr>
          <a:xfrm>
            <a:off x="3449638" y="3168650"/>
            <a:ext cx="53784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zh-CN" altLang="en-US" sz="2400" b="1">
                <a:solidFill>
                  <a:srgbClr val="FF850B"/>
                </a:solidFill>
                <a:latin typeface="隶书" panose="02010509060101010101" charset="-122"/>
                <a:ea typeface="隶书" panose="02010509060101010101" charset="-122"/>
              </a:rPr>
              <a:t>一   二   三   四   五   六   日</a:t>
            </a:r>
            <a:endParaRPr lang="zh-CN" altLang="en-US" sz="2400" b="1">
              <a:solidFill>
                <a:srgbClr val="FF850B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7419" name="Text Box 10"/>
          <p:cNvSpPr/>
          <p:nvPr/>
        </p:nvSpPr>
        <p:spPr>
          <a:xfrm>
            <a:off x="3503613" y="3779838"/>
            <a:ext cx="5224462" cy="2468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" panose="020B0604020202020204"/>
              </a:rPr>
              <a:t>1        2       3       4       5       6        </a:t>
            </a:r>
            <a:endParaRPr lang="en-US" altLang="zh-CN" sz="2400" b="1">
              <a:latin typeface="Arial" panose="020B0604020202020204"/>
            </a:endParaRPr>
          </a:p>
          <a:p>
            <a:pPr marL="342900" lvl="0" indent="-342900">
              <a:spcBef>
                <a:spcPct val="50000"/>
              </a:spcBef>
              <a:buClrTx/>
              <a:buFontTx/>
              <a:buAutoNum type="arabicPlain" startAt="8"/>
            </a:pPr>
            <a:r>
              <a:rPr lang="en-US" altLang="zh-CN" sz="2400" b="1">
                <a:latin typeface="Arial" panose="020B0604020202020204"/>
              </a:rPr>
              <a:t>      9      10     11     12     13       </a:t>
            </a:r>
            <a:endParaRPr lang="en-US" altLang="zh-CN" sz="2400" b="1">
              <a:latin typeface="Arial" panose="020B0604020202020204"/>
            </a:endParaRPr>
          </a:p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" panose="020B0604020202020204"/>
              </a:rPr>
              <a:t>15     16     17     18     19     20     </a:t>
            </a:r>
            <a:endParaRPr lang="en-US" altLang="zh-CN" sz="2400" b="1">
              <a:latin typeface="Arial" panose="020B0604020202020204"/>
            </a:endParaRPr>
          </a:p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" panose="020B0604020202020204"/>
              </a:rPr>
              <a:t>22     23     24     25     26     27     </a:t>
            </a:r>
            <a:endParaRPr lang="en-US" altLang="zh-CN" sz="2400" b="1">
              <a:latin typeface="Arial" panose="020B0604020202020204"/>
            </a:endParaRPr>
          </a:p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" panose="020B0604020202020204"/>
              </a:rPr>
              <a:t>29     30  </a:t>
            </a:r>
            <a:endParaRPr lang="en-US" altLang="zh-CN" sz="2400" b="1">
              <a:latin typeface="Arial" panose="020B0604020202020204"/>
            </a:endParaRPr>
          </a:p>
        </p:txBody>
      </p:sp>
      <p:sp>
        <p:nvSpPr>
          <p:cNvPr id="17420" name="Text Box 11"/>
          <p:cNvSpPr/>
          <p:nvPr/>
        </p:nvSpPr>
        <p:spPr>
          <a:xfrm>
            <a:off x="8081963" y="3790950"/>
            <a:ext cx="3905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/>
              </a:rPr>
              <a:t>7</a:t>
            </a:r>
            <a:endParaRPr lang="en-US" altLang="zh-CN" sz="2400" b="1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7421" name="Text Box 12"/>
          <p:cNvSpPr/>
          <p:nvPr/>
        </p:nvSpPr>
        <p:spPr>
          <a:xfrm>
            <a:off x="8001000" y="4316413"/>
            <a:ext cx="766763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/>
              </a:rPr>
              <a:t>14</a:t>
            </a:r>
            <a:endParaRPr lang="en-US" altLang="zh-CN" sz="2400" b="1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7422" name="Text Box 13"/>
          <p:cNvSpPr/>
          <p:nvPr/>
        </p:nvSpPr>
        <p:spPr>
          <a:xfrm>
            <a:off x="8013700" y="4854575"/>
            <a:ext cx="6604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/>
              </a:rPr>
              <a:t>21</a:t>
            </a:r>
            <a:endParaRPr lang="en-US" altLang="zh-CN" sz="2400" b="1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7423" name="Text Box 14"/>
          <p:cNvSpPr/>
          <p:nvPr/>
        </p:nvSpPr>
        <p:spPr>
          <a:xfrm>
            <a:off x="8013700" y="5418138"/>
            <a:ext cx="604838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342900" lvl="0" indent="-342900">
              <a:spcBef>
                <a:spcPct val="50000"/>
              </a:spcBef>
              <a:buClrTx/>
              <a:buFontTx/>
            </a:pPr>
            <a:r>
              <a:rPr lang="en-US" altLang="zh-CN" sz="2400" b="1">
                <a:solidFill>
                  <a:srgbClr val="FF0000"/>
                </a:solidFill>
                <a:latin typeface="Arial" panose="020B0604020202020204"/>
              </a:rPr>
              <a:t>28</a:t>
            </a:r>
            <a:endParaRPr lang="en-US" altLang="zh-CN" sz="2400" b="1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7424" name="Text Box 15"/>
          <p:cNvSpPr/>
          <p:nvPr/>
        </p:nvSpPr>
        <p:spPr>
          <a:xfrm>
            <a:off x="0" y="1843088"/>
            <a:ext cx="3303588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 Black" panose="020B0A04020102020204" pitchFamily="34" charset="0"/>
                <a:ea typeface="楷体_GB2312" pitchFamily="49" charset="-12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个星期有  </a:t>
            </a:r>
            <a:r>
              <a:rPr lang="en-US" altLang="zh-CN" sz="2800">
                <a:solidFill>
                  <a:srgbClr val="FF850B"/>
                </a:solidFill>
                <a:latin typeface="Arial Black" panose="020B0A04020102020204" pitchFamily="34" charset="0"/>
                <a:ea typeface="楷体_GB2312" pitchFamily="49" charset="-122"/>
              </a:rPr>
              <a:t>7 </a:t>
            </a:r>
            <a:r>
              <a:rPr lang="en-US" altLang="zh-CN" sz="2400">
                <a:solidFill>
                  <a:srgbClr val="FF850B"/>
                </a:solidFill>
                <a:latin typeface="Arial Black" panose="020B0A04020102020204" pitchFamily="34" charset="0"/>
                <a:ea typeface="楷体_GB2312" pitchFamily="49" charset="-122"/>
              </a:rPr>
              <a:t> 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天，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  <a:p>
            <a:pPr lvl="0">
              <a:spcBef>
                <a:spcPct val="50000"/>
              </a:spcBef>
              <a:buClrTx/>
              <a:buFontTx/>
            </a:pPr>
            <a:endParaRPr lang="en-US" altLang="zh-CN" sz="24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7425" name="Picture 16" descr="2004102838626080"/>
          <p:cNvPicPr/>
          <p:nvPr/>
        </p:nvPicPr>
        <p:blipFill>
          <a:blip r:embed="rId3"/>
          <a:stretch>
            <a:fillRect/>
          </a:stretch>
        </p:blipFill>
        <p:spPr>
          <a:xfrm>
            <a:off x="323850" y="692150"/>
            <a:ext cx="1057275" cy="8286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26" name="Text Box 17"/>
          <p:cNvSpPr/>
          <p:nvPr/>
        </p:nvSpPr>
        <p:spPr>
          <a:xfrm>
            <a:off x="1681163" y="2392363"/>
            <a:ext cx="779462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14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27" name="Text Box 18"/>
          <p:cNvSpPr/>
          <p:nvPr/>
        </p:nvSpPr>
        <p:spPr>
          <a:xfrm>
            <a:off x="1719263" y="2879725"/>
            <a:ext cx="60642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21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28" name="Text Box 19"/>
          <p:cNvSpPr/>
          <p:nvPr/>
        </p:nvSpPr>
        <p:spPr>
          <a:xfrm>
            <a:off x="1703388" y="3400425"/>
            <a:ext cx="752475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28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29" name="Text Box 20"/>
          <p:cNvSpPr/>
          <p:nvPr/>
        </p:nvSpPr>
        <p:spPr>
          <a:xfrm>
            <a:off x="1693863" y="4341813"/>
            <a:ext cx="820737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42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30" name="Text Box 21"/>
          <p:cNvSpPr/>
          <p:nvPr/>
        </p:nvSpPr>
        <p:spPr>
          <a:xfrm>
            <a:off x="1720850" y="4787900"/>
            <a:ext cx="604838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49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31" name="Text Box 22"/>
          <p:cNvSpPr/>
          <p:nvPr/>
        </p:nvSpPr>
        <p:spPr>
          <a:xfrm>
            <a:off x="1706563" y="3870325"/>
            <a:ext cx="8064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>
                <a:solidFill>
                  <a:srgbClr val="FF0000"/>
                </a:solidFill>
                <a:latin typeface="Arial Black" panose="020B0A04020102020204" pitchFamily="34" charset="0"/>
              </a:rPr>
              <a:t>35</a:t>
            </a:r>
            <a:endParaRPr lang="en-US" altLang="zh-CN" sz="240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432" name="Text Box 23"/>
          <p:cNvSpPr/>
          <p:nvPr/>
        </p:nvSpPr>
        <p:spPr>
          <a:xfrm>
            <a:off x="0" y="2374900"/>
            <a:ext cx="35242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 Black" panose="020B0A04020102020204" pitchFamily="34" charset="0"/>
                <a:ea typeface="楷体_GB2312" pitchFamily="49" charset="-122"/>
              </a:rPr>
              <a:t>2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个星期有（　）天，          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3" name="Text Box 24"/>
          <p:cNvSpPr/>
          <p:nvPr/>
        </p:nvSpPr>
        <p:spPr>
          <a:xfrm>
            <a:off x="0" y="3386138"/>
            <a:ext cx="35242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 b="1">
                <a:latin typeface="Arial Black" panose="020B0A04020102020204" pitchFamily="34" charset="0"/>
                <a:ea typeface="楷体_GB2312" pitchFamily="49" charset="-122"/>
              </a:rPr>
              <a:t>4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个星期有（　）天，          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34" name="Text Box 25"/>
          <p:cNvSpPr/>
          <p:nvPr/>
        </p:nvSpPr>
        <p:spPr>
          <a:xfrm>
            <a:off x="0" y="2874963"/>
            <a:ext cx="352425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  <a:buClrTx/>
              <a:buFontTx/>
            </a:pPr>
            <a:r>
              <a:rPr lang="en-US" altLang="zh-CN" sz="2400" b="1" dirty="0">
                <a:latin typeface="Arial Black" panose="020B0A04020102020204" pitchFamily="34" charset="0"/>
                <a:ea typeface="楷体_GB2312" pitchFamily="49" charset="-122"/>
              </a:rPr>
              <a:t>3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个星期有（　）天，         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7435" name="Group 26"/>
          <p:cNvGrpSpPr/>
          <p:nvPr/>
        </p:nvGrpSpPr>
        <p:grpSpPr>
          <a:xfrm>
            <a:off x="0" y="3843338"/>
            <a:ext cx="3524250" cy="1397000"/>
            <a:chOff x="0" y="2438"/>
            <a:chExt cx="2220" cy="880"/>
          </a:xfrm>
        </p:grpSpPr>
        <p:sp>
          <p:nvSpPr>
            <p:cNvPr id="17436" name="Text Box 27"/>
            <p:cNvSpPr/>
            <p:nvPr/>
          </p:nvSpPr>
          <p:spPr>
            <a:xfrm>
              <a:off x="0" y="2438"/>
              <a:ext cx="22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  <a:buClrTx/>
                <a:buFontTx/>
              </a:pPr>
              <a:r>
                <a:rPr lang="en-US" altLang="zh-CN" sz="2400" b="1">
                  <a:latin typeface="Arial Black" panose="020B0A04020102020204" pitchFamily="34" charset="0"/>
                  <a:ea typeface="楷体_GB2312" pitchFamily="49" charset="-122"/>
                </a:rPr>
                <a:t>5</a:t>
              </a:r>
              <a:r>
                <a:rPr lang="zh-CN" altLang="en-US" sz="2400" b="1">
                  <a:latin typeface="楷体_GB2312" pitchFamily="49" charset="-122"/>
                  <a:ea typeface="楷体_GB2312" pitchFamily="49" charset="-122"/>
                </a:rPr>
                <a:t>个星期有（　）天，          </a:t>
              </a:r>
              <a:endParaRPr lang="zh-CN" altLang="en-US" sz="24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7437" name="Text Box 28"/>
            <p:cNvSpPr/>
            <p:nvPr/>
          </p:nvSpPr>
          <p:spPr>
            <a:xfrm>
              <a:off x="0" y="2743"/>
              <a:ext cx="22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  <a:buClrTx/>
                <a:buFontTx/>
              </a:pPr>
              <a:r>
                <a:rPr lang="en-US" altLang="zh-CN" sz="2400" b="1">
                  <a:latin typeface="Arial Black" panose="020B0A04020102020204" pitchFamily="34" charset="0"/>
                  <a:ea typeface="楷体_GB2312" pitchFamily="49" charset="-122"/>
                </a:rPr>
                <a:t>6</a:t>
              </a:r>
              <a:r>
                <a:rPr lang="zh-CN" altLang="en-US" sz="2400" b="1">
                  <a:latin typeface="楷体_GB2312" pitchFamily="49" charset="-122"/>
                  <a:ea typeface="楷体_GB2312" pitchFamily="49" charset="-122"/>
                </a:rPr>
                <a:t>个星期有（　）天，          </a:t>
              </a:r>
              <a:endParaRPr lang="zh-CN" altLang="en-US" sz="24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7438" name="Text Box 29"/>
            <p:cNvSpPr/>
            <p:nvPr/>
          </p:nvSpPr>
          <p:spPr>
            <a:xfrm>
              <a:off x="0" y="3030"/>
              <a:ext cx="2220" cy="28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>
                <a:spcBef>
                  <a:spcPct val="50000"/>
                </a:spcBef>
                <a:buClrTx/>
                <a:buFontTx/>
              </a:pPr>
              <a:r>
                <a:rPr lang="en-US" altLang="zh-CN" sz="2400" b="1">
                  <a:latin typeface="Arial Black" panose="020B0A04020102020204" pitchFamily="34" charset="0"/>
                  <a:ea typeface="楷体_GB2312" pitchFamily="49" charset="-122"/>
                </a:rPr>
                <a:t>7</a:t>
              </a:r>
              <a:r>
                <a:rPr lang="zh-CN" altLang="en-US" sz="2400" b="1">
                  <a:latin typeface="楷体_GB2312" pitchFamily="49" charset="-122"/>
                  <a:ea typeface="楷体_GB2312" pitchFamily="49" charset="-122"/>
                </a:rPr>
                <a:t>个星期有（　）天，          </a:t>
              </a:r>
              <a:endParaRPr lang="zh-CN" altLang="en-US" sz="24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4" name="Button3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4" name="Button3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4" name="Button3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 fill="hold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4" name="Button3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 fill="hold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4" name="Button3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 fill="hold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stCondLst>
                                        </p:cTn>
                                        <p:tgtEl>
                                          <p:sndTgt r:embed="rId5" name="mouse_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fill="hold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  <p:bldP spid="17424" grpId="0"/>
      <p:bldP spid="17426" grpId="1"/>
      <p:bldP spid="17427" grpId="2"/>
      <p:bldP spid="17428" grpId="3"/>
      <p:bldP spid="17429" grpId="4"/>
      <p:bldP spid="17430" grpId="5"/>
      <p:bldP spid="17431" grpId="6"/>
      <p:bldP spid="17432" grpId="7"/>
      <p:bldP spid="17433" grpId="8"/>
      <p:bldP spid="17434" grpId="9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8434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8435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36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37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8" name="文本框 1"/>
          <p:cNvSpPr/>
          <p:nvPr/>
        </p:nvSpPr>
        <p:spPr>
          <a:xfrm>
            <a:off x="1908175" y="1484313"/>
            <a:ext cx="738028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这节课你学到什么？</a:t>
            </a:r>
            <a:endParaRPr lang="zh-CN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9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591800" y="105410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7170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7171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2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3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7174" name="Text Box 1028"/>
          <p:cNvSpPr/>
          <p:nvPr/>
        </p:nvSpPr>
        <p:spPr>
          <a:xfrm>
            <a:off x="828675" y="1417638"/>
            <a:ext cx="7399338" cy="36560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1、3×5读作（             ），表示（   ）个</a:t>
            </a:r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（   ）相加。</a:t>
            </a:r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2、6+6+6+6+6    写成乘法算式是（          ）或（             ）。</a:t>
            </a:r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3、4个5是多少？列式（                     ）。</a:t>
            </a:r>
            <a:endParaRPr lang="zh-CN" altLang="en-US" sz="3200" b="1">
              <a:solidFill>
                <a:srgbClr val="020202"/>
              </a:solidFill>
              <a:latin typeface="Times New Roman" panose="02020603050405020304" charset="0"/>
            </a:endParaRPr>
          </a:p>
        </p:txBody>
      </p:sp>
      <p:sp>
        <p:nvSpPr>
          <p:cNvPr id="7175" name="文本框 1"/>
          <p:cNvSpPr/>
          <p:nvPr/>
        </p:nvSpPr>
        <p:spPr>
          <a:xfrm>
            <a:off x="755650" y="620713"/>
            <a:ext cx="4746625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/>
              <a:t>一、填一填</a:t>
            </a:r>
            <a:endParaRPr lang="zh-CN" altLang="en-US" sz="3600" b="1"/>
          </a:p>
        </p:txBody>
      </p:sp>
      <p:sp>
        <p:nvSpPr>
          <p:cNvPr id="7176" name="文本框 2"/>
          <p:cNvSpPr/>
          <p:nvPr/>
        </p:nvSpPr>
        <p:spPr>
          <a:xfrm>
            <a:off x="3779838" y="1412875"/>
            <a:ext cx="10715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3</a:t>
            </a:r>
            <a:r>
              <a:rPr lang="zh-CN" altLang="en-US" sz="3200" b="1"/>
              <a:t>乘</a:t>
            </a:r>
            <a:r>
              <a:rPr lang="en-US" altLang="zh-CN" sz="3200" b="1"/>
              <a:t>5</a:t>
            </a:r>
            <a:endParaRPr lang="en-US" altLang="zh-CN" sz="3200" b="1"/>
          </a:p>
        </p:txBody>
      </p:sp>
      <p:sp>
        <p:nvSpPr>
          <p:cNvPr id="7177" name="文本框 4"/>
          <p:cNvSpPr/>
          <p:nvPr/>
        </p:nvSpPr>
        <p:spPr>
          <a:xfrm>
            <a:off x="6875463" y="1412875"/>
            <a:ext cx="377825" cy="793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3</a:t>
            </a:r>
            <a:endParaRPr lang="en-US" altLang="zh-CN" sz="3200" b="1"/>
          </a:p>
        </p:txBody>
      </p:sp>
      <p:sp>
        <p:nvSpPr>
          <p:cNvPr id="7178" name="文本框 5"/>
          <p:cNvSpPr/>
          <p:nvPr/>
        </p:nvSpPr>
        <p:spPr>
          <a:xfrm>
            <a:off x="1258888" y="1916113"/>
            <a:ext cx="377825" cy="793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5</a:t>
            </a:r>
            <a:endParaRPr lang="en-US" altLang="zh-CN" sz="3200" b="1"/>
          </a:p>
        </p:txBody>
      </p:sp>
      <p:sp>
        <p:nvSpPr>
          <p:cNvPr id="7179" name="文本框 7"/>
          <p:cNvSpPr/>
          <p:nvPr/>
        </p:nvSpPr>
        <p:spPr>
          <a:xfrm>
            <a:off x="1331913" y="3429000"/>
            <a:ext cx="10715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6</a:t>
            </a:r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×</a:t>
            </a:r>
            <a:r>
              <a:rPr lang="en-US" altLang="zh-CN" sz="3200" b="1"/>
              <a:t>5</a:t>
            </a:r>
            <a:endParaRPr lang="en-US" altLang="zh-CN" sz="3200" b="1"/>
          </a:p>
        </p:txBody>
      </p:sp>
      <p:sp>
        <p:nvSpPr>
          <p:cNvPr id="7180" name="文本框 8"/>
          <p:cNvSpPr/>
          <p:nvPr/>
        </p:nvSpPr>
        <p:spPr>
          <a:xfrm>
            <a:off x="3779838" y="3355975"/>
            <a:ext cx="10715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5</a:t>
            </a:r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×</a:t>
            </a:r>
            <a:r>
              <a:rPr lang="en-US" altLang="zh-CN" sz="3200" b="1"/>
              <a:t>6</a:t>
            </a:r>
            <a:endParaRPr lang="en-US" altLang="zh-CN" sz="3200" b="1"/>
          </a:p>
        </p:txBody>
      </p:sp>
      <p:sp>
        <p:nvSpPr>
          <p:cNvPr id="7181" name="文本框 9"/>
          <p:cNvSpPr/>
          <p:nvPr/>
        </p:nvSpPr>
        <p:spPr>
          <a:xfrm>
            <a:off x="5364163" y="4365625"/>
            <a:ext cx="188912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/>
              <a:t>5</a:t>
            </a:r>
            <a:r>
              <a:rPr lang="zh-CN" altLang="en-US" sz="3200" b="1">
                <a:solidFill>
                  <a:srgbClr val="020202"/>
                </a:solidFill>
                <a:latin typeface="Times New Roman" panose="02020603050405020304" charset="0"/>
              </a:rPr>
              <a:t>×</a:t>
            </a:r>
            <a:r>
              <a:rPr lang="en-US" altLang="zh-CN" sz="3200" b="1"/>
              <a:t>4=20</a:t>
            </a:r>
            <a:endParaRPr lang="en-US" altLang="zh-CN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6" grpId="0"/>
      <p:bldP spid="7177" grpId="0"/>
      <p:bldP spid="7178" grpId="0"/>
      <p:bldP spid="7179" grpId="0"/>
      <p:bldP spid="7180" grpId="0"/>
      <p:bldP spid="71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8194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8195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6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7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8" name="Text Box 1028"/>
          <p:cNvSpPr/>
          <p:nvPr/>
        </p:nvSpPr>
        <p:spPr>
          <a:xfrm>
            <a:off x="1619250" y="1644650"/>
            <a:ext cx="5813425" cy="3336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solidFill>
                  <a:srgbClr val="020202"/>
                </a:solidFill>
              </a:rPr>
              <a:t>2×6                        3×4</a:t>
            </a:r>
            <a:endParaRPr lang="en-US" altLang="zh-CN" sz="3200" b="1">
              <a:solidFill>
                <a:srgbClr val="020202"/>
              </a:solidFill>
            </a:endParaRPr>
          </a:p>
          <a:p>
            <a:pPr lvl="0"/>
            <a:endParaRPr lang="zh-CN" altLang="en-US" sz="3200" b="1">
              <a:solidFill>
                <a:srgbClr val="020202"/>
              </a:solidFill>
            </a:endParaRPr>
          </a:p>
          <a:p>
            <a:pPr lvl="0"/>
            <a:r>
              <a:rPr lang="en-US" altLang="zh-CN" sz="3200" b="1">
                <a:solidFill>
                  <a:srgbClr val="020202"/>
                </a:solidFill>
              </a:rPr>
              <a:t>4</a:t>
            </a:r>
            <a:r>
              <a:rPr lang="en-US" altLang="zh-CN" sz="3200" b="1">
                <a:solidFill>
                  <a:srgbClr val="020202"/>
                </a:solidFill>
                <a:sym typeface="宋体" panose="02010600030101010101" pitchFamily="2" charset="-122"/>
              </a:rPr>
              <a:t>×2                        4×5</a:t>
            </a:r>
            <a:endParaRPr lang="en-US" altLang="zh-CN" sz="3200" b="1">
              <a:solidFill>
                <a:srgbClr val="020202"/>
              </a:solidFill>
              <a:sym typeface="宋体" panose="02010600030101010101" pitchFamily="2" charset="-122"/>
            </a:endParaRPr>
          </a:p>
          <a:p>
            <a:pPr lvl="0"/>
            <a:r>
              <a:rPr lang="en-US" altLang="zh-CN" sz="3200" b="1">
                <a:solidFill>
                  <a:srgbClr val="020202"/>
                </a:solidFill>
                <a:latin typeface="Times New Roman" panose="02020603050405020304" charset="0"/>
              </a:rPr>
              <a:t> </a:t>
            </a:r>
            <a:endParaRPr lang="en-US" altLang="zh-CN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r>
              <a:rPr lang="en-US" altLang="zh-CN" sz="3200" b="1">
                <a:solidFill>
                  <a:srgbClr val="020202"/>
                </a:solidFill>
              </a:rPr>
              <a:t>5</a:t>
            </a:r>
            <a:r>
              <a:rPr lang="en-US" altLang="zh-CN" sz="3200" b="1">
                <a:solidFill>
                  <a:srgbClr val="020202"/>
                </a:solidFill>
                <a:sym typeface="宋体" panose="02010600030101010101" pitchFamily="2" charset="-122"/>
              </a:rPr>
              <a:t>×6                        2×3</a:t>
            </a:r>
            <a:endParaRPr lang="en-US" altLang="zh-CN" sz="3200" b="1">
              <a:solidFill>
                <a:srgbClr val="020202"/>
              </a:solidFill>
              <a:sym typeface="宋体" panose="02010600030101010101" pitchFamily="2" charset="-122"/>
            </a:endParaRPr>
          </a:p>
          <a:p>
            <a:pPr lvl="0"/>
            <a:endParaRPr lang="en-US" altLang="zh-CN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r>
              <a:rPr lang="en-US" altLang="zh-CN" sz="3200" b="1">
                <a:solidFill>
                  <a:srgbClr val="020202"/>
                </a:solidFill>
              </a:rPr>
              <a:t>6</a:t>
            </a:r>
            <a:r>
              <a:rPr lang="en-US" altLang="zh-CN" sz="3200" b="1">
                <a:solidFill>
                  <a:srgbClr val="020202"/>
                </a:solidFill>
                <a:sym typeface="宋体" panose="02010600030101010101" pitchFamily="2" charset="-122"/>
              </a:rPr>
              <a:t>×3                        2×5</a:t>
            </a:r>
            <a:endParaRPr lang="en-US" altLang="zh-CN" sz="3200" b="1">
              <a:solidFill>
                <a:srgbClr val="020202"/>
              </a:solidFill>
              <a:latin typeface="Times New Roman" panose="02020603050405020304" charset="0"/>
            </a:endParaRPr>
          </a:p>
          <a:p>
            <a:pPr lvl="0"/>
            <a:endParaRPr lang="en-US" altLang="zh-CN" sz="3200" b="1">
              <a:solidFill>
                <a:srgbClr val="020202"/>
              </a:solidFill>
              <a:latin typeface="Times New Roman" panose="02020603050405020304" charset="0"/>
            </a:endParaRPr>
          </a:p>
        </p:txBody>
      </p:sp>
      <p:sp>
        <p:nvSpPr>
          <p:cNvPr id="8199" name="文本框 1"/>
          <p:cNvSpPr/>
          <p:nvPr/>
        </p:nvSpPr>
        <p:spPr>
          <a:xfrm>
            <a:off x="755650" y="620713"/>
            <a:ext cx="7380288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600" b="1"/>
              <a:t>二、口算，并说一说用的哪句口诀。</a:t>
            </a:r>
            <a:endParaRPr lang="en-US" altLang="zh-CN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9218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9219" name="图片 3" descr="18 (3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0" name="图片 42" descr="5b14cd4116a0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1" name="图片 41" descr="未标题-2 (2)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2" name="五边形 4"/>
          <p:cNvSpPr/>
          <p:nvPr/>
        </p:nvSpPr>
        <p:spPr>
          <a:xfrm>
            <a:off x="611188" y="620713"/>
            <a:ext cx="2432050" cy="669925"/>
          </a:xfrm>
          <a:prstGeom prst="homePlate">
            <a:avLst>
              <a:gd name="adj" fmla="val 49984"/>
            </a:avLst>
          </a:prstGeom>
          <a:solidFill>
            <a:srgbClr val="E9B876"/>
          </a:solidFill>
          <a:ln w="12700">
            <a:solidFill>
              <a:srgbClr val="89A4A7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3" name="文本框 5"/>
          <p:cNvSpPr/>
          <p:nvPr/>
        </p:nvSpPr>
        <p:spPr>
          <a:xfrm>
            <a:off x="684213" y="663575"/>
            <a:ext cx="20383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/>
              <a:t>情境导入</a:t>
            </a:r>
            <a:endParaRPr lang="zh-CN" altLang="en-US" sz="3200" b="1"/>
          </a:p>
        </p:txBody>
      </p:sp>
      <p:pic>
        <p:nvPicPr>
          <p:cNvPr id="9224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476375" y="2371725"/>
            <a:ext cx="2538413" cy="19573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5" name="Text Box 5"/>
          <p:cNvSpPr/>
          <p:nvPr>
            <p:custDataLst>
              <p:tags r:id="rId9"/>
            </p:custDataLst>
          </p:nvPr>
        </p:nvSpPr>
        <p:spPr>
          <a:xfrm>
            <a:off x="1116013" y="1484313"/>
            <a:ext cx="6705600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40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摆1条小鱼要用几个三角形</a:t>
            </a:r>
            <a:endParaRPr lang="zh-CN" altLang="en-US" sz="40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226" name="Text Box 13"/>
          <p:cNvSpPr/>
          <p:nvPr/>
        </p:nvSpPr>
        <p:spPr>
          <a:xfrm>
            <a:off x="4500563" y="2590800"/>
            <a:ext cx="24638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</a:rPr>
              <a:t>个</a:t>
            </a:r>
            <a:r>
              <a:rPr lang="en-US" altLang="zh-CN" sz="3200" b="1">
                <a:latin typeface="黑体" panose="02010609060101010101" charset="-122"/>
                <a:ea typeface="黑体" panose="02010609060101010101" charset="-122"/>
              </a:rPr>
              <a:t>7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227" name="文本框 5"/>
          <p:cNvSpPr/>
          <p:nvPr/>
        </p:nvSpPr>
        <p:spPr>
          <a:xfrm>
            <a:off x="4500563" y="3298825"/>
            <a:ext cx="30480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/>
              <a:t>列式：</a:t>
            </a:r>
            <a:endParaRPr lang="zh-CN" altLang="en-US" sz="3200" b="1"/>
          </a:p>
        </p:txBody>
      </p:sp>
      <p:sp>
        <p:nvSpPr>
          <p:cNvPr id="9228" name="Text Box 13"/>
          <p:cNvSpPr/>
          <p:nvPr/>
        </p:nvSpPr>
        <p:spPr>
          <a:xfrm>
            <a:off x="4572000" y="4076700"/>
            <a:ext cx="2463800" cy="1076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en-US" altLang="zh-CN" sz="3200" b="1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en-US" altLang="zh-CN" sz="3200" b="1">
                <a:ea typeface="黑体" panose="02010609060101010101" charset="-122"/>
              </a:rPr>
              <a:t>×7=7  7×1=7</a:t>
            </a:r>
            <a:endParaRPr lang="en-US" altLang="zh-CN" sz="3200" b="1"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5" grpId="1"/>
      <p:bldP spid="9226" grpId="9" build="allAtOnce"/>
      <p:bldP spid="9227" grpId="0"/>
      <p:bldP spid="92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459710" y="198884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0242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0243" name="图片 3" descr="18 (3)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446088" y="333375"/>
            <a:ext cx="8223250" cy="58150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4" name="图片 42" descr="5b14cd4116a05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5" name="图片 41" descr="未标题-2 (2)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6" name="Text Box 5"/>
          <p:cNvSpPr/>
          <p:nvPr/>
        </p:nvSpPr>
        <p:spPr>
          <a:xfrm>
            <a:off x="3059113" y="620713"/>
            <a:ext cx="67056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zh-CN" sz="3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观察你发现了什么？</a:t>
            </a:r>
            <a:endParaRPr lang="zh-CN" altLang="zh-CN" sz="3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47" name="Picture 2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187450" y="1268413"/>
            <a:ext cx="5994400" cy="2943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8" name="文本框 2"/>
          <p:cNvSpPr/>
          <p:nvPr/>
        </p:nvSpPr>
        <p:spPr>
          <a:xfrm>
            <a:off x="1908175" y="4437063"/>
            <a:ext cx="5988050" cy="1095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拼</a:t>
            </a:r>
            <a:r>
              <a:rPr lang="en-US" altLang="zh-CN" sz="3200" b="1">
                <a:latin typeface="Arial" panose="020B0604020202020204" pitchFamily="34" charset="0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个图形，需要几块拼版？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拼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个图形，需要几块拼版？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个呢？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个呢？……</a:t>
            </a:r>
            <a:endParaRPr lang="en-US" altLang="zh-CN" sz="3200" b="1">
              <a:latin typeface="Arial" panose="020B0604020202020204" pitchFamily="34" charset="0"/>
            </a:endParaRPr>
          </a:p>
          <a:p>
            <a:pPr lvl="0"/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0249" name="五边形 4"/>
          <p:cNvSpPr/>
          <p:nvPr/>
        </p:nvSpPr>
        <p:spPr>
          <a:xfrm>
            <a:off x="611188" y="476250"/>
            <a:ext cx="2432050" cy="669925"/>
          </a:xfrm>
          <a:prstGeom prst="homePlate">
            <a:avLst>
              <a:gd name="adj" fmla="val 49984"/>
            </a:avLst>
          </a:prstGeom>
          <a:solidFill>
            <a:srgbClr val="E9B876"/>
          </a:solidFill>
          <a:ln w="12700">
            <a:solidFill>
              <a:srgbClr val="89A4A7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文本框 5"/>
          <p:cNvSpPr/>
          <p:nvPr/>
        </p:nvSpPr>
        <p:spPr>
          <a:xfrm>
            <a:off x="684213" y="501650"/>
            <a:ext cx="20383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探究新知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6" grpId="1"/>
      <p:bldP spid="102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1266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1267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8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9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0" name="Text Box 5"/>
          <p:cNvSpPr/>
          <p:nvPr/>
        </p:nvSpPr>
        <p:spPr>
          <a:xfrm>
            <a:off x="611188" y="493713"/>
            <a:ext cx="6705600" cy="7064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zh-CN" sz="400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填一填</a:t>
            </a:r>
            <a:endParaRPr lang="zh-CN" altLang="zh-CN" sz="40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1271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175" y="1119188"/>
            <a:ext cx="7105650" cy="4619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2" name="文本框 2"/>
          <p:cNvSpPr/>
          <p:nvPr/>
        </p:nvSpPr>
        <p:spPr>
          <a:xfrm>
            <a:off x="3635375" y="5084763"/>
            <a:ext cx="5778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14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1273" name="文本框 4"/>
          <p:cNvSpPr/>
          <p:nvPr/>
        </p:nvSpPr>
        <p:spPr>
          <a:xfrm>
            <a:off x="4283075" y="5084763"/>
            <a:ext cx="5778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21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1274" name="文本框 5"/>
          <p:cNvSpPr/>
          <p:nvPr/>
        </p:nvSpPr>
        <p:spPr>
          <a:xfrm>
            <a:off x="7316788" y="5084763"/>
            <a:ext cx="5778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49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1275" name="文本框 7"/>
          <p:cNvSpPr/>
          <p:nvPr/>
        </p:nvSpPr>
        <p:spPr>
          <a:xfrm>
            <a:off x="6516688" y="5084763"/>
            <a:ext cx="5762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42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1276" name="文本框 8"/>
          <p:cNvSpPr/>
          <p:nvPr/>
        </p:nvSpPr>
        <p:spPr>
          <a:xfrm>
            <a:off x="5076825" y="5084763"/>
            <a:ext cx="57626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28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1277" name="文本框 9"/>
          <p:cNvSpPr/>
          <p:nvPr/>
        </p:nvSpPr>
        <p:spPr>
          <a:xfrm>
            <a:off x="5795963" y="5084763"/>
            <a:ext cx="57785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35</a:t>
            </a:r>
            <a:endParaRPr lang="en-US" altLang="zh-CN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70" grpId="1"/>
      <p:bldP spid="11272" grpId="0"/>
      <p:bldP spid="11273" grpId="0"/>
      <p:bldP spid="11274" grpId="0"/>
      <p:bldP spid="11275" grpId="0"/>
      <p:bldP spid="11276" grpId="0"/>
      <p:bldP spid="112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2290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2291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2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3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aphicFrame>
        <p:nvGraphicFramePr>
          <p:cNvPr id="12294" name="表格 8"/>
          <p:cNvGraphicFramePr>
            <a:graphicFrameLocks noGrp="1"/>
          </p:cNvGraphicFramePr>
          <p:nvPr/>
        </p:nvGraphicFramePr>
        <p:xfrm>
          <a:off x="611188" y="958850"/>
          <a:ext cx="7721602" cy="1076324"/>
        </p:xfrm>
        <a:graphic>
          <a:graphicData uri="http://schemas.openxmlformats.org/drawingml/2006/table">
            <a:tbl>
              <a:tblPr/>
              <a:tblGrid>
                <a:gridCol w="1716088"/>
                <a:gridCol w="857250"/>
                <a:gridCol w="858838"/>
                <a:gridCol w="857250"/>
                <a:gridCol w="857250"/>
                <a:gridCol w="858838"/>
                <a:gridCol w="857250"/>
                <a:gridCol w="858838"/>
              </a:tblGrid>
              <a:tr h="538162"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zh-CN" altLang="en-US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图案个数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FFFF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CD7E57"/>
                    </a:solidFill>
                  </a:tcPr>
                </a:tc>
              </a:tr>
              <a:tr h="538162"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zh-CN" altLang="en-US" sz="2400" b="1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拼板块数</a:t>
                      </a:r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r>
                        <a:rPr lang="en-US" altLang="zh-CN" sz="2400" b="1">
                          <a:solidFill>
                            <a:srgbClr val="00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0" i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/>
                      <a:endParaRPr lang="zh-CN" altLang="en-US" sz="2400" b="1"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anchorCtr="1">
                    <a:lnL w="12700">
                      <a:solidFill>
                        <a:prstClr val="black"/>
                      </a:solidFill>
                      <a:round/>
                    </a:lnL>
                    <a:lnR w="12700">
                      <a:solidFill>
                        <a:prstClr val="black"/>
                      </a:solidFill>
                      <a:round/>
                    </a:lnR>
                    <a:lnT w="12700">
                      <a:solidFill>
                        <a:prstClr val="black"/>
                      </a:solidFill>
                      <a:round/>
                    </a:lnT>
                    <a:lnB w="12700">
                      <a:solidFill>
                        <a:prstClr val="black"/>
                      </a:solidFill>
                      <a:round/>
                    </a:lnB>
                    <a:solidFill>
                      <a:srgbClr val="EEA149"/>
                    </a:solidFill>
                  </a:tcPr>
                </a:tc>
              </a:tr>
            </a:tbl>
          </a:graphicData>
        </a:graphic>
      </p:graphicFrame>
      <p:sp>
        <p:nvSpPr>
          <p:cNvPr id="12323" name="文本框 1"/>
          <p:cNvSpPr/>
          <p:nvPr/>
        </p:nvSpPr>
        <p:spPr>
          <a:xfrm>
            <a:off x="820738" y="2438400"/>
            <a:ext cx="11938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24" name="文本框 2"/>
          <p:cNvSpPr/>
          <p:nvPr/>
        </p:nvSpPr>
        <p:spPr>
          <a:xfrm>
            <a:off x="2336800" y="2420938"/>
            <a:ext cx="3509963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</a:rPr>
              <a:t>7=7  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</a:rPr>
              <a:t>1=7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25" name="文本框 4"/>
          <p:cNvSpPr/>
          <p:nvPr/>
        </p:nvSpPr>
        <p:spPr>
          <a:xfrm>
            <a:off x="6169025" y="2438400"/>
            <a:ext cx="2163763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一七得七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26" name="文本框 5"/>
          <p:cNvSpPr/>
          <p:nvPr/>
        </p:nvSpPr>
        <p:spPr>
          <a:xfrm>
            <a:off x="3348038" y="1555750"/>
            <a:ext cx="5603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14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2327" name="文本框 7"/>
          <p:cNvSpPr/>
          <p:nvPr/>
        </p:nvSpPr>
        <p:spPr>
          <a:xfrm>
            <a:off x="820738" y="3021013"/>
            <a:ext cx="1193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2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28" name="文本框 9"/>
          <p:cNvSpPr/>
          <p:nvPr/>
        </p:nvSpPr>
        <p:spPr>
          <a:xfrm>
            <a:off x="820738" y="3500438"/>
            <a:ext cx="1193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3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29" name="文本框 10"/>
          <p:cNvSpPr/>
          <p:nvPr/>
        </p:nvSpPr>
        <p:spPr>
          <a:xfrm>
            <a:off x="827088" y="4044950"/>
            <a:ext cx="11953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4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0" name="文本框 11"/>
          <p:cNvSpPr/>
          <p:nvPr/>
        </p:nvSpPr>
        <p:spPr>
          <a:xfrm>
            <a:off x="820738" y="4637088"/>
            <a:ext cx="1193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5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1" name="文本框 12"/>
          <p:cNvSpPr/>
          <p:nvPr/>
        </p:nvSpPr>
        <p:spPr>
          <a:xfrm>
            <a:off x="820738" y="5068888"/>
            <a:ext cx="11938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6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2" name="文本框 13"/>
          <p:cNvSpPr/>
          <p:nvPr/>
        </p:nvSpPr>
        <p:spPr>
          <a:xfrm>
            <a:off x="827088" y="5624513"/>
            <a:ext cx="1195387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3200" b="1">
                <a:latin typeface="Arial" panose="020B0604020202020204" pitchFamily="34" charset="0"/>
              </a:rPr>
              <a:t>7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3" name="文本框 14"/>
          <p:cNvSpPr/>
          <p:nvPr/>
        </p:nvSpPr>
        <p:spPr>
          <a:xfrm>
            <a:off x="2339975" y="2981325"/>
            <a:ext cx="36576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 dirty="0">
                <a:latin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 dirty="0">
                <a:latin typeface="Arial" panose="020B0604020202020204" pitchFamily="34" charset="0"/>
                <a:sym typeface="宋体" panose="02010600030101010101" pitchFamily="2" charset="-122"/>
              </a:rPr>
              <a:t>7=14  7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 dirty="0">
                <a:latin typeface="Arial" panose="020B0604020202020204" pitchFamily="34" charset="0"/>
                <a:sym typeface="宋体" panose="02010600030101010101" pitchFamily="2" charset="-122"/>
              </a:rPr>
              <a:t>2=14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12334" name="文本框 15"/>
          <p:cNvSpPr/>
          <p:nvPr/>
        </p:nvSpPr>
        <p:spPr>
          <a:xfrm>
            <a:off x="2339975" y="3573463"/>
            <a:ext cx="36576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7=21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3=21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5" name="文本框 16"/>
          <p:cNvSpPr/>
          <p:nvPr/>
        </p:nvSpPr>
        <p:spPr>
          <a:xfrm>
            <a:off x="2339975" y="4076700"/>
            <a:ext cx="36576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7=28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4=28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6" name="文本框 17"/>
          <p:cNvSpPr/>
          <p:nvPr/>
        </p:nvSpPr>
        <p:spPr>
          <a:xfrm>
            <a:off x="2338388" y="4581525"/>
            <a:ext cx="36576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5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7=35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5=35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7" name="文本框 18"/>
          <p:cNvSpPr/>
          <p:nvPr/>
        </p:nvSpPr>
        <p:spPr>
          <a:xfrm>
            <a:off x="2336800" y="5013325"/>
            <a:ext cx="36576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6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7=42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6=42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8" name="文本框 19"/>
          <p:cNvSpPr/>
          <p:nvPr/>
        </p:nvSpPr>
        <p:spPr>
          <a:xfrm>
            <a:off x="2336800" y="5589588"/>
            <a:ext cx="36576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7=49  7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3200" b="1">
                <a:latin typeface="Arial" panose="020B0604020202020204" pitchFamily="34" charset="0"/>
                <a:sym typeface="宋体" panose="02010600030101010101" pitchFamily="2" charset="-122"/>
              </a:rPr>
              <a:t>7=49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339" name="文本框 9"/>
          <p:cNvSpPr/>
          <p:nvPr/>
        </p:nvSpPr>
        <p:spPr>
          <a:xfrm>
            <a:off x="6156325" y="2924175"/>
            <a:ext cx="21637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二七十四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0" name="文本框 10"/>
          <p:cNvSpPr/>
          <p:nvPr/>
        </p:nvSpPr>
        <p:spPr>
          <a:xfrm>
            <a:off x="6169025" y="3514725"/>
            <a:ext cx="257175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三七二十一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1" name="文本框 11"/>
          <p:cNvSpPr/>
          <p:nvPr/>
        </p:nvSpPr>
        <p:spPr>
          <a:xfrm>
            <a:off x="6227763" y="4041775"/>
            <a:ext cx="24717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四七二十八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2" name="文本框 12"/>
          <p:cNvSpPr/>
          <p:nvPr/>
        </p:nvSpPr>
        <p:spPr>
          <a:xfrm>
            <a:off x="6227763" y="4591050"/>
            <a:ext cx="25320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五七三十五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3" name="文本框 13"/>
          <p:cNvSpPr/>
          <p:nvPr/>
        </p:nvSpPr>
        <p:spPr>
          <a:xfrm>
            <a:off x="6227763" y="5041900"/>
            <a:ext cx="2379662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六七四十二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4" name="文本框 20"/>
          <p:cNvSpPr/>
          <p:nvPr/>
        </p:nvSpPr>
        <p:spPr>
          <a:xfrm>
            <a:off x="6227763" y="5518150"/>
            <a:ext cx="239395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七七四十九</a:t>
            </a:r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5" name="文本框 21"/>
          <p:cNvSpPr/>
          <p:nvPr/>
        </p:nvSpPr>
        <p:spPr>
          <a:xfrm>
            <a:off x="4211638" y="1574800"/>
            <a:ext cx="5603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21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2346" name="文本框 22"/>
          <p:cNvSpPr/>
          <p:nvPr/>
        </p:nvSpPr>
        <p:spPr>
          <a:xfrm>
            <a:off x="5075238" y="1563688"/>
            <a:ext cx="5603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28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2347" name="文本框 23"/>
          <p:cNvSpPr/>
          <p:nvPr/>
        </p:nvSpPr>
        <p:spPr>
          <a:xfrm>
            <a:off x="5881688" y="1568450"/>
            <a:ext cx="560387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35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2348" name="文本框 24"/>
          <p:cNvSpPr/>
          <p:nvPr/>
        </p:nvSpPr>
        <p:spPr>
          <a:xfrm>
            <a:off x="6804025" y="1555750"/>
            <a:ext cx="5603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42</a:t>
            </a:r>
            <a:endParaRPr lang="en-US" altLang="zh-CN" sz="2400">
              <a:latin typeface="Arial" panose="020B0604020202020204" pitchFamily="34" charset="0"/>
            </a:endParaRPr>
          </a:p>
        </p:txBody>
      </p:sp>
      <p:sp>
        <p:nvSpPr>
          <p:cNvPr id="12349" name="文本框 25"/>
          <p:cNvSpPr/>
          <p:nvPr/>
        </p:nvSpPr>
        <p:spPr>
          <a:xfrm>
            <a:off x="7667625" y="1530350"/>
            <a:ext cx="5603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2400">
                <a:latin typeface="Arial" panose="020B0604020202020204" pitchFamily="34" charset="0"/>
              </a:rPr>
              <a:t>49</a:t>
            </a:r>
            <a:endParaRPr lang="en-US" altLang="zh-CN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323" grpId="0"/>
      <p:bldP spid="12324" grpId="0"/>
      <p:bldP spid="12325" grpId="0"/>
      <p:bldP spid="12326" grpId="0"/>
      <p:bldP spid="12327" grpId="0"/>
      <p:bldP spid="12328" grpId="0"/>
      <p:bldP spid="12329" grpId="0"/>
      <p:bldP spid="12330" grpId="0"/>
      <p:bldP spid="12331" grpId="0"/>
      <p:bldP spid="12332" grpId="0"/>
      <p:bldP spid="12333" grpId="0"/>
      <p:bldP spid="12334" grpId="0"/>
      <p:bldP spid="12335" grpId="0"/>
      <p:bldP spid="12336" grpId="0"/>
      <p:bldP spid="12337" grpId="0"/>
      <p:bldP spid="12338" grpId="0"/>
      <p:bldP spid="12339" grpId="0"/>
      <p:bldP spid="12340" grpId="0"/>
      <p:bldP spid="12341" grpId="0"/>
      <p:bldP spid="12342" grpId="0"/>
      <p:bldP spid="12343" grpId="0"/>
      <p:bldP spid="12344" grpId="0"/>
      <p:bldP spid="12345" grpId="0"/>
      <p:bldP spid="12346" grpId="0"/>
      <p:bldP spid="12347" grpId="0"/>
      <p:bldP spid="12348" grpId="0"/>
      <p:bldP spid="123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4338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4339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40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41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2" name="Text Box 2"/>
          <p:cNvSpPr/>
          <p:nvPr/>
        </p:nvSpPr>
        <p:spPr>
          <a:xfrm>
            <a:off x="395288" y="765175"/>
            <a:ext cx="4643437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七的乘法口诀：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3" name="Text Box 7"/>
          <p:cNvSpPr/>
          <p:nvPr/>
        </p:nvSpPr>
        <p:spPr>
          <a:xfrm>
            <a:off x="3635375" y="1196975"/>
            <a:ext cx="2449513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一七得七</a:t>
            </a:r>
            <a:endParaRPr lang="zh-CN" altLang="en-US" sz="360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344" name="Text Box 8"/>
          <p:cNvSpPr/>
          <p:nvPr/>
        </p:nvSpPr>
        <p:spPr>
          <a:xfrm>
            <a:off x="3708400" y="1916113"/>
            <a:ext cx="201612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二七十四</a:t>
            </a:r>
            <a:endParaRPr lang="zh-CN" altLang="en-US" sz="3600" dirty="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345" name="Text Box 9"/>
          <p:cNvSpPr/>
          <p:nvPr/>
        </p:nvSpPr>
        <p:spPr>
          <a:xfrm>
            <a:off x="3708400" y="2565400"/>
            <a:ext cx="2592388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三七二十一</a:t>
            </a:r>
            <a:endParaRPr lang="zh-CN" altLang="en-US" sz="360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346" name="Text Box 10"/>
          <p:cNvSpPr/>
          <p:nvPr/>
        </p:nvSpPr>
        <p:spPr>
          <a:xfrm>
            <a:off x="3708400" y="3148013"/>
            <a:ext cx="2951163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四七二十八</a:t>
            </a:r>
            <a:endParaRPr lang="en-US" altLang="zh-CN" sz="3600">
              <a:solidFill>
                <a:srgbClr val="FF0000"/>
              </a:solidFill>
              <a:latin typeface="Arial" panose="020B0604020202020204"/>
            </a:endParaRPr>
          </a:p>
        </p:txBody>
      </p:sp>
      <p:sp>
        <p:nvSpPr>
          <p:cNvPr id="14347" name="Text Box 11"/>
          <p:cNvSpPr/>
          <p:nvPr/>
        </p:nvSpPr>
        <p:spPr>
          <a:xfrm>
            <a:off x="3708400" y="3795713"/>
            <a:ext cx="2735263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五七三十五</a:t>
            </a:r>
            <a:endParaRPr lang="zh-CN" altLang="en-US" sz="360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348" name="Text Box 12"/>
          <p:cNvSpPr/>
          <p:nvPr/>
        </p:nvSpPr>
        <p:spPr>
          <a:xfrm>
            <a:off x="3708400" y="4443413"/>
            <a:ext cx="2735263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六七四十二</a:t>
            </a:r>
            <a:endParaRPr lang="zh-CN" altLang="en-US" sz="360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4349" name="Text Box 13"/>
          <p:cNvSpPr/>
          <p:nvPr/>
        </p:nvSpPr>
        <p:spPr>
          <a:xfrm>
            <a:off x="3708400" y="5164138"/>
            <a:ext cx="2663825" cy="64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七七四十九</a:t>
            </a:r>
            <a:endParaRPr lang="zh-CN" altLang="en-US" sz="3600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anchor="ctr" anchorCtr="0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4400" b="0" i="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defRPr>
            </a:lvl1pPr>
          </a:lstStyle>
          <a:p>
            <a:pPr lvl="0"/>
            <a:endParaRPr lang="zh-CN" altLang="en-US"/>
          </a:p>
        </p:txBody>
      </p:sp>
      <p:sp>
        <p:nvSpPr>
          <p:cNvPr id="15362" name="矩形 6"/>
          <p:cNvSpPr/>
          <p:nvPr/>
        </p:nvSpPr>
        <p:spPr>
          <a:xfrm>
            <a:off x="-28575" y="-52387"/>
            <a:ext cx="9172575" cy="6910388"/>
          </a:xfrm>
          <a:prstGeom prst="rect">
            <a:avLst/>
          </a:prstGeom>
          <a:solidFill>
            <a:srgbClr val="FBB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5363" name="图片 3" descr="18 (3)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088" y="404813"/>
            <a:ext cx="8223250" cy="58150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4" name="图片 42" descr="5b14cd4116a0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6088" y="3579813"/>
            <a:ext cx="1300162" cy="2600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5" name="图片 41" descr="未标题-2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038" y="404813"/>
            <a:ext cx="1130300" cy="21859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6" name="五边形 4"/>
          <p:cNvSpPr/>
          <p:nvPr/>
        </p:nvSpPr>
        <p:spPr>
          <a:xfrm>
            <a:off x="611188" y="692150"/>
            <a:ext cx="2432050" cy="669925"/>
          </a:xfrm>
          <a:prstGeom prst="homePlate">
            <a:avLst>
              <a:gd name="adj" fmla="val 49984"/>
            </a:avLst>
          </a:prstGeom>
          <a:solidFill>
            <a:srgbClr val="E9B876"/>
          </a:solidFill>
          <a:ln w="12700">
            <a:solidFill>
              <a:srgbClr val="89A4A7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endParaRPr lang="zh-CN" altLang="en-US" sz="1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文本框 5"/>
          <p:cNvSpPr/>
          <p:nvPr/>
        </p:nvSpPr>
        <p:spPr>
          <a:xfrm>
            <a:off x="684213" y="736600"/>
            <a:ext cx="203835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课堂练习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文本框 2"/>
          <p:cNvSpPr/>
          <p:nvPr/>
        </p:nvSpPr>
        <p:spPr>
          <a:xfrm>
            <a:off x="3132138" y="779463"/>
            <a:ext cx="9471025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en-US" altLang="zh-CN" sz="3200" b="1">
                <a:latin typeface="Arial" panose="020B0604020202020204" pitchFamily="34" charset="0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、补充口诀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9" name="文本框 5"/>
          <p:cNvSpPr/>
          <p:nvPr/>
        </p:nvSpPr>
        <p:spPr>
          <a:xfrm>
            <a:off x="1187450" y="1773238"/>
            <a:ext cx="8636000" cy="4522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一七</a:t>
            </a:r>
            <a:r>
              <a:rPr lang="en-US" altLang="zh-CN" sz="3200" b="1">
                <a:latin typeface="Arial" panose="020B0604020202020204" pitchFamily="34" charset="0"/>
              </a:rPr>
              <a:t>                               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二七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三七</a:t>
            </a:r>
            <a:r>
              <a:rPr lang="en-US" altLang="zh-CN" sz="3200" b="1">
                <a:latin typeface="Arial" panose="020B0604020202020204" pitchFamily="34" charset="0"/>
              </a:rPr>
              <a:t>                               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四七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五七</a:t>
            </a:r>
            <a:r>
              <a:rPr lang="en-US" altLang="zh-CN" sz="3200" b="1">
                <a:latin typeface="Arial" panose="020B0604020202020204" pitchFamily="34" charset="0"/>
              </a:rPr>
              <a:t>                               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六七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七七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文本框 7"/>
          <p:cNvSpPr/>
          <p:nvPr/>
        </p:nvSpPr>
        <p:spPr>
          <a:xfrm>
            <a:off x="2124075" y="1773238"/>
            <a:ext cx="22987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得七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1" name="文本框 10"/>
          <p:cNvSpPr/>
          <p:nvPr/>
        </p:nvSpPr>
        <p:spPr>
          <a:xfrm>
            <a:off x="6443663" y="1773238"/>
            <a:ext cx="22987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十四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2" name="文本框 11"/>
          <p:cNvSpPr/>
          <p:nvPr/>
        </p:nvSpPr>
        <p:spPr>
          <a:xfrm>
            <a:off x="2195513" y="2709863"/>
            <a:ext cx="22987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二十一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文本框 9"/>
          <p:cNvSpPr/>
          <p:nvPr/>
        </p:nvSpPr>
        <p:spPr>
          <a:xfrm>
            <a:off x="6388100" y="2711450"/>
            <a:ext cx="22987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二十八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4" name="文本框 12"/>
          <p:cNvSpPr/>
          <p:nvPr/>
        </p:nvSpPr>
        <p:spPr>
          <a:xfrm>
            <a:off x="2124075" y="3717925"/>
            <a:ext cx="22987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三十五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5" name="文本框 8"/>
          <p:cNvSpPr/>
          <p:nvPr/>
        </p:nvSpPr>
        <p:spPr>
          <a:xfrm>
            <a:off x="6388100" y="3698875"/>
            <a:ext cx="22987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四十二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6" name="文本框 13"/>
          <p:cNvSpPr/>
          <p:nvPr/>
        </p:nvSpPr>
        <p:spPr>
          <a:xfrm>
            <a:off x="2051050" y="4640263"/>
            <a:ext cx="22987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四十九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70" grpId="0"/>
      <p:bldP spid="15371" grpId="0"/>
      <p:bldP spid="15372" grpId="0"/>
      <p:bldP spid="15373" grpId="0"/>
      <p:bldP spid="15374" grpId="0"/>
      <p:bldP spid="15375" grpId="0"/>
      <p:bldP spid="15376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9159,&quot;width&quot;:12950}"/>
</p:tagLst>
</file>

<file path=ppt/tags/tag2.xml><?xml version="1.0" encoding="utf-8"?>
<p:tagLst xmlns:p="http://schemas.openxmlformats.org/presentationml/2006/main">
  <p:tag name="KSO_WM_UNIT_PLACING_PICTURE_USER_VIEWPORT" val="{&quot;height&quot;:4095,&quot;width&quot;:2048}"/>
</p:tagLst>
</file>

<file path=ppt/tags/tag3.xml><?xml version="1.0" encoding="utf-8"?>
<p:tagLst xmlns:p="http://schemas.openxmlformats.org/presentationml/2006/main">
  <p:tag name="KSO_WM_UNIT_PLACING_PICTURE_USER_VIEWPORT" val="{&quot;height&quot;:3442,&quot;width&quot;:1779}"/>
</p:tagLst>
</file>

<file path=ppt/tags/tag4.xml><?xml version="1.0" encoding="utf-8"?>
<p:tagLst xmlns:p="http://schemas.openxmlformats.org/presentationml/2006/main">
  <p:tag name="KSO_WM_UNIT_PLACING_PICTURE_USER_VIEWPORT" val="{&quot;height&quot;:2325,&quot;width&quot;:3015}"/>
</p:tagLst>
</file>

<file path=ppt/tags/tag5.xml><?xml version="1.0" encoding="utf-8"?>
<p:tagLst xmlns:p="http://schemas.openxmlformats.org/presentationml/2006/main">
  <p:tag name="KSO_WM_UNIT_PLACING_PICTURE_USER_VIEWPORT" val="{&quot;height&quot;:1105,&quot;width&quot;:10560}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DI3ZTEzYWM2NTY3ODkyNTkwOTkyMTdmZWJhMmMzMzEifQ=="/>
  <p:tag name="KSO_WPP_MARK_KEY" val="3ebb50d2-ff2a-45f8-bdc1-cfd98c0e1c0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2021</Words>
  <Application>WPS 演示</Application>
  <PresentationFormat>全屏显示(4:3)</PresentationFormat>
  <Paragraphs>274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Calibri</vt:lpstr>
      <vt:lpstr>微软雅黑</vt:lpstr>
      <vt:lpstr>Times New Roman</vt:lpstr>
      <vt:lpstr>黑体</vt:lpstr>
      <vt:lpstr>楷体</vt:lpstr>
      <vt:lpstr>Arial</vt:lpstr>
      <vt:lpstr>隶书</vt:lpstr>
      <vt:lpstr>Arial Black</vt:lpstr>
      <vt:lpstr>楷体_GB2312</vt:lpstr>
      <vt:lpstr>新宋体</vt:lpstr>
      <vt:lpstr>Arial Unicode MS</vt:lpstr>
      <vt:lpstr>第一PPT模板网-WWW.1PPT.COM</vt:lpstr>
      <vt:lpstr>1_默认设计模板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2022-11-08T19:13:00Z</cp:lastPrinted>
  <dcterms:created xsi:type="dcterms:W3CDTF">2022-11-08T19:13:00Z</dcterms:created>
  <dcterms:modified xsi:type="dcterms:W3CDTF">2023-10-26T08:10:03Z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11C754C4FCFD4BEABAA03DE6F3CD2B27_12</vt:lpwstr>
  </property>
  <property fmtid="{D5CDD505-2E9C-101B-9397-08002B2CF9AE}" pid="7" name="KSOProductBuildVer">
    <vt:lpwstr>2052-12.1.0.15712</vt:lpwstr>
  </property>
</Properties>
</file>