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1" r:id="rId3"/>
    <p:sldId id="450" r:id="rId5"/>
    <p:sldId id="287" r:id="rId6"/>
    <p:sldId id="452" r:id="rId7"/>
    <p:sldId id="453" r:id="rId8"/>
    <p:sldId id="454" r:id="rId9"/>
    <p:sldId id="455" r:id="rId10"/>
    <p:sldId id="456" r:id="rId11"/>
    <p:sldId id="459" r:id="rId12"/>
    <p:sldId id="460" r:id="rId13"/>
    <p:sldId id="461" r:id="rId14"/>
    <p:sldId id="463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8" autoAdjust="0"/>
    <p:restoredTop sz="96349" autoAdjust="0"/>
  </p:normalViewPr>
  <p:slideViewPr>
    <p:cSldViewPr snapToGrid="0" showGuides="1">
      <p:cViewPr>
        <p:scale>
          <a:sx n="130" d="100"/>
          <a:sy n="130" d="100"/>
        </p:scale>
        <p:origin x="-1074" y="-390"/>
      </p:cViewPr>
      <p:guideLst>
        <p:guide orient="horz" pos="162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4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40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6096E6"/>
            </a:solidFill>
          </c:spPr>
          <c:explosion val="0"/>
          <c:dPt>
            <c:idx val="0"/>
            <c:bubble3D val="0"/>
            <c:spPr>
              <a:solidFill>
                <a:srgbClr val="6096E6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bubble3D val="0"/>
            <c:spPr>
              <a:solidFill>
                <a:srgbClr val="58B6E5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bubble3D val="0"/>
            <c:spPr>
              <a:solidFill>
                <a:srgbClr val="56CA95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bubble3D val="0"/>
            <c:spPr>
              <a:solidFill>
                <a:srgbClr val="FFBA55"/>
              </a:solidFill>
              <a:ln w="19050">
                <a:solidFill>
                  <a:schemeClr val="lt1"/>
                </a:solidFill>
              </a:ln>
            </c:spPr>
          </c:dPt>
          <c:dPt>
            <c:idx val="4"/>
            <c:bubble3D val="0"/>
            <c:spPr>
              <a:solidFill>
                <a:srgbClr val="F18870"/>
              </a:solidFill>
              <a:ln w="19050">
                <a:solidFill>
                  <a:schemeClr val="lt1"/>
                </a:solidFill>
              </a:ln>
            </c:spPr>
          </c:dPt>
          <c:dPt>
            <c:idx val="5"/>
            <c:bubble3D val="0"/>
            <c:spPr>
              <a:solidFill>
                <a:srgbClr val="EC5F74"/>
              </a:solidFill>
              <a:ln w="19050">
                <a:solidFill>
                  <a:schemeClr val="lt1"/>
                </a:solidFill>
              </a:ln>
            </c:spPr>
          </c:dPt>
          <c:dPt>
            <c:idx val="6"/>
            <c:bubble3D val="0"/>
            <c:spPr>
              <a:solidFill>
                <a:srgbClr val="AA6500"/>
              </a:solidFill>
              <a:ln w="19050">
                <a:solidFill>
                  <a:schemeClr val="lt1"/>
                </a:solidFill>
              </a:ln>
            </c:spPr>
          </c:dPt>
          <c:dPt>
            <c:idx val="7"/>
            <c:bubble3D val="0"/>
            <c:spPr>
              <a:solidFill>
                <a:srgbClr val="1A76A5"/>
              </a:solidFill>
              <a:ln w="19050">
                <a:solidFill>
                  <a:schemeClr val="lt1"/>
                </a:solidFill>
              </a:ln>
            </c:spPr>
          </c:dPt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40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6096E6"/>
              </a:solidFill>
              <a:ln w="19050">
                <a:solidFill>
                  <a:schemeClr val="lt1"/>
                </a:solidFill>
              </a:ln>
            </c:spPr>
          </c:dPt>
          <c:dPt>
            <c:idx val="1"/>
            <c:bubble3D val="0"/>
            <c:spPr>
              <a:solidFill>
                <a:srgbClr val="58B6E5"/>
              </a:solidFill>
              <a:ln w="19050">
                <a:solidFill>
                  <a:schemeClr val="lt1"/>
                </a:solidFill>
              </a:ln>
            </c:spPr>
          </c:dPt>
          <c:dPt>
            <c:idx val="2"/>
            <c:bubble3D val="0"/>
            <c:spPr>
              <a:solidFill>
                <a:srgbClr val="56CA95"/>
              </a:solidFill>
              <a:ln w="19050">
                <a:solidFill>
                  <a:schemeClr val="lt1"/>
                </a:solidFill>
              </a:ln>
            </c:spPr>
          </c:dPt>
          <c:dPt>
            <c:idx val="3"/>
            <c:bubble3D val="0"/>
            <c:spPr>
              <a:solidFill>
                <a:srgbClr val="FFBA55"/>
              </a:solidFill>
              <a:ln w="19050">
                <a:solidFill>
                  <a:schemeClr val="lt1"/>
                </a:solidFill>
              </a:ln>
            </c:spPr>
          </c:dPt>
          <c:dPt>
            <c:idx val="4"/>
            <c:bubble3D val="0"/>
            <c:spPr>
              <a:solidFill>
                <a:srgbClr val="F18870"/>
              </a:solidFill>
              <a:ln w="19050">
                <a:solidFill>
                  <a:schemeClr val="lt1"/>
                </a:solidFill>
              </a:ln>
            </c:spPr>
          </c:dPt>
          <c:dPt>
            <c:idx val="5"/>
            <c:bubble3D val="0"/>
            <c:spPr>
              <a:solidFill>
                <a:srgbClr val="EC5F74"/>
              </a:solidFill>
              <a:ln w="19050">
                <a:solidFill>
                  <a:schemeClr val="lt1"/>
                </a:solidFill>
              </a:ln>
            </c:spPr>
          </c:dPt>
          <c:dPt>
            <c:idx val="6"/>
            <c:bubble3D val="0"/>
            <c:spPr>
              <a:solidFill>
                <a:srgbClr val="AA6500"/>
              </a:solidFill>
              <a:ln w="19050">
                <a:solidFill>
                  <a:schemeClr val="lt1"/>
                </a:solidFill>
              </a:ln>
            </c:spPr>
          </c:dPt>
          <c:dPt>
            <c:idx val="7"/>
            <c:bubble3D val="0"/>
            <c:spPr>
              <a:solidFill>
                <a:srgbClr val="1A76A5"/>
              </a:solidFill>
              <a:ln w="19050">
                <a:solidFill>
                  <a:schemeClr val="lt1"/>
                </a:solidFill>
              </a:ln>
            </c:spPr>
          </c:dPt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4000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5440C831-8D4A-48A9-811E-5C21E30FE2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A396288E-D41E-494E-9BB5-CFCAEF4D192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楷体_GB2312" panose="02010609030101010101" pitchFamily="49" charset="-122"/>
                <a:ea typeface="楷体_GB2312" panose="02010609030101010101" pitchFamily="49" charset="-122"/>
              </a:rPr>
            </a:fld>
            <a:endParaRPr lang="zh-CN" altLang="en-US" sz="12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74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E44A77D-DB1D-423B-A793-50B4724ED9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D1624-A9D6-420A-A3C1-2A25ECD812A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89CCE-0AD5-4CAD-A299-76B40D4BE9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FC79-FC69-402C-894D-5D065DFEA43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93F5-6BBC-4078-9011-9E905D7CF6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-88900" y="3552825"/>
            <a:ext cx="1651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 userDrawn="1"/>
        </p:nvGrpSpPr>
        <p:grpSpPr>
          <a:xfrm>
            <a:off x="473075" y="565150"/>
            <a:ext cx="8197850" cy="3825875"/>
            <a:chOff x="555947" y="843642"/>
            <a:chExt cx="11080106" cy="5170716"/>
          </a:xfrm>
        </p:grpSpPr>
        <p:sp>
          <p:nvSpPr>
            <p:cNvPr id="4" name="图文框 3"/>
            <p:cNvSpPr/>
            <p:nvPr/>
          </p:nvSpPr>
          <p:spPr>
            <a:xfrm>
              <a:off x="555947" y="843642"/>
              <a:ext cx="11080106" cy="5170716"/>
            </a:xfrm>
            <a:prstGeom prst="frame">
              <a:avLst>
                <a:gd name="adj1" fmla="val 357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1023697" y="1302784"/>
              <a:ext cx="10144605" cy="4252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9150" y="2789238"/>
            <a:ext cx="1506538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89875" y="3937000"/>
            <a:ext cx="1614488" cy="133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/>
          <a:srcRect l="7567" r="7567" b="12833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: 圆角 2"/>
          <p:cNvSpPr/>
          <p:nvPr userDrawn="1"/>
        </p:nvSpPr>
        <p:spPr>
          <a:xfrm>
            <a:off x="285750" y="206375"/>
            <a:ext cx="8612188" cy="4735513"/>
          </a:xfrm>
          <a:prstGeom prst="roundRect">
            <a:avLst>
              <a:gd name="adj" fmla="val 6377"/>
            </a:avLst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图片 10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15313" y="4451350"/>
            <a:ext cx="96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86808-FC2B-4585-87C7-34814D3B74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ED6AC-2BAF-48B0-85C7-471C9B18935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DD5ED-E039-47CC-8227-546BAB5509DA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479B9-A6F9-4947-9EA0-28AD59FEDFA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0215-08A1-41F5-8403-27B7F7EDE9C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A352D-AF53-4C10-929D-04E5AB8B93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46A09-8CDC-4289-9C65-227E8DF5C49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9945-B258-41D1-BD5B-405C33EA59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725F2-6FD3-46C0-B1C1-01E97759F4C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A3904-5C26-46EF-BD02-9EE0DF77F9D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66E45-0BC0-4650-87D3-2B53A60FA95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44A50-CA70-4530-9A88-B2AF555CCD1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7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5F5937-7FF2-4CC8-8B61-9BBD3D3033A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9BEA5B0-75E4-4DF4-9E2F-E6DD0386DC5A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tags" Target="../tags/tag3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5.xml"/><Relationship Id="rId25" Type="http://schemas.openxmlformats.org/officeDocument/2006/relationships/slideLayout" Target="../slideLayouts/slideLayout3.xml"/><Relationship Id="rId24" Type="http://schemas.openxmlformats.org/officeDocument/2006/relationships/image" Target="../media/image12.jpeg"/><Relationship Id="rId23" Type="http://schemas.openxmlformats.org/officeDocument/2006/relationships/image" Target="../media/image13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17"/>
          <p:cNvGrpSpPr/>
          <p:nvPr/>
        </p:nvGrpSpPr>
        <p:grpSpPr>
          <a:xfrm>
            <a:off x="549884" y="757316"/>
            <a:ext cx="567690" cy="819150"/>
            <a:chOff x="5220072" y="1196752"/>
            <a:chExt cx="4959444" cy="4959444"/>
          </a:xfrm>
        </p:grpSpPr>
        <p:sp>
          <p:nvSpPr>
            <p:cNvPr id="6" name="不完整圆 3"/>
            <p:cNvSpPr/>
            <p:nvPr/>
          </p:nvSpPr>
          <p:spPr>
            <a:xfrm>
              <a:off x="5220072" y="1196752"/>
              <a:ext cx="4959444" cy="4959444"/>
            </a:xfrm>
            <a:prstGeom prst="pie">
              <a:avLst>
                <a:gd name="adj1" fmla="val 5413137"/>
                <a:gd name="adj2" fmla="val 16200000"/>
              </a:avLst>
            </a:prstGeom>
            <a:solidFill>
              <a:srgbClr val="96D1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不完整圆 8"/>
            <p:cNvSpPr/>
            <p:nvPr/>
          </p:nvSpPr>
          <p:spPr>
            <a:xfrm flipH="1">
              <a:off x="5220072" y="1196752"/>
              <a:ext cx="4959444" cy="4959444"/>
            </a:xfrm>
            <a:prstGeom prst="pie">
              <a:avLst>
                <a:gd name="adj1" fmla="val 5413137"/>
                <a:gd name="adj2" fmla="val 16200000"/>
              </a:avLst>
            </a:prstGeom>
            <a:solidFill>
              <a:srgbClr val="FAB5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5542387" y="1518386"/>
              <a:ext cx="4314814" cy="4316169"/>
            </a:xfrm>
            <a:prstGeom prst="ellipse">
              <a:avLst/>
            </a:prstGeom>
            <a:solidFill>
              <a:srgbClr val="00B6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46999" y="913367"/>
            <a:ext cx="373380" cy="506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7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楷体_GB2312" panose="02010609030101010101" pitchFamily="49" charset="-122"/>
                <a:cs typeface="+mn-cs"/>
                <a:sym typeface="Arial" panose="020B0604020202020204"/>
              </a:rPr>
              <a:t>6</a:t>
            </a:r>
            <a:endParaRPr kumimoji="0" lang="zh-CN" altLang="en-US" sz="27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64113" y="650081"/>
            <a:ext cx="4714875" cy="16116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楷体_GB2312" panose="02010609030101010101" pitchFamily="49" charset="-122"/>
                <a:cs typeface="+mn-cs"/>
                <a:sym typeface="Arial" panose="020B0604020202020204"/>
              </a:rPr>
              <a:t>表内乘法（二）</a:t>
            </a:r>
            <a:endParaRPr kumimoji="0" lang="en-US" altLang="zh-CN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楷体_GB2312" panose="02010609030101010101" pitchFamily="49" charset="-122"/>
              <a:cs typeface="+mn-cs"/>
              <a:sym typeface="Arial" panose="020B0604020202020204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8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  <a:sym typeface="Arial" panose="020B0604020202020204" pitchFamily="34" charset="0"/>
              </a:rPr>
              <a:t>的乘法口诀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>
          <a:xfrm>
            <a:off x="2504480" y="789266"/>
            <a:ext cx="3341489" cy="3288269"/>
          </a:xfrm>
          <a:prstGeom prst="ellipse">
            <a:avLst/>
          </a:prstGeom>
          <a:solidFill>
            <a:srgbClr val="6AA2F5"/>
          </a:solidFill>
          <a:scene3d>
            <a:camera prst="orthographicFront"/>
            <a:lightRig rig="threePt" dir="t"/>
          </a:scene3d>
          <a:sp3d extrusionH="107950" contourW="139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25"/>
          </a:p>
        </p:txBody>
      </p:sp>
      <p:graphicFrame>
        <p:nvGraphicFramePr>
          <p:cNvPr id="44" name="图表 43"/>
          <p:cNvGraphicFramePr/>
          <p:nvPr/>
        </p:nvGraphicFramePr>
        <p:xfrm>
          <a:off x="3844766" y="978694"/>
          <a:ext cx="3571875" cy="2678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1" name="组合 20"/>
          <p:cNvGrpSpPr/>
          <p:nvPr/>
        </p:nvGrpSpPr>
        <p:grpSpPr>
          <a:xfrm>
            <a:off x="2249805" y="810578"/>
            <a:ext cx="3874056" cy="3257550"/>
            <a:chOff x="3032" y="488"/>
            <a:chExt cx="10846" cy="9120"/>
          </a:xfrm>
        </p:grpSpPr>
        <p:sp>
          <p:nvSpPr>
            <p:cNvPr id="4" name="文本框 3"/>
            <p:cNvSpPr txBox="1"/>
            <p:nvPr/>
          </p:nvSpPr>
          <p:spPr>
            <a:xfrm rot="9300000">
              <a:off x="7927" y="6439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4</a:t>
              </a:r>
              <a:endParaRPr lang="en-US" altLang="zh-CN" sz="2250"/>
            </a:p>
          </p:txBody>
        </p:sp>
        <p:sp>
          <p:nvSpPr>
            <p:cNvPr id="5" name="文本框 4"/>
            <p:cNvSpPr txBox="1"/>
            <p:nvPr/>
          </p:nvSpPr>
          <p:spPr>
            <a:xfrm rot="1080000">
              <a:off x="7928" y="2601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1</a:t>
              </a:r>
              <a:endParaRPr lang="en-US" altLang="zh-CN" sz="2250"/>
            </a:p>
          </p:txBody>
        </p:sp>
        <p:sp>
          <p:nvSpPr>
            <p:cNvPr id="6" name="文本框 5"/>
            <p:cNvSpPr txBox="1"/>
            <p:nvPr/>
          </p:nvSpPr>
          <p:spPr>
            <a:xfrm rot="4200000">
              <a:off x="9088" y="3770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2</a:t>
              </a:r>
              <a:endParaRPr lang="en-US" altLang="zh-CN" sz="2250"/>
            </a:p>
          </p:txBody>
        </p:sp>
        <p:sp>
          <p:nvSpPr>
            <p:cNvPr id="7" name="文本框 6"/>
            <p:cNvSpPr txBox="1"/>
            <p:nvPr/>
          </p:nvSpPr>
          <p:spPr>
            <a:xfrm rot="7200000">
              <a:off x="9104" y="5533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3</a:t>
              </a:r>
              <a:endParaRPr lang="en-US" altLang="zh-CN" sz="2250"/>
            </a:p>
          </p:txBody>
        </p:sp>
        <p:sp>
          <p:nvSpPr>
            <p:cNvPr id="8" name="文本框 7"/>
            <p:cNvSpPr txBox="1"/>
            <p:nvPr/>
          </p:nvSpPr>
          <p:spPr>
            <a:xfrm rot="11640000">
              <a:off x="6347" y="6447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5</a:t>
              </a:r>
              <a:endParaRPr lang="en-US" altLang="zh-CN" sz="2250"/>
            </a:p>
          </p:txBody>
        </p:sp>
        <p:sp>
          <p:nvSpPr>
            <p:cNvPr id="9" name="文本框 8"/>
            <p:cNvSpPr txBox="1"/>
            <p:nvPr/>
          </p:nvSpPr>
          <p:spPr>
            <a:xfrm rot="14640000">
              <a:off x="5029" y="5412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6</a:t>
              </a:r>
              <a:endParaRPr lang="en-US" altLang="zh-CN" sz="2250"/>
            </a:p>
          </p:txBody>
        </p:sp>
        <p:sp>
          <p:nvSpPr>
            <p:cNvPr id="10" name="文本框 9"/>
            <p:cNvSpPr txBox="1"/>
            <p:nvPr/>
          </p:nvSpPr>
          <p:spPr>
            <a:xfrm rot="17760000">
              <a:off x="5194" y="3736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7</a:t>
              </a:r>
              <a:endParaRPr lang="en-US" altLang="zh-CN" sz="2250"/>
            </a:p>
          </p:txBody>
        </p:sp>
        <p:sp>
          <p:nvSpPr>
            <p:cNvPr id="11" name="文本框 10"/>
            <p:cNvSpPr txBox="1"/>
            <p:nvPr/>
          </p:nvSpPr>
          <p:spPr>
            <a:xfrm rot="20520000">
              <a:off x="6404" y="2581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8</a:t>
              </a:r>
              <a:endParaRPr lang="en-US" altLang="zh-CN" sz="2250"/>
            </a:p>
          </p:txBody>
        </p:sp>
        <p:graphicFrame>
          <p:nvGraphicFramePr>
            <p:cNvPr id="12" name="图表 11"/>
            <p:cNvGraphicFramePr/>
            <p:nvPr/>
          </p:nvGraphicFramePr>
          <p:xfrm>
            <a:off x="3032" y="488"/>
            <a:ext cx="10846" cy="91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" name="文本框 12"/>
            <p:cNvSpPr txBox="1"/>
            <p:nvPr/>
          </p:nvSpPr>
          <p:spPr>
            <a:xfrm rot="9300000">
              <a:off x="8890" y="6583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4</a:t>
              </a:r>
              <a:endParaRPr lang="en-US" altLang="zh-CN" sz="3040"/>
            </a:p>
          </p:txBody>
        </p:sp>
        <p:sp>
          <p:nvSpPr>
            <p:cNvPr id="14" name="文本框 13"/>
            <p:cNvSpPr txBox="1"/>
            <p:nvPr/>
          </p:nvSpPr>
          <p:spPr>
            <a:xfrm rot="1080000">
              <a:off x="8935" y="2223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1</a:t>
              </a:r>
              <a:endParaRPr lang="en-US" altLang="zh-CN" sz="3040"/>
            </a:p>
          </p:txBody>
        </p:sp>
        <p:sp>
          <p:nvSpPr>
            <p:cNvPr id="15" name="文本框 14"/>
            <p:cNvSpPr txBox="1"/>
            <p:nvPr/>
          </p:nvSpPr>
          <p:spPr>
            <a:xfrm rot="4200000">
              <a:off x="10429" y="3522"/>
              <a:ext cx="726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2</a:t>
              </a:r>
              <a:endParaRPr lang="en-US" altLang="zh-CN" sz="3040"/>
            </a:p>
          </p:txBody>
        </p:sp>
        <p:sp>
          <p:nvSpPr>
            <p:cNvPr id="16" name="文本框 15"/>
            <p:cNvSpPr txBox="1"/>
            <p:nvPr/>
          </p:nvSpPr>
          <p:spPr>
            <a:xfrm rot="7200000">
              <a:off x="10268" y="5409"/>
              <a:ext cx="875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3</a:t>
              </a:r>
              <a:endParaRPr lang="en-US" altLang="zh-CN" sz="3040"/>
            </a:p>
          </p:txBody>
        </p:sp>
        <p:sp>
          <p:nvSpPr>
            <p:cNvPr id="17" name="文本框 16"/>
            <p:cNvSpPr txBox="1"/>
            <p:nvPr/>
          </p:nvSpPr>
          <p:spPr>
            <a:xfrm rot="11640000">
              <a:off x="7206" y="6689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5</a:t>
              </a:r>
              <a:endParaRPr lang="en-US" altLang="zh-CN" sz="3040"/>
            </a:p>
          </p:txBody>
        </p:sp>
        <p:sp>
          <p:nvSpPr>
            <p:cNvPr id="18" name="文本框 17"/>
            <p:cNvSpPr txBox="1"/>
            <p:nvPr/>
          </p:nvSpPr>
          <p:spPr>
            <a:xfrm rot="14640000">
              <a:off x="5780" y="5444"/>
              <a:ext cx="875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6</a:t>
              </a:r>
              <a:endParaRPr lang="en-US" altLang="zh-CN" sz="3040"/>
            </a:p>
          </p:txBody>
        </p:sp>
        <p:sp>
          <p:nvSpPr>
            <p:cNvPr id="19" name="文本框 18"/>
            <p:cNvSpPr txBox="1"/>
            <p:nvPr/>
          </p:nvSpPr>
          <p:spPr>
            <a:xfrm rot="17760000">
              <a:off x="5833" y="3485"/>
              <a:ext cx="875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7</a:t>
              </a:r>
              <a:endParaRPr lang="en-US" altLang="zh-CN" sz="3040"/>
            </a:p>
          </p:txBody>
        </p:sp>
        <p:sp>
          <p:nvSpPr>
            <p:cNvPr id="20" name="文本框 19"/>
            <p:cNvSpPr txBox="1"/>
            <p:nvPr/>
          </p:nvSpPr>
          <p:spPr>
            <a:xfrm rot="20520000">
              <a:off x="7198" y="2188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8</a:t>
              </a:r>
              <a:endParaRPr lang="en-US" altLang="zh-CN" sz="304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242661" y="804386"/>
            <a:ext cx="3912870" cy="3257550"/>
            <a:chOff x="3032" y="488"/>
            <a:chExt cx="10846" cy="9120"/>
          </a:xfrm>
        </p:grpSpPr>
        <p:sp>
          <p:nvSpPr>
            <p:cNvPr id="23" name="文本框 22"/>
            <p:cNvSpPr txBox="1"/>
            <p:nvPr/>
          </p:nvSpPr>
          <p:spPr>
            <a:xfrm rot="9300000">
              <a:off x="7927" y="6439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4</a:t>
              </a:r>
              <a:endParaRPr lang="en-US" altLang="zh-CN" sz="2250"/>
            </a:p>
          </p:txBody>
        </p:sp>
        <p:sp>
          <p:nvSpPr>
            <p:cNvPr id="24" name="文本框 23"/>
            <p:cNvSpPr txBox="1"/>
            <p:nvPr/>
          </p:nvSpPr>
          <p:spPr>
            <a:xfrm rot="1080000">
              <a:off x="7928" y="2601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1</a:t>
              </a:r>
              <a:endParaRPr lang="en-US" altLang="zh-CN" sz="2250"/>
            </a:p>
          </p:txBody>
        </p:sp>
        <p:sp>
          <p:nvSpPr>
            <p:cNvPr id="25" name="文本框 24"/>
            <p:cNvSpPr txBox="1"/>
            <p:nvPr/>
          </p:nvSpPr>
          <p:spPr>
            <a:xfrm rot="4200000">
              <a:off x="9088" y="3770"/>
              <a:ext cx="720" cy="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2</a:t>
              </a:r>
              <a:endParaRPr lang="en-US" altLang="zh-CN" sz="2250"/>
            </a:p>
          </p:txBody>
        </p:sp>
        <p:sp>
          <p:nvSpPr>
            <p:cNvPr id="26" name="文本框 25"/>
            <p:cNvSpPr txBox="1"/>
            <p:nvPr/>
          </p:nvSpPr>
          <p:spPr>
            <a:xfrm rot="7200000">
              <a:off x="9104" y="5533"/>
              <a:ext cx="720" cy="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3</a:t>
              </a:r>
              <a:endParaRPr lang="en-US" altLang="zh-CN" sz="2250"/>
            </a:p>
          </p:txBody>
        </p:sp>
        <p:sp>
          <p:nvSpPr>
            <p:cNvPr id="27" name="文本框 26"/>
            <p:cNvSpPr txBox="1"/>
            <p:nvPr/>
          </p:nvSpPr>
          <p:spPr>
            <a:xfrm rot="11640000">
              <a:off x="6347" y="6447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5</a:t>
              </a:r>
              <a:endParaRPr lang="en-US" altLang="zh-CN" sz="2250"/>
            </a:p>
          </p:txBody>
        </p:sp>
        <p:sp>
          <p:nvSpPr>
            <p:cNvPr id="28" name="文本框 27"/>
            <p:cNvSpPr txBox="1"/>
            <p:nvPr/>
          </p:nvSpPr>
          <p:spPr>
            <a:xfrm rot="14640000">
              <a:off x="5029" y="5412"/>
              <a:ext cx="720" cy="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6</a:t>
              </a:r>
              <a:endParaRPr lang="en-US" altLang="zh-CN" sz="2250"/>
            </a:p>
          </p:txBody>
        </p:sp>
        <p:sp>
          <p:nvSpPr>
            <p:cNvPr id="29" name="文本框 28"/>
            <p:cNvSpPr txBox="1"/>
            <p:nvPr/>
          </p:nvSpPr>
          <p:spPr>
            <a:xfrm rot="17760000">
              <a:off x="5194" y="3736"/>
              <a:ext cx="720" cy="1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7</a:t>
              </a:r>
              <a:endParaRPr lang="en-US" altLang="zh-CN" sz="2250"/>
            </a:p>
          </p:txBody>
        </p:sp>
        <p:sp>
          <p:nvSpPr>
            <p:cNvPr id="30" name="文本框 29"/>
            <p:cNvSpPr txBox="1"/>
            <p:nvPr/>
          </p:nvSpPr>
          <p:spPr>
            <a:xfrm rot="20520000">
              <a:off x="6404" y="2581"/>
              <a:ext cx="720" cy="1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50"/>
                <a:t>8</a:t>
              </a:r>
              <a:endParaRPr lang="en-US" altLang="zh-CN" sz="2250"/>
            </a:p>
          </p:txBody>
        </p:sp>
        <p:graphicFrame>
          <p:nvGraphicFramePr>
            <p:cNvPr id="31" name="图表 30"/>
            <p:cNvGraphicFramePr/>
            <p:nvPr/>
          </p:nvGraphicFramePr>
          <p:xfrm>
            <a:off x="3032" y="488"/>
            <a:ext cx="10846" cy="91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2" name="文本框 31"/>
            <p:cNvSpPr txBox="1"/>
            <p:nvPr/>
          </p:nvSpPr>
          <p:spPr>
            <a:xfrm rot="9300000">
              <a:off x="8890" y="6583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4</a:t>
              </a:r>
              <a:endParaRPr lang="en-US" altLang="zh-CN" sz="3040"/>
            </a:p>
          </p:txBody>
        </p:sp>
        <p:sp>
          <p:nvSpPr>
            <p:cNvPr id="33" name="文本框 32"/>
            <p:cNvSpPr txBox="1"/>
            <p:nvPr/>
          </p:nvSpPr>
          <p:spPr>
            <a:xfrm rot="1080000">
              <a:off x="8935" y="2223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1</a:t>
              </a:r>
              <a:endParaRPr lang="en-US" altLang="zh-CN" sz="3040"/>
            </a:p>
          </p:txBody>
        </p:sp>
        <p:sp>
          <p:nvSpPr>
            <p:cNvPr id="34" name="文本框 33"/>
            <p:cNvSpPr txBox="1"/>
            <p:nvPr/>
          </p:nvSpPr>
          <p:spPr>
            <a:xfrm rot="4200000">
              <a:off x="10429" y="3522"/>
              <a:ext cx="726" cy="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2</a:t>
              </a:r>
              <a:endParaRPr lang="en-US" altLang="zh-CN" sz="3040"/>
            </a:p>
          </p:txBody>
        </p:sp>
        <p:sp>
          <p:nvSpPr>
            <p:cNvPr id="35" name="文本框 34"/>
            <p:cNvSpPr txBox="1"/>
            <p:nvPr/>
          </p:nvSpPr>
          <p:spPr>
            <a:xfrm rot="7200000">
              <a:off x="10268" y="5409"/>
              <a:ext cx="875" cy="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3</a:t>
              </a:r>
              <a:endParaRPr lang="en-US" altLang="zh-CN" sz="3040"/>
            </a:p>
          </p:txBody>
        </p:sp>
        <p:sp>
          <p:nvSpPr>
            <p:cNvPr id="36" name="文本框 35"/>
            <p:cNvSpPr txBox="1"/>
            <p:nvPr/>
          </p:nvSpPr>
          <p:spPr>
            <a:xfrm rot="11640000">
              <a:off x="7206" y="6689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5</a:t>
              </a:r>
              <a:endParaRPr lang="en-US" altLang="zh-CN" sz="3040"/>
            </a:p>
          </p:txBody>
        </p:sp>
        <p:sp>
          <p:nvSpPr>
            <p:cNvPr id="37" name="文本框 36"/>
            <p:cNvSpPr txBox="1"/>
            <p:nvPr/>
          </p:nvSpPr>
          <p:spPr>
            <a:xfrm rot="14640000">
              <a:off x="5780" y="5444"/>
              <a:ext cx="875" cy="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6</a:t>
              </a:r>
              <a:endParaRPr lang="en-US" altLang="zh-CN" sz="3040"/>
            </a:p>
          </p:txBody>
        </p:sp>
        <p:sp>
          <p:nvSpPr>
            <p:cNvPr id="38" name="文本框 37"/>
            <p:cNvSpPr txBox="1"/>
            <p:nvPr/>
          </p:nvSpPr>
          <p:spPr>
            <a:xfrm rot="17760000">
              <a:off x="5833" y="3485"/>
              <a:ext cx="875" cy="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7</a:t>
              </a:r>
              <a:endParaRPr lang="en-US" altLang="zh-CN" sz="3040"/>
            </a:p>
          </p:txBody>
        </p:sp>
        <p:sp>
          <p:nvSpPr>
            <p:cNvPr id="39" name="文本框 38"/>
            <p:cNvSpPr txBox="1"/>
            <p:nvPr/>
          </p:nvSpPr>
          <p:spPr>
            <a:xfrm rot="20520000">
              <a:off x="7198" y="2188"/>
              <a:ext cx="780" cy="1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40"/>
                <a:t>8</a:t>
              </a:r>
              <a:endParaRPr lang="en-US" altLang="zh-CN" sz="304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841909" y="2177891"/>
            <a:ext cx="642938" cy="624364"/>
            <a:chOff x="7688" y="4374"/>
            <a:chExt cx="1668" cy="1667"/>
          </a:xfrm>
          <a:solidFill>
            <a:srgbClr val="00B0F0"/>
          </a:solidFill>
        </p:grpSpPr>
        <p:sp>
          <p:nvSpPr>
            <p:cNvPr id="40" name="泪滴形 39"/>
            <p:cNvSpPr/>
            <p:nvPr/>
          </p:nvSpPr>
          <p:spPr>
            <a:xfrm rot="18840000">
              <a:off x="7688" y="4374"/>
              <a:ext cx="1667" cy="1667"/>
            </a:xfrm>
            <a:prstGeom prst="teardrop">
              <a:avLst>
                <a:gd name="adj" fmla="val 130568"/>
              </a:avLst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25"/>
            </a:p>
          </p:txBody>
        </p:sp>
        <p:sp>
          <p:nvSpPr>
            <p:cNvPr id="41" name="椭圆 40"/>
            <p:cNvSpPr/>
            <p:nvPr/>
          </p:nvSpPr>
          <p:spPr>
            <a:xfrm>
              <a:off x="7827" y="4505"/>
              <a:ext cx="1314" cy="140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25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873" y="4923"/>
              <a:ext cx="1483" cy="7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r>
                <a:rPr lang="zh-CN" altLang="en-US" sz="1350" b="1"/>
                <a:t>开始</a:t>
              </a:r>
              <a:endParaRPr lang="zh-CN" altLang="en-US" sz="1350" b="1"/>
            </a:p>
          </p:txBody>
        </p:sp>
      </p:grpSp>
      <p:sp>
        <p:nvSpPr>
          <p:cNvPr id="46" name="矩形 45"/>
          <p:cNvSpPr/>
          <p:nvPr/>
        </p:nvSpPr>
        <p:spPr>
          <a:xfrm>
            <a:off x="5954078" y="2209800"/>
            <a:ext cx="1727835" cy="71437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zh-CN" altLang="en-US" sz="4050" b="1">
                <a:ln w="22225">
                  <a:solidFill>
                    <a:schemeClr val="accent6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文彩云" panose="02010800040101010101" charset="-122"/>
                <a:ea typeface="华文彩云" panose="02010800040101010101" charset="-122"/>
              </a:rPr>
              <a:t>我最快</a:t>
            </a:r>
            <a:endParaRPr lang="zh-CN" altLang="en-US" sz="4050" b="1">
              <a:ln w="22225">
                <a:solidFill>
                  <a:schemeClr val="accent6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华文彩云" panose="02010800040101010101" charset="-122"/>
              <a:ea typeface="华文彩云" panose="02010800040101010101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41696" y="1609249"/>
            <a:ext cx="4887278" cy="3436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5"/>
          <p:cNvSpPr>
            <a:spLocks noChangeArrowheads="1"/>
          </p:cNvSpPr>
          <p:nvPr/>
        </p:nvSpPr>
        <p:spPr bwMode="auto">
          <a:xfrm>
            <a:off x="1601391" y="1275160"/>
            <a:ext cx="3975735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7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这节课你都学到了什么？</a:t>
            </a:r>
            <a:endParaRPr lang="zh-CN" altLang="en-US" sz="27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4" name="矩形 5"/>
          <p:cNvSpPr>
            <a:spLocks noChangeArrowheads="1"/>
          </p:cNvSpPr>
          <p:nvPr/>
        </p:nvSpPr>
        <p:spPr bwMode="auto">
          <a:xfrm>
            <a:off x="2588260" y="3274060"/>
            <a:ext cx="453580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8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的乘法口诀一共有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8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句。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  <a:p>
            <a:pPr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每相邻两句口诀的得数相差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8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sym typeface="楷体" panose="02010609060101010101" pitchFamily="49" charset="-122"/>
              </a:rPr>
              <a:t>。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  <a:sym typeface="楷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372364" y="382193"/>
            <a:ext cx="6104384" cy="248605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r>
              <a:rPr lang="zh-CN" altLang="en-US" sz="3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总结</a:t>
            </a:r>
            <a:endParaRPr lang="zh-CN" altLang="en-US" sz="300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iṧlîḋè"/>
          <p:cNvSpPr/>
          <p:nvPr/>
        </p:nvSpPr>
        <p:spPr bwMode="auto">
          <a:xfrm>
            <a:off x="250825" y="382270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28674" name="标题 5"/>
          <p:cNvSpPr>
            <a:spLocks noGrp="1" noChangeArrowheads="1"/>
          </p:cNvSpPr>
          <p:nvPr>
            <p:custDataLst>
              <p:tags r:id="rId2"/>
            </p:custDataLst>
          </p:nvPr>
        </p:nvSpPr>
        <p:spPr bwMode="auto">
          <a:xfrm>
            <a:off x="-97155" y="321310"/>
            <a:ext cx="2835275" cy="63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归纳小结</a:t>
            </a:r>
            <a:endParaRPr lang="zh-CN" altLang="en-US" sz="32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9"/>
          <p:cNvSpPr txBox="1"/>
          <p:nvPr/>
        </p:nvSpPr>
        <p:spPr>
          <a:xfrm>
            <a:off x="4772025" y="2717006"/>
            <a:ext cx="2357438" cy="45085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          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58" name="Text Box 30"/>
          <p:cNvSpPr txBox="1"/>
          <p:nvPr/>
        </p:nvSpPr>
        <p:spPr>
          <a:xfrm>
            <a:off x="4772025" y="3068241"/>
            <a:ext cx="2574131" cy="45085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          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59" name="Text Box 31"/>
          <p:cNvSpPr txBox="1"/>
          <p:nvPr/>
        </p:nvSpPr>
        <p:spPr>
          <a:xfrm>
            <a:off x="4772025" y="3419475"/>
            <a:ext cx="2682478" cy="45085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          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19461" name="Group 44"/>
          <p:cNvGrpSpPr/>
          <p:nvPr/>
        </p:nvGrpSpPr>
        <p:grpSpPr>
          <a:xfrm>
            <a:off x="2604135" y="1550670"/>
            <a:ext cx="798195" cy="720725"/>
            <a:chOff x="1403" y="1665"/>
            <a:chExt cx="501" cy="454"/>
          </a:xfrm>
        </p:grpSpPr>
        <p:pic>
          <p:nvPicPr>
            <p:cNvPr id="19462" name="Picture 40" descr="花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403" y="1665"/>
              <a:ext cx="501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63" name="Text Box 8"/>
            <p:cNvSpPr txBox="1"/>
            <p:nvPr/>
          </p:nvSpPr>
          <p:spPr>
            <a:xfrm>
              <a:off x="1525" y="1736"/>
              <a:ext cx="165" cy="6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">
                  <a:solidFill>
                    <a:srgbClr val="FFFF00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24</a:t>
              </a:r>
              <a:endParaRPr lang="en-US" altLang="zh-CN" sz="100">
                <a:solidFill>
                  <a:srgbClr val="FFFF00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19464" name="Text Box 9"/>
          <p:cNvSpPr txBox="1"/>
          <p:nvPr/>
        </p:nvSpPr>
        <p:spPr>
          <a:xfrm>
            <a:off x="2106216" y="2717006"/>
            <a:ext cx="2357438" cy="45085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          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5" name="Text Box 10"/>
          <p:cNvSpPr txBox="1"/>
          <p:nvPr/>
        </p:nvSpPr>
        <p:spPr>
          <a:xfrm>
            <a:off x="2106216" y="3068241"/>
            <a:ext cx="2574131" cy="45085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          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6" name="Text Box 11"/>
          <p:cNvSpPr txBox="1"/>
          <p:nvPr/>
        </p:nvSpPr>
        <p:spPr>
          <a:xfrm>
            <a:off x="2106216" y="3419475"/>
            <a:ext cx="2682478" cy="607695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</a:t>
            </a:r>
            <a:r>
              <a:rPr lang="zh-CN" altLang="en-US" sz="2800">
                <a:latin typeface="楷体_GB2312" panose="02010609030101010101" pitchFamily="49" charset="-122"/>
                <a:ea typeface="楷体_GB2312" panose="02010609030101010101" pitchFamily="49" charset="-122"/>
              </a:rPr>
              <a:t>       </a:t>
            </a: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467" name="Text Box 12"/>
          <p:cNvSpPr txBox="1"/>
          <p:nvPr/>
        </p:nvSpPr>
        <p:spPr>
          <a:xfrm>
            <a:off x="2106216" y="3796903"/>
            <a:ext cx="2430065" cy="460375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（  </a:t>
            </a:r>
            <a:r>
              <a:rPr lang="zh-CN" altLang="en-US" sz="2000">
                <a:latin typeface="楷体_GB2312" panose="02010609030101010101" pitchFamily="49" charset="-122"/>
                <a:ea typeface="楷体_GB2312" panose="02010609030101010101" pitchFamily="49" charset="-122"/>
              </a:rPr>
              <a:t>          </a:t>
            </a:r>
            <a:r>
              <a:rPr lang="zh-CN" altLang="en-US" sz="1950">
                <a:latin typeface="楷体_GB2312" panose="02010609030101010101" pitchFamily="49" charset="-122"/>
                <a:ea typeface="楷体_GB2312" panose="02010609030101010101" pitchFamily="49" charset="-122"/>
              </a:rPr>
              <a:t>）</a:t>
            </a:r>
            <a:endParaRPr lang="zh-CN" altLang="en-US" sz="195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4835" name="Rectangle 19"/>
          <p:cNvSpPr/>
          <p:nvPr/>
        </p:nvSpPr>
        <p:spPr>
          <a:xfrm>
            <a:off x="2486660" y="2713355"/>
            <a:ext cx="1813560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24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36" name="Rectangle 20"/>
          <p:cNvSpPr/>
          <p:nvPr/>
        </p:nvSpPr>
        <p:spPr>
          <a:xfrm>
            <a:off x="2519680" y="3075305"/>
            <a:ext cx="1511935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24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37" name="Rectangle 21"/>
          <p:cNvSpPr/>
          <p:nvPr/>
        </p:nvSpPr>
        <p:spPr>
          <a:xfrm>
            <a:off x="2519680" y="3419475"/>
            <a:ext cx="1781175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24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38" name="Rectangle 22"/>
          <p:cNvSpPr/>
          <p:nvPr/>
        </p:nvSpPr>
        <p:spPr>
          <a:xfrm>
            <a:off x="2519680" y="3796665"/>
            <a:ext cx="1727835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3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24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39" name="Rectangle 23"/>
          <p:cNvSpPr/>
          <p:nvPr/>
        </p:nvSpPr>
        <p:spPr>
          <a:xfrm>
            <a:off x="5274310" y="2710815"/>
            <a:ext cx="1707515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16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40" name="Rectangle 24"/>
          <p:cNvSpPr/>
          <p:nvPr/>
        </p:nvSpPr>
        <p:spPr>
          <a:xfrm>
            <a:off x="5274469" y="3073003"/>
            <a:ext cx="1512094" cy="534035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8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16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4841" name="Rectangle 25"/>
          <p:cNvSpPr/>
          <p:nvPr/>
        </p:nvSpPr>
        <p:spPr>
          <a:xfrm>
            <a:off x="5274310" y="3423285"/>
            <a:ext cx="1706880" cy="53403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4</a:t>
            </a:r>
            <a:r>
              <a:rPr lang="zh-CN" altLang="en-US" sz="240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16</a:t>
            </a:r>
            <a:endParaRPr lang="en-US" altLang="zh-CN" sz="2400">
              <a:solidFill>
                <a:srgbClr val="FF0000"/>
              </a:solidFill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19476" name="Group 43"/>
          <p:cNvGrpSpPr/>
          <p:nvPr/>
        </p:nvGrpSpPr>
        <p:grpSpPr>
          <a:xfrm>
            <a:off x="5414645" y="1563370"/>
            <a:ext cx="773430" cy="744855"/>
            <a:chOff x="3692" y="1616"/>
            <a:chExt cx="501" cy="454"/>
          </a:xfrm>
        </p:grpSpPr>
        <p:pic>
          <p:nvPicPr>
            <p:cNvPr id="19477" name="Picture 38" descr="花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692" y="1616"/>
              <a:ext cx="501" cy="4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9478" name="Text Box 34"/>
            <p:cNvSpPr txBox="1"/>
            <p:nvPr/>
          </p:nvSpPr>
          <p:spPr>
            <a:xfrm>
              <a:off x="3803" y="1700"/>
              <a:ext cx="165" cy="6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">
                  <a:solidFill>
                    <a:srgbClr val="FFFF00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16</a:t>
              </a:r>
              <a:endParaRPr lang="en-US" altLang="zh-CN" sz="100">
                <a:solidFill>
                  <a:srgbClr val="FFFF00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19479" name="Group 45"/>
          <p:cNvGrpSpPr/>
          <p:nvPr/>
        </p:nvGrpSpPr>
        <p:grpSpPr>
          <a:xfrm>
            <a:off x="1145758" y="896462"/>
            <a:ext cx="7870466" cy="588168"/>
            <a:chOff x="-56" y="1368"/>
            <a:chExt cx="6442" cy="494"/>
          </a:xfrm>
        </p:grpSpPr>
        <p:sp>
          <p:nvSpPr>
            <p:cNvPr id="19480" name="Text Box 4"/>
            <p:cNvSpPr txBox="1"/>
            <p:nvPr/>
          </p:nvSpPr>
          <p:spPr>
            <a:xfrm>
              <a:off x="-56" y="1475"/>
              <a:ext cx="6442" cy="38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 anchorCtr="0">
              <a:spAutoFit/>
            </a:bodyPr>
            <a:lstStyle/>
            <a:p>
              <a:r>
                <a:rPr lang="en-US" altLang="zh-CN" sz="18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 </a:t>
              </a:r>
              <a:r>
                <a:rPr lang="zh-CN" altLang="en-US" sz="2400" b="1">
                  <a:latin typeface="楷体_GB2312" panose="02010609030101010101" pitchFamily="49" charset="-122"/>
                  <a:ea typeface="楷体_GB2312" panose="02010609030101010101" pitchFamily="49" charset="-122"/>
                </a:rPr>
                <a:t>哪个乘法算式的积与    上的数相等，请写在括号里。</a:t>
              </a:r>
              <a:endParaRPr lang="zh-CN" altLang="en-US" sz="2400" b="1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pic>
          <p:nvPicPr>
            <p:cNvPr id="19481" name="Picture 39" descr="花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386" y="1368"/>
              <a:ext cx="333" cy="30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" name="iṧlîḋè"/>
          <p:cNvSpPr/>
          <p:nvPr/>
        </p:nvSpPr>
        <p:spPr bwMode="auto">
          <a:xfrm>
            <a:off x="282575" y="382270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28674" name="标题 5"/>
          <p:cNvSpPr>
            <a:spLocks noGrp="1" noChangeArrowheads="1"/>
          </p:cNvSpPr>
          <p:nvPr>
            <p:custDataLst>
              <p:tags r:id="rId4"/>
            </p:custDataLst>
          </p:nvPr>
        </p:nvSpPr>
        <p:spPr bwMode="auto">
          <a:xfrm>
            <a:off x="-97155" y="321310"/>
            <a:ext cx="2835275" cy="63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巩固提升</a:t>
            </a:r>
            <a:endParaRPr lang="zh-CN" altLang="en-US" sz="32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 Box 8"/>
          <p:cNvSpPr txBox="1"/>
          <p:nvPr/>
        </p:nvSpPr>
        <p:spPr>
          <a:xfrm>
            <a:off x="2738120" y="1665605"/>
            <a:ext cx="530860" cy="726440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solidFill>
                  <a:srgbClr val="FFFF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24</a:t>
            </a:r>
            <a:endParaRPr lang="en-US" altLang="zh-CN" b="1">
              <a:solidFill>
                <a:srgbClr val="FFFF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" name="Text Box 34"/>
          <p:cNvSpPr txBox="1"/>
          <p:nvPr/>
        </p:nvSpPr>
        <p:spPr>
          <a:xfrm>
            <a:off x="5558473" y="1699260"/>
            <a:ext cx="464820" cy="460375"/>
          </a:xfrm>
          <a:prstGeom prst="rect">
            <a:avLst/>
          </a:prstGeom>
          <a:noFill/>
          <a:ln w="12700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>
                <a:solidFill>
                  <a:srgbClr val="FFFF00"/>
                </a:solidFill>
                <a:latin typeface="Arial" panose="020B0604020202020204" pitchFamily="34" charset="0"/>
                <a:ea typeface="楷体_GB2312" panose="02010609030101010101" pitchFamily="49" charset="-122"/>
              </a:rPr>
              <a:t>16</a:t>
            </a:r>
            <a:endParaRPr lang="en-US" altLang="zh-CN" sz="2000" b="1">
              <a:solidFill>
                <a:srgbClr val="FFFF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pic>
        <p:nvPicPr>
          <p:cNvPr id="34842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312400" y="118999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5" grpId="0"/>
      <p:bldP spid="34836" grpId="0"/>
      <p:bldP spid="34837" grpId="0"/>
      <p:bldP spid="34838" grpId="0"/>
      <p:bldP spid="34839" grpId="0"/>
      <p:bldP spid="34840" grpId="0"/>
      <p:bldP spid="348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708083" y="2249329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" name="TextBox 9"/>
          <p:cNvSpPr txBox="1"/>
          <p:nvPr/>
        </p:nvSpPr>
        <p:spPr>
          <a:xfrm>
            <a:off x="4068128" y="1329690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3491865" y="2679859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+mn-lt"/>
                <a:ea typeface="楷体_GB2312" panose="02010609030101010101" pitchFamily="49" charset="-122"/>
                <a:cs typeface="+mn-lt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" name="TextBox 9"/>
          <p:cNvSpPr txBox="1"/>
          <p:nvPr/>
        </p:nvSpPr>
        <p:spPr>
          <a:xfrm>
            <a:off x="5256371" y="2938463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5" name="TextBox 9"/>
          <p:cNvSpPr txBox="1"/>
          <p:nvPr/>
        </p:nvSpPr>
        <p:spPr>
          <a:xfrm>
            <a:off x="1943576" y="2085975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6" name="TextBox 9"/>
          <p:cNvSpPr txBox="1"/>
          <p:nvPr/>
        </p:nvSpPr>
        <p:spPr>
          <a:xfrm rot="20400000">
            <a:off x="4463891" y="3865245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7" name="TextBox 9"/>
          <p:cNvSpPr txBox="1"/>
          <p:nvPr/>
        </p:nvSpPr>
        <p:spPr>
          <a:xfrm rot="1200000">
            <a:off x="5328285" y="2085975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1817846" y="3868103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844165" y="3544253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4896326" y="3094196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2" name="TextBox 9"/>
          <p:cNvSpPr txBox="1"/>
          <p:nvPr/>
        </p:nvSpPr>
        <p:spPr>
          <a:xfrm rot="20340000">
            <a:off x="5058251" y="1492091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3" name="TextBox 9"/>
          <p:cNvSpPr txBox="1"/>
          <p:nvPr/>
        </p:nvSpPr>
        <p:spPr>
          <a:xfrm rot="1440000">
            <a:off x="3168015" y="1654016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5" name="TextBox 9"/>
          <p:cNvSpPr txBox="1"/>
          <p:nvPr/>
        </p:nvSpPr>
        <p:spPr>
          <a:xfrm rot="960000">
            <a:off x="4193858" y="3219926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+mn-lt"/>
                <a:cs typeface="+mn-lt"/>
                <a:sym typeface="宋体" panose="02010600030101010101" pitchFamily="2" charset="-122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8" name="TextBox 9"/>
          <p:cNvSpPr txBox="1"/>
          <p:nvPr/>
        </p:nvSpPr>
        <p:spPr>
          <a:xfrm rot="20220000">
            <a:off x="1530191" y="2985611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+mj-lt"/>
                <a:cs typeface="+mj-lt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+mj-lt"/>
                <a:cs typeface="+mj-lt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+mj-lt"/>
                <a:cs typeface="+mj-lt"/>
                <a:sym typeface="宋体" panose="02010600030101010101" pitchFamily="2" charset="-122"/>
              </a:rPr>
              <a:t>4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4" name="TextBox 9"/>
          <p:cNvSpPr txBox="1"/>
          <p:nvPr/>
        </p:nvSpPr>
        <p:spPr>
          <a:xfrm>
            <a:off x="1457801" y="1560195"/>
            <a:ext cx="2250281" cy="668020"/>
          </a:xfrm>
          <a:prstGeom prst="rect">
            <a:avLst/>
          </a:prstGeom>
          <a:solidFill>
            <a:srgbClr val="92D050"/>
          </a:solidFill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7</a:t>
            </a:r>
            <a:r>
              <a:rPr lang="zh-CN" altLang="en-US" sz="3750">
                <a:latin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2</a:t>
            </a:r>
            <a:r>
              <a:rPr lang="zh-CN" altLang="en-US" sz="3750">
                <a:latin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6" name="TextBox 9"/>
          <p:cNvSpPr txBox="1"/>
          <p:nvPr/>
        </p:nvSpPr>
        <p:spPr>
          <a:xfrm rot="20340000">
            <a:off x="3587115" y="2693670"/>
            <a:ext cx="2416493" cy="726758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noAutofit/>
          </a:bodyPr>
          <a:lstStyle/>
          <a:p>
            <a:r>
              <a:rPr lang="en-US" altLang="zh-CN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+mn-lt"/>
                <a:ea typeface="楷体_GB2312" panose="02010609030101010101" pitchFamily="49" charset="-122"/>
                <a:cs typeface="+mn-lt"/>
                <a:sym typeface="宋体" panose="02010600030101010101" pitchFamily="2" charset="-122"/>
              </a:rPr>
              <a:t>7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3587115" y="2775109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+mn-lt"/>
                <a:ea typeface="楷体_GB2312" panose="02010609030101010101" pitchFamily="49" charset="-122"/>
                <a:cs typeface="+mn-lt"/>
                <a:sym typeface="宋体" panose="02010600030101010101" pitchFamily="2" charset="-122"/>
              </a:rPr>
              <a:t>3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0" name="TextBox 9"/>
          <p:cNvSpPr txBox="1"/>
          <p:nvPr/>
        </p:nvSpPr>
        <p:spPr>
          <a:xfrm>
            <a:off x="1644015" y="3831908"/>
            <a:ext cx="2250281" cy="668020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375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7</a:t>
            </a:r>
            <a:r>
              <a:rPr lang="zh-CN" altLang="en-US" sz="375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endParaRPr lang="zh-CN" altLang="en-US" sz="3750">
              <a:latin typeface="楷体_GB2312" panose="02010609030101010101" pitchFamily="49" charset="-122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1" name="标题 1"/>
          <p:cNvSpPr>
            <a:spLocks noGrp="1"/>
          </p:cNvSpPr>
          <p:nvPr/>
        </p:nvSpPr>
        <p:spPr>
          <a:xfrm>
            <a:off x="656590" y="464820"/>
            <a:ext cx="2472690" cy="736600"/>
          </a:xfrm>
        </p:spPr>
        <p:txBody>
          <a:bodyPr>
            <a:noAutofit/>
            <a:scene3d>
              <a:camera prst="orthographicFront"/>
              <a:lightRig rig="threePt" dir="t"/>
            </a:scene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r>
              <a:rPr lang="zh-CN" altLang="en-US" sz="405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口算闪卡</a:t>
            </a:r>
            <a:endParaRPr lang="zh-CN" altLang="en-US" sz="4050" b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3" grpId="0" animBg="1"/>
      <p:bldP spid="13" grpId="1" animBg="1"/>
      <p:bldP spid="15" grpId="0" animBg="1"/>
      <p:bldP spid="15" grpId="1" animBg="1"/>
      <p:bldP spid="18" grpId="0" animBg="1"/>
      <p:bldP spid="18" grpId="1" animBg="1"/>
      <p:bldP spid="14" grpId="0" animBg="1"/>
      <p:bldP spid="14" grpId="1" animBg="1"/>
      <p:bldP spid="16" grpId="0" animBg="1"/>
      <p:bldP spid="16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ṧlîḋè"/>
          <p:cNvSpPr/>
          <p:nvPr/>
        </p:nvSpPr>
        <p:spPr bwMode="auto">
          <a:xfrm>
            <a:off x="1136015" y="42735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970280" y="358140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98" name="图片 1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963" y="322263"/>
            <a:ext cx="6969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53720" y="1219835"/>
            <a:ext cx="8496935" cy="404177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1.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理解</a:t>
            </a: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8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的乘法口诀的意义，掌握</a:t>
            </a: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8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的乘法</a:t>
            </a:r>
            <a:endParaRPr sz="28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0" indent="0">
              <a:buNone/>
            </a:pP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口诀，会用口诀</a:t>
            </a:r>
            <a:r>
              <a:rPr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熟练计算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。</a:t>
            </a:r>
            <a:endParaRPr sz="28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0" indent="0">
              <a:buNone/>
            </a:pP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能够自己</a:t>
            </a:r>
            <a:r>
              <a:rPr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编制</a:t>
            </a:r>
            <a:r>
              <a:rPr lang="en-US" altLang="zh-CN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8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的乘法口诀，</a:t>
            </a:r>
            <a:r>
              <a:rPr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发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现口诀的</a:t>
            </a:r>
            <a:r>
              <a:rPr sz="2800" b="1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排列规律</a:t>
            </a:r>
            <a:r>
              <a:rPr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。</a:t>
            </a:r>
            <a:endParaRPr sz="28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  <a:p>
            <a:pPr marL="0" indent="0">
              <a:buNone/>
            </a:pPr>
            <a:r>
              <a:rPr lang="en-US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2800" b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感知生活与数学的联系。</a:t>
            </a:r>
            <a:endParaRPr sz="28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endParaRPr lang="zh-CN" altLang="en-US" sz="2800" b="1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23" name="Picture 31" descr="75-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2128" y="3489960"/>
            <a:ext cx="5634038" cy="10768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14" name="Text Box 22"/>
          <p:cNvSpPr txBox="1"/>
          <p:nvPr/>
        </p:nvSpPr>
        <p:spPr>
          <a:xfrm>
            <a:off x="3623310" y="4182428"/>
            <a:ext cx="503873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24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3815" name="Text Box 23"/>
          <p:cNvSpPr txBox="1"/>
          <p:nvPr/>
        </p:nvSpPr>
        <p:spPr>
          <a:xfrm>
            <a:off x="4193381" y="4182428"/>
            <a:ext cx="703898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32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3816" name="Text Box 24"/>
          <p:cNvSpPr txBox="1"/>
          <p:nvPr/>
        </p:nvSpPr>
        <p:spPr>
          <a:xfrm>
            <a:off x="4776788" y="4182428"/>
            <a:ext cx="551021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40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3817" name="Text Box 25"/>
          <p:cNvSpPr txBox="1"/>
          <p:nvPr/>
        </p:nvSpPr>
        <p:spPr>
          <a:xfrm>
            <a:off x="5394484" y="4182428"/>
            <a:ext cx="539591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48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3818" name="Text Box 26"/>
          <p:cNvSpPr txBox="1"/>
          <p:nvPr/>
        </p:nvSpPr>
        <p:spPr>
          <a:xfrm>
            <a:off x="5963603" y="4182428"/>
            <a:ext cx="502920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56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3819" name="Text Box 27"/>
          <p:cNvSpPr txBox="1"/>
          <p:nvPr/>
        </p:nvSpPr>
        <p:spPr>
          <a:xfrm>
            <a:off x="6533674" y="4182428"/>
            <a:ext cx="982028" cy="42354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800" b="0">
                <a:latin typeface="Arial" panose="020B0604020202020204" pitchFamily="34" charset="0"/>
                <a:ea typeface="楷体_GB2312" panose="02010609030101010101" pitchFamily="49" charset="-122"/>
              </a:rPr>
              <a:t>64</a:t>
            </a:r>
            <a:endParaRPr lang="en-US" altLang="zh-CN" sz="1800" b="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pic>
        <p:nvPicPr>
          <p:cNvPr id="33829" name="Picture 37" descr="乐队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813" y="735806"/>
            <a:ext cx="4488180" cy="23926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8319" y="735806"/>
            <a:ext cx="2381250" cy="2386013"/>
          </a:xfrm>
          <a:prstGeom prst="rect">
            <a:avLst/>
          </a:prstGeom>
        </p:spPr>
      </p:pic>
      <p:pic>
        <p:nvPicPr>
          <p:cNvPr id="14344" name="Picture 1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086" y="3057287"/>
            <a:ext cx="812006" cy="107989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圆角矩形 1"/>
          <p:cNvSpPr/>
          <p:nvPr/>
        </p:nvSpPr>
        <p:spPr>
          <a:xfrm>
            <a:off x="1601629" y="688181"/>
            <a:ext cx="3672840" cy="371475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519839" y="4245769"/>
            <a:ext cx="259080" cy="273368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782604" y="735806"/>
            <a:ext cx="3672840" cy="649129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113723" y="4245769"/>
            <a:ext cx="259080" cy="273368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" name="AutoShape 14"/>
          <p:cNvSpPr/>
          <p:nvPr/>
        </p:nvSpPr>
        <p:spPr>
          <a:xfrm>
            <a:off x="3065780" y="3253105"/>
            <a:ext cx="3451860" cy="469405"/>
          </a:xfrm>
          <a:prstGeom prst="wedgeRoundRectCallout">
            <a:avLst>
              <a:gd name="adj1" fmla="val 60449"/>
              <a:gd name="adj2" fmla="val 1981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b="1">
                <a:latin typeface="楷体_GB2312" panose="02010609030101010101" pitchFamily="49" charset="-122"/>
              </a:rPr>
              <a:t>你从图中获得了哪些数学信息？</a:t>
            </a:r>
            <a:endParaRPr lang="zh-CN" altLang="en-US" b="1">
              <a:latin typeface="楷体_GB2312" panose="02010609030101010101" pitchFamily="49" charset="-122"/>
            </a:endParaRPr>
          </a:p>
        </p:txBody>
      </p:sp>
      <p:sp>
        <p:nvSpPr>
          <p:cNvPr id="13" name="iṧlîḋè"/>
          <p:cNvSpPr/>
          <p:nvPr/>
        </p:nvSpPr>
        <p:spPr bwMode="auto">
          <a:xfrm>
            <a:off x="282575" y="22161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6515" y="104775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找规律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696720" y="688340"/>
            <a:ext cx="3630930" cy="85090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708083" y="4293394"/>
            <a:ext cx="259080" cy="273368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4" grpId="0"/>
      <p:bldP spid="33815" grpId="0"/>
      <p:bldP spid="33816" grpId="0"/>
      <p:bldP spid="33817" grpId="0"/>
      <p:bldP spid="33818" grpId="0"/>
      <p:bldP spid="33819" grpId="0"/>
      <p:bldP spid="2" grpId="0" animBg="1"/>
      <p:bldP spid="4" grpId="0" animBg="1"/>
      <p:bldP spid="7" grpId="0" animBg="1"/>
      <p:bldP spid="8" grpId="0" animBg="1"/>
      <p:bldP spid="5" grpId="0" animBg="1"/>
      <p:bldP spid="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45849" y="2107930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1269" name="Picture 37" descr="乐队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2385536" y="618173"/>
            <a:ext cx="4373404" cy="233124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Picture 13"/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678454" y="2949655"/>
            <a:ext cx="812006" cy="107989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2385536" y="567849"/>
            <a:ext cx="3672840" cy="371475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519521" y="494824"/>
            <a:ext cx="3672840" cy="649129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5" name="AutoShape 14"/>
          <p:cNvSpPr/>
          <p:nvPr/>
        </p:nvSpPr>
        <p:spPr>
          <a:xfrm>
            <a:off x="3659505" y="3362325"/>
            <a:ext cx="2865120" cy="919731"/>
          </a:xfrm>
          <a:prstGeom prst="wedgeRoundRectCallout">
            <a:avLst>
              <a:gd name="adj1" fmla="val 60449"/>
              <a:gd name="adj2" fmla="val 1981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>
                <a:latin typeface="楷体_GB2312" panose="02010609030101010101" pitchFamily="49" charset="-122"/>
              </a:rPr>
              <a:t>两行共有几块蛋糕？三行呢</a:t>
            </a:r>
            <a:r>
              <a:rPr lang="zh-CN" altLang="en-US"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  <a:r>
              <a:rPr lang="zh-CN" altLang="en-US">
                <a:latin typeface="楷体_GB2312" panose="02010609030101010101" pitchFamily="49" charset="-122"/>
              </a:rPr>
              <a:t>？</a:t>
            </a:r>
            <a:endParaRPr lang="zh-CN" altLang="en-US">
              <a:latin typeface="楷体_GB2312" panose="02010609030101010101" pitchFamily="49" charset="-122"/>
            </a:endParaRPr>
          </a:p>
        </p:txBody>
      </p:sp>
      <p:sp>
        <p:nvSpPr>
          <p:cNvPr id="6" name="AutoShape 14"/>
          <p:cNvSpPr/>
          <p:nvPr/>
        </p:nvSpPr>
        <p:spPr>
          <a:xfrm>
            <a:off x="3659505" y="3410585"/>
            <a:ext cx="2799080" cy="744220"/>
          </a:xfrm>
          <a:prstGeom prst="wedgeRoundRectCallout">
            <a:avLst>
              <a:gd name="adj1" fmla="val 60449"/>
              <a:gd name="adj2" fmla="val 1981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no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>
                <a:latin typeface="楷体_GB2312" panose="02010609030101010101" pitchFamily="49" charset="-122"/>
              </a:rPr>
              <a:t>第一行有几块蛋糕？</a:t>
            </a:r>
            <a:endParaRPr lang="zh-CN" altLang="en-US">
              <a:latin typeface="楷体_GB2312" panose="02010609030101010101" pitchFamily="49" charset="-122"/>
            </a:endParaRPr>
          </a:p>
        </p:txBody>
      </p:sp>
      <p:sp>
        <p:nvSpPr>
          <p:cNvPr id="13" name="iṧlîḋè"/>
          <p:cNvSpPr/>
          <p:nvPr/>
        </p:nvSpPr>
        <p:spPr bwMode="auto">
          <a:xfrm>
            <a:off x="282575" y="22161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6515" y="104775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编口诀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65" fill="hold" display="1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30"/>
          <p:cNvSpPr/>
          <p:nvPr/>
        </p:nvSpPr>
        <p:spPr>
          <a:xfrm>
            <a:off x="3375184" y="1193483"/>
            <a:ext cx="1758791" cy="2562225"/>
          </a:xfrm>
          <a:prstGeom prst="roundRect">
            <a:avLst>
              <a:gd name="adj" fmla="val 16667"/>
            </a:avLst>
          </a:prstGeom>
          <a:solidFill>
            <a:srgbClr val="E1F7FF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lnSpc>
                <a:spcPct val="120000"/>
              </a:lnSpc>
            </a:pP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315" name="Text Box 5"/>
          <p:cNvSpPr txBox="1"/>
          <p:nvPr/>
        </p:nvSpPr>
        <p:spPr>
          <a:xfrm>
            <a:off x="3538300" y="1253014"/>
            <a:ext cx="1878806" cy="41402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一八得八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16" name="Rectangle 6"/>
          <p:cNvSpPr/>
          <p:nvPr/>
        </p:nvSpPr>
        <p:spPr>
          <a:xfrm>
            <a:off x="5427345" y="1275874"/>
            <a:ext cx="1525429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1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17" name="Rectangle 7"/>
          <p:cNvSpPr/>
          <p:nvPr/>
        </p:nvSpPr>
        <p:spPr>
          <a:xfrm>
            <a:off x="3538300" y="1561386"/>
            <a:ext cx="1319213" cy="41402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二八十六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18" name="Rectangle 8"/>
          <p:cNvSpPr/>
          <p:nvPr/>
        </p:nvSpPr>
        <p:spPr>
          <a:xfrm>
            <a:off x="3538538" y="1886426"/>
            <a:ext cx="1835944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三八二十四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19" name="Rectangle 9"/>
          <p:cNvSpPr/>
          <p:nvPr/>
        </p:nvSpPr>
        <p:spPr>
          <a:xfrm>
            <a:off x="3538538" y="2183130"/>
            <a:ext cx="1595914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四八三十二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20" name="Rectangle 10"/>
          <p:cNvSpPr/>
          <p:nvPr/>
        </p:nvSpPr>
        <p:spPr>
          <a:xfrm>
            <a:off x="3538538" y="2480786"/>
            <a:ext cx="1569244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五八四十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21" name="Rectangle 11"/>
          <p:cNvSpPr/>
          <p:nvPr/>
        </p:nvSpPr>
        <p:spPr>
          <a:xfrm>
            <a:off x="3538538" y="2777014"/>
            <a:ext cx="1739741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六八四十八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22" name="Rectangle 12"/>
          <p:cNvSpPr/>
          <p:nvPr/>
        </p:nvSpPr>
        <p:spPr>
          <a:xfrm>
            <a:off x="3432334" y="3074670"/>
            <a:ext cx="1677591" cy="41402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 七八五十六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23" name="Rectangle 13"/>
          <p:cNvSpPr/>
          <p:nvPr/>
        </p:nvSpPr>
        <p:spPr>
          <a:xfrm>
            <a:off x="5425916" y="1572101"/>
            <a:ext cx="1659255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16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24" name="Rectangle 14"/>
          <p:cNvSpPr/>
          <p:nvPr/>
        </p:nvSpPr>
        <p:spPr>
          <a:xfrm>
            <a:off x="5425916" y="1895951"/>
            <a:ext cx="1528286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3</a:t>
            </a:r>
            <a:r>
              <a:rPr lang="zh-CN" altLang="en-US" sz="2100">
                <a:latin typeface="楷体_GB2312" panose="02010609030101010101" pitchFamily="49" charset="-122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24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25" name="Rectangle 15"/>
          <p:cNvSpPr/>
          <p:nvPr/>
        </p:nvSpPr>
        <p:spPr>
          <a:xfrm>
            <a:off x="5425916" y="2192655"/>
            <a:ext cx="1545908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宋体" panose="02010600030101010101" pitchFamily="2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4</a:t>
            </a:r>
            <a:r>
              <a:rPr lang="zh-CN" altLang="en-US" sz="2100">
                <a:latin typeface="楷体_GB2312" panose="02010609030101010101" pitchFamily="49" charset="-122"/>
                <a:ea typeface="宋体" panose="02010600030101010101" pitchFamily="2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32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26" name="Rectangle 16"/>
          <p:cNvSpPr/>
          <p:nvPr/>
        </p:nvSpPr>
        <p:spPr>
          <a:xfrm>
            <a:off x="5425916" y="2490311"/>
            <a:ext cx="1614964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5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40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27" name="Rectangle 17"/>
          <p:cNvSpPr/>
          <p:nvPr/>
        </p:nvSpPr>
        <p:spPr>
          <a:xfrm>
            <a:off x="5425916" y="2786539"/>
            <a:ext cx="1572101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48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28" name="Rectangle 18"/>
          <p:cNvSpPr/>
          <p:nvPr/>
        </p:nvSpPr>
        <p:spPr>
          <a:xfrm>
            <a:off x="5425916" y="3083243"/>
            <a:ext cx="1473041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zh-CN" altLang="en-US" sz="2100"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7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楷体_GB2312" panose="02010609030101010101" pitchFamily="49" charset="-122"/>
                <a:sym typeface="Times New Roman" panose="02020603050405020304" pitchFamily="18" charset="0"/>
              </a:rPr>
              <a:t>56</a:t>
            </a:r>
            <a:endParaRPr lang="en-US" altLang="zh-CN" sz="2100">
              <a:latin typeface="Arial" panose="020B0604020202020204" pitchFamily="34" charset="0"/>
              <a:ea typeface="楷体_GB2312" panose="0201060903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3329" name="Rectangle 19"/>
          <p:cNvSpPr/>
          <p:nvPr/>
        </p:nvSpPr>
        <p:spPr>
          <a:xfrm>
            <a:off x="3429953" y="3371136"/>
            <a:ext cx="1677591" cy="414020"/>
          </a:xfrm>
          <a:prstGeom prst="rect">
            <a:avLst/>
          </a:prstGeom>
          <a:noFill/>
          <a:ln w="12700">
            <a:noFill/>
          </a:ln>
        </p:spPr>
        <p:txBody>
          <a:bodyPr anchor="t" anchorCtr="0">
            <a:spAutoFit/>
          </a:bodyPr>
          <a:lstStyle/>
          <a:p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 八八六十四</a:t>
            </a:r>
            <a:endParaRPr lang="zh-CN" altLang="en-US" sz="21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3330" name="Rectangle 22"/>
          <p:cNvSpPr/>
          <p:nvPr/>
        </p:nvSpPr>
        <p:spPr>
          <a:xfrm>
            <a:off x="1872615" y="1275874"/>
            <a:ext cx="1363028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1" name="Rectangle 23"/>
          <p:cNvSpPr/>
          <p:nvPr/>
        </p:nvSpPr>
        <p:spPr>
          <a:xfrm>
            <a:off x="1872615" y="1572101"/>
            <a:ext cx="1513046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16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2" name="Rectangle 24"/>
          <p:cNvSpPr/>
          <p:nvPr/>
        </p:nvSpPr>
        <p:spPr>
          <a:xfrm>
            <a:off x="1872615" y="1870234"/>
            <a:ext cx="1563053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3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24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3" name="Rectangle 25"/>
          <p:cNvSpPr/>
          <p:nvPr/>
        </p:nvSpPr>
        <p:spPr>
          <a:xfrm>
            <a:off x="1872615" y="2192655"/>
            <a:ext cx="1624965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32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4" name="Rectangle 26"/>
          <p:cNvSpPr/>
          <p:nvPr/>
        </p:nvSpPr>
        <p:spPr>
          <a:xfrm>
            <a:off x="1872615" y="2490311"/>
            <a:ext cx="1513046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40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5" name="Rectangle 27"/>
          <p:cNvSpPr/>
          <p:nvPr/>
        </p:nvSpPr>
        <p:spPr>
          <a:xfrm>
            <a:off x="1872615" y="2786539"/>
            <a:ext cx="1493520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6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48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6" name="Rectangle 28"/>
          <p:cNvSpPr/>
          <p:nvPr/>
        </p:nvSpPr>
        <p:spPr>
          <a:xfrm>
            <a:off x="1872615" y="3109436"/>
            <a:ext cx="1687830" cy="414020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7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56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13337" name="Rectangle 29"/>
          <p:cNvSpPr/>
          <p:nvPr/>
        </p:nvSpPr>
        <p:spPr>
          <a:xfrm>
            <a:off x="1872615" y="3380899"/>
            <a:ext cx="1493996" cy="478155"/>
          </a:xfrm>
          <a:prstGeom prst="rect">
            <a:avLst/>
          </a:prstGeom>
          <a:noFill/>
          <a:ln w="12700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  <a:t>×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8</a:t>
            </a:r>
            <a:r>
              <a: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rPr>
              <a:t>64</a:t>
            </a:r>
            <a:endParaRPr lang="en-US" altLang="zh-CN" sz="2100">
              <a:latin typeface="Arial" panose="020B0604020202020204" pitchFamily="34" charset="0"/>
              <a:ea typeface="宋体" panose="02010600030101010101" pitchFamily="2" charset="-122"/>
              <a:sym typeface="Times New Roman" panose="02020603050405020304" pitchFamily="18" charset="0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2034064" y="3836670"/>
            <a:ext cx="57759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762000" indent="-762000"/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认真观察</a:t>
            </a:r>
            <a:r>
              <a:rPr lang="en-US" altLang="zh-CN" sz="24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8</a:t>
            </a:r>
            <a:r>
              <a:rPr lang="zh-CN" altLang="en-US" sz="24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宋体" panose="02010600030101010101" pitchFamily="2" charset="-122"/>
              </a:rPr>
              <a:t>的乘法算式，你有什么发现？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81764" y="1244441"/>
            <a:ext cx="485775" cy="259222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" name="右弧形箭头 6"/>
          <p:cNvSpPr/>
          <p:nvPr/>
        </p:nvSpPr>
        <p:spPr>
          <a:xfrm>
            <a:off x="3114199" y="1383983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35643" y="1384459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9" name="右弧形箭头 8"/>
          <p:cNvSpPr/>
          <p:nvPr/>
        </p:nvSpPr>
        <p:spPr>
          <a:xfrm>
            <a:off x="3114199" y="1383983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35643" y="1384459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11" name="右弧形箭头 10"/>
          <p:cNvSpPr/>
          <p:nvPr/>
        </p:nvSpPr>
        <p:spPr>
          <a:xfrm>
            <a:off x="3101816" y="1748314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23260" y="1748790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13" name="右弧形箭头 12"/>
          <p:cNvSpPr/>
          <p:nvPr/>
        </p:nvSpPr>
        <p:spPr>
          <a:xfrm>
            <a:off x="3101816" y="2071211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23260" y="2071688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15" name="右弧形箭头 14"/>
          <p:cNvSpPr/>
          <p:nvPr/>
        </p:nvSpPr>
        <p:spPr>
          <a:xfrm>
            <a:off x="3088005" y="2377440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09449" y="2377916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17" name="右弧形箭头 16"/>
          <p:cNvSpPr/>
          <p:nvPr/>
        </p:nvSpPr>
        <p:spPr>
          <a:xfrm>
            <a:off x="3100388" y="2683669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21831" y="2684145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19" name="右弧形箭头 18"/>
          <p:cNvSpPr/>
          <p:nvPr/>
        </p:nvSpPr>
        <p:spPr>
          <a:xfrm>
            <a:off x="3101816" y="2989898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223260" y="2990374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21" name="右弧形箭头 20"/>
          <p:cNvSpPr/>
          <p:nvPr/>
        </p:nvSpPr>
        <p:spPr>
          <a:xfrm>
            <a:off x="3101816" y="3327559"/>
            <a:ext cx="107633" cy="378143"/>
          </a:xfrm>
          <a:prstGeom prst="curvedLeftArrow">
            <a:avLst/>
          </a:prstGeom>
          <a:solidFill>
            <a:srgbClr val="FFFFCC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68580" tIns="34290" rIns="68580" bIns="3429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500" b="1" i="0" u="none" strike="noStrike" cap="none" normalizeH="0" baseline="0" smtClean="0">
              <a:ln>
                <a:noFill/>
              </a:ln>
              <a:solidFill>
                <a:srgbClr val="00B050"/>
              </a:solidFill>
              <a:effectLst/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223260" y="3328035"/>
            <a:ext cx="430054" cy="106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">
                <a:solidFill>
                  <a:srgbClr val="00B050"/>
                </a:solidFill>
              </a:rPr>
              <a:t>+8</a:t>
            </a:r>
            <a:endParaRPr lang="en-US" altLang="zh-CN" sz="100">
              <a:solidFill>
                <a:srgbClr val="00B050"/>
              </a:solidFill>
            </a:endParaRPr>
          </a:p>
        </p:txBody>
      </p:sp>
      <p:sp>
        <p:nvSpPr>
          <p:cNvPr id="2" name="iṧlîḋè"/>
          <p:cNvSpPr/>
          <p:nvPr/>
        </p:nvSpPr>
        <p:spPr bwMode="auto">
          <a:xfrm>
            <a:off x="282575" y="22161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56515" y="104775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记口诀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58365" y="4297045"/>
            <a:ext cx="501967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每相邻两句口诀的得数相差8</a:t>
            </a: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Text Box 6"/>
          <p:cNvSpPr txBox="1"/>
          <p:nvPr/>
        </p:nvSpPr>
        <p:spPr>
          <a:xfrm>
            <a:off x="796290" y="3612515"/>
            <a:ext cx="77152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304800"/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以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4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×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8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32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为例。如果忘记了积，怎么才能推出来？</a:t>
            </a:r>
            <a:endParaRPr lang="zh-CN" altLang="en-US" sz="2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Times New Roman" panose="02020603050405020304" pitchFamily="18" charset="0"/>
            </a:endParaRPr>
          </a:p>
          <a:p>
            <a:pPr indent="304800"/>
            <a:endParaRPr lang="zh-CN" altLang="en-US" sz="24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1549718" y="1168004"/>
            <a:ext cx="2591991" cy="1822847"/>
            <a:chOff x="658" y="981"/>
            <a:chExt cx="2177" cy="1531"/>
          </a:xfrm>
        </p:grpSpPr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658" y="1011"/>
              <a:ext cx="2177" cy="1501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>
              <a:outerShdw blurRad="63500"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5368" name="Text Box 29"/>
            <p:cNvSpPr txBox="1"/>
            <p:nvPr/>
          </p:nvSpPr>
          <p:spPr>
            <a:xfrm>
              <a:off x="1111" y="981"/>
              <a:ext cx="1270" cy="3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algn="ctr"/>
              <a:r>
                <a:rPr lang="zh-CN" altLang="en-US" sz="2100">
                  <a:solidFill>
                    <a:schemeClr val="accent6"/>
                  </a:solidFill>
                  <a:highlight>
                    <a:srgbClr val="FFFF00"/>
                  </a:highlight>
                  <a:latin typeface="楷体_GB2312" panose="02010609030101010101" pitchFamily="49" charset="-122"/>
                  <a:ea typeface="楷体_GB2312" panose="02010609030101010101" pitchFamily="49" charset="-122"/>
                  <a:sym typeface="宋体" panose="02010600030101010101" pitchFamily="2" charset="-122"/>
                </a:rPr>
                <a:t>连加算式</a:t>
              </a:r>
              <a:endParaRPr lang="zh-CN" altLang="en-US" sz="2100">
                <a:solidFill>
                  <a:schemeClr val="accent6"/>
                </a:solidFill>
                <a:highlight>
                  <a:srgbClr val="FFFF00"/>
                </a:highlight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endParaRPr>
            </a:p>
          </p:txBody>
        </p:sp>
        <p:sp>
          <p:nvSpPr>
            <p:cNvPr id="15369" name="Text Box 30"/>
            <p:cNvSpPr txBox="1"/>
            <p:nvPr/>
          </p:nvSpPr>
          <p:spPr>
            <a:xfrm>
              <a:off x="793" y="1652"/>
              <a:ext cx="2024" cy="34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 anchorCtr="0">
              <a:spAutoFit/>
            </a:bodyPr>
            <a:lstStyle/>
            <a:p>
              <a:pPr algn="ctr"/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＋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＋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＋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＝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32</a:t>
              </a:r>
              <a:endParaRPr lang="en-US" altLang="zh-CN" sz="2100"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grpSp>
        <p:nvGrpSpPr>
          <p:cNvPr id="3" name="Group 36"/>
          <p:cNvGrpSpPr/>
          <p:nvPr/>
        </p:nvGrpSpPr>
        <p:grpSpPr>
          <a:xfrm>
            <a:off x="4264480" y="1181091"/>
            <a:ext cx="3253066" cy="1809283"/>
            <a:chOff x="2852" y="1461"/>
            <a:chExt cx="2469" cy="1050"/>
          </a:xfrm>
        </p:grpSpPr>
        <p:sp>
          <p:nvSpPr>
            <p:cNvPr id="20" name="Rectangle 32"/>
            <p:cNvSpPr>
              <a:spLocks noChangeArrowheads="1"/>
            </p:cNvSpPr>
            <p:nvPr/>
          </p:nvSpPr>
          <p:spPr bwMode="auto">
            <a:xfrm>
              <a:off x="2852" y="1468"/>
              <a:ext cx="2398" cy="1043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>
              <a:outerShdw blurRad="63500" dist="53882" dir="2700000" algn="ctr" rotWithShape="0">
                <a:srgbClr val="000000">
                  <a:alpha val="74998"/>
                </a:srgbClr>
              </a:outerShdw>
            </a:effectLst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5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pitchFamily="49" charset="-122"/>
                <a:ea typeface="楷体_GB2312" panose="02010609030101010101" pitchFamily="49" charset="-122"/>
                <a:cs typeface="+mn-cs"/>
              </a:endParaRPr>
            </a:p>
          </p:txBody>
        </p:sp>
        <p:sp>
          <p:nvSpPr>
            <p:cNvPr id="15372" name="Text Box 25"/>
            <p:cNvSpPr txBox="1"/>
            <p:nvPr/>
          </p:nvSpPr>
          <p:spPr>
            <a:xfrm>
              <a:off x="2921" y="1461"/>
              <a:ext cx="2400" cy="10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ctr" anchorCtr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accent6"/>
                  </a:solidFill>
                  <a:highlight>
                    <a:srgbClr val="FFFF00"/>
                  </a:highlight>
                  <a:latin typeface="楷体_GB2312" panose="02010609030101010101" pitchFamily="49" charset="-122"/>
                  <a:ea typeface="楷体_GB2312" panose="02010609030101010101" pitchFamily="49" charset="-122"/>
                </a:rPr>
                <a:t>联想上下句</a:t>
              </a:r>
              <a:endParaRPr lang="en-US" altLang="zh-CN" sz="2400">
                <a:solidFill>
                  <a:schemeClr val="accent6"/>
                </a:solidFill>
                <a:highlight>
                  <a:srgbClr val="FFFF00"/>
                </a:highlight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algn="l"/>
              <a:r>
                <a:rPr lang="zh-CN" altLang="en-US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少</a:t>
              </a:r>
              <a:r>
                <a:rPr lang="en-US" altLang="zh-CN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：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3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个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endPara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algn="l"/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           24</a:t>
              </a:r>
              <a:endParaRPr lang="en-US" altLang="zh-CN" sz="2100">
                <a:latin typeface="Arial" panose="020B0604020202020204" pitchFamily="34" charset="0"/>
                <a:ea typeface="楷体_GB2312" panose="02010609030101010101" pitchFamily="49" charset="-122"/>
              </a:endParaRPr>
            </a:p>
            <a:p>
              <a:pPr algn="l"/>
              <a:r>
                <a:rPr lang="zh-CN" altLang="en-US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多</a:t>
              </a:r>
              <a:r>
                <a:rPr lang="en-US" altLang="zh-CN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r>
                <a:rPr lang="zh-CN" altLang="en-US" sz="2100">
                  <a:highlight>
                    <a:srgbClr val="FFFF00"/>
                  </a:highlight>
                  <a:latin typeface="Arial" panose="020B0604020202020204" pitchFamily="34" charset="0"/>
                  <a:ea typeface="楷体_GB2312" panose="02010609030101010101" pitchFamily="49" charset="-122"/>
                </a:rPr>
                <a:t>：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5</a:t>
              </a:r>
              <a:r>
                <a:rPr lang="zh-CN" altLang="en-US" sz="2100">
                  <a:latin typeface="楷体_GB2312" panose="02010609030101010101" pitchFamily="49" charset="-122"/>
                  <a:ea typeface="楷体_GB2312" panose="02010609030101010101" pitchFamily="49" charset="-122"/>
                </a:rPr>
                <a:t>个</a:t>
              </a:r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8</a:t>
              </a:r>
              <a:endParaRPr lang="zh-CN" altLang="en-US" sz="210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  <a:p>
              <a:pPr algn="l"/>
              <a:r>
                <a:rPr lang="en-US" altLang="zh-CN" sz="2100">
                  <a:latin typeface="Arial" panose="020B0604020202020204" pitchFamily="34" charset="0"/>
                  <a:ea typeface="楷体_GB2312" panose="02010609030101010101" pitchFamily="49" charset="-122"/>
                </a:rPr>
                <a:t>           40</a:t>
              </a:r>
              <a:endParaRPr lang="en-US" altLang="zh-CN" sz="2100">
                <a:solidFill>
                  <a:srgbClr val="7030A0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621655" y="1586389"/>
            <a:ext cx="1844040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sym typeface="+mn-ea"/>
              </a:rPr>
              <a:t>加</a:t>
            </a:r>
            <a:r>
              <a:rPr lang="zh-CN" altLang="en-US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1</a:t>
            </a:r>
            <a:r>
              <a:rPr lang="zh-CN" altLang="en-US" sz="2100">
                <a:solidFill>
                  <a:srgbClr val="FF0000"/>
                </a:solidFill>
                <a:sym typeface="+mn-ea"/>
              </a:rPr>
              <a:t>个</a:t>
            </a:r>
            <a:r>
              <a:rPr lang="en-US" altLang="zh-CN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8</a:t>
            </a:r>
            <a:r>
              <a:rPr lang="zh-CN" altLang="en-US" sz="2100">
                <a:solidFill>
                  <a:srgbClr val="FF0000"/>
                </a:solidFill>
                <a:sym typeface="+mn-ea"/>
              </a:rPr>
              <a:t>是</a:t>
            </a:r>
            <a:r>
              <a:rPr lang="en-US" altLang="zh-CN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4</a:t>
            </a:r>
            <a:r>
              <a:rPr lang="zh-CN" altLang="en-US" sz="2100">
                <a:solidFill>
                  <a:srgbClr val="FF0000"/>
                </a:solidFill>
                <a:sym typeface="+mn-ea"/>
              </a:rPr>
              <a:t>个</a:t>
            </a:r>
            <a:r>
              <a:rPr lang="en-US" altLang="zh-CN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8</a:t>
            </a:r>
            <a:endParaRPr lang="en-US" altLang="zh-CN" sz="2100">
              <a:solidFill>
                <a:srgbClr val="FF000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460206" y="1888331"/>
            <a:ext cx="1236345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sym typeface="+mn-ea"/>
              </a:rPr>
              <a:t>＋</a:t>
            </a:r>
            <a:r>
              <a:rPr lang="en-US" altLang="zh-CN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8</a:t>
            </a:r>
            <a:r>
              <a:rPr lang="zh-CN" altLang="en-US" sz="2100">
                <a:solidFill>
                  <a:srgbClr val="FF0000"/>
                </a:solidFill>
                <a:sym typeface="+mn-ea"/>
              </a:rPr>
              <a:t>＝</a:t>
            </a:r>
            <a:r>
              <a:rPr lang="en-US" altLang="zh-CN" sz="2100">
                <a:solidFill>
                  <a:srgbClr val="FF0000"/>
                </a:solidFill>
                <a:latin typeface="Arial" panose="020B0604020202020204" pitchFamily="34" charset="0"/>
                <a:sym typeface="+mn-ea"/>
              </a:rPr>
              <a:t>32 </a:t>
            </a:r>
            <a:endParaRPr lang="en-US" altLang="zh-CN" sz="2100">
              <a:solidFill>
                <a:srgbClr val="FF000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52135" y="2194084"/>
            <a:ext cx="1844040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00">
                <a:solidFill>
                  <a:srgbClr val="7030A0"/>
                </a:solidFill>
                <a:sym typeface="+mn-ea"/>
              </a:rPr>
              <a:t>减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1</a:t>
            </a:r>
            <a:r>
              <a:rPr lang="zh-CN" altLang="en-US" sz="2100">
                <a:solidFill>
                  <a:srgbClr val="7030A0"/>
                </a:solidFill>
                <a:sym typeface="+mn-ea"/>
              </a:rPr>
              <a:t>个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8</a:t>
            </a:r>
            <a:r>
              <a:rPr lang="zh-CN" altLang="en-US" sz="2100">
                <a:solidFill>
                  <a:srgbClr val="7030A0"/>
                </a:solidFill>
                <a:sym typeface="+mn-ea"/>
              </a:rPr>
              <a:t>是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4</a:t>
            </a:r>
            <a:r>
              <a:rPr lang="zh-CN" altLang="en-US" sz="2100">
                <a:solidFill>
                  <a:srgbClr val="7030A0"/>
                </a:solidFill>
                <a:sym typeface="+mn-ea"/>
              </a:rPr>
              <a:t>个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8</a:t>
            </a:r>
            <a:endParaRPr lang="en-US" altLang="zh-CN" sz="2100">
              <a:solidFill>
                <a:srgbClr val="7030A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490686" y="2517934"/>
            <a:ext cx="1162050" cy="414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00">
                <a:solidFill>
                  <a:srgbClr val="7030A0"/>
                </a:solidFill>
                <a:sym typeface="+mn-ea"/>
              </a:rPr>
              <a:t>－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8</a:t>
            </a:r>
            <a:r>
              <a:rPr lang="zh-CN" altLang="en-US" sz="2100">
                <a:solidFill>
                  <a:srgbClr val="7030A0"/>
                </a:solidFill>
                <a:sym typeface="+mn-ea"/>
              </a:rPr>
              <a:t>＝</a:t>
            </a:r>
            <a:r>
              <a:rPr lang="en-US" altLang="zh-CN" sz="2100">
                <a:solidFill>
                  <a:srgbClr val="7030A0"/>
                </a:solidFill>
                <a:latin typeface="Arial" panose="020B0604020202020204" pitchFamily="34" charset="0"/>
                <a:sym typeface="+mn-ea"/>
              </a:rPr>
              <a:t>32</a:t>
            </a:r>
            <a:endParaRPr lang="en-US" altLang="zh-CN" sz="2100">
              <a:solidFill>
                <a:srgbClr val="7030A0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3" name="iṧlîḋè"/>
          <p:cNvSpPr/>
          <p:nvPr/>
        </p:nvSpPr>
        <p:spPr bwMode="auto">
          <a:xfrm>
            <a:off x="282575" y="22161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6515" y="104775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记口诀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68195" y="1357630"/>
            <a:ext cx="4517390" cy="3021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1709738" y="681990"/>
            <a:ext cx="1576864" cy="5988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3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数螃蟹</a:t>
            </a:r>
            <a:endParaRPr lang="zh-CN" altLang="en-US" sz="33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iṧlîḋè"/>
          <p:cNvSpPr/>
          <p:nvPr/>
        </p:nvSpPr>
        <p:spPr bwMode="auto">
          <a:xfrm>
            <a:off x="282575" y="221615"/>
            <a:ext cx="2237105" cy="514350"/>
          </a:xfrm>
          <a:prstGeom prst="roundRect">
            <a:avLst>
              <a:gd name="adj" fmla="val 50000"/>
            </a:avLst>
          </a:prstGeom>
          <a:solidFill>
            <a:srgbClr val="97CCEF"/>
          </a:solidFill>
          <a:ln w="53975" cap="rnd" cmpd="thickThin">
            <a:solidFill>
              <a:schemeClr val="bg1">
                <a:lumMod val="95000"/>
              </a:schemeClr>
            </a:solidFill>
            <a:prstDash val="sysDash"/>
            <a:rou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defRPr/>
            </a:pPr>
            <a:endParaRPr lang="en-US" altLang="zh-CN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56515" y="104775"/>
            <a:ext cx="2568575" cy="5835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记口诀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08355" y="1061720"/>
            <a:ext cx="7496175" cy="20300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514350" indent="-514350" eaLnBrk="1" hangingPunct="1">
              <a:lnSpc>
                <a:spcPct val="150000"/>
              </a:lnSpc>
              <a:buFont typeface="Arial" panose="020B0604020202020204" pitchFamily="34" charset="0"/>
              <a:buAutoNum type="arabicPeriod"/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五八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 ) 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二八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   )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八八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  )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(      )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八二十四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(     )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八四十八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     )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八五十六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663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61115" y="495221"/>
            <a:ext cx="105846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文本框 16"/>
          <p:cNvSpPr txBox="1">
            <a:spLocks noChangeArrowheads="1"/>
          </p:cNvSpPr>
          <p:nvPr/>
        </p:nvSpPr>
        <p:spPr bwMode="auto">
          <a:xfrm>
            <a:off x="1768396" y="549751"/>
            <a:ext cx="1857375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教材</a:t>
            </a:r>
            <a:r>
              <a:rPr lang="en-US" altLang="zh-CN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P75 </a:t>
            </a:r>
            <a:r>
              <a:rPr lang="zh-CN" altLang="en-US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做一做 第</a:t>
            </a:r>
            <a:r>
              <a:rPr lang="en-US" altLang="zh-CN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r>
              <a:rPr lang="en-US" altLang="zh-CN" sz="1200" b="1">
                <a:solidFill>
                  <a:srgbClr val="0EACA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1200" b="1">
              <a:solidFill>
                <a:srgbClr val="0EACA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2344817" y="1266508"/>
            <a:ext cx="994172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四十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1" name="Rectangle 41"/>
          <p:cNvSpPr>
            <a:spLocks noChangeArrowheads="1"/>
          </p:cNvSpPr>
          <p:nvPr/>
        </p:nvSpPr>
        <p:spPr bwMode="auto">
          <a:xfrm>
            <a:off x="5889546" y="1266508"/>
            <a:ext cx="994172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十六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2" name="Rectangle 41"/>
          <p:cNvSpPr>
            <a:spLocks noChangeArrowheads="1"/>
          </p:cNvSpPr>
          <p:nvPr/>
        </p:nvSpPr>
        <p:spPr bwMode="auto">
          <a:xfrm>
            <a:off x="2299256" y="1940322"/>
            <a:ext cx="1085850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六十四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5395675" y="1869202"/>
            <a:ext cx="628650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三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1447880" y="2677557"/>
            <a:ext cx="628650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六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5" name="Rectangle 41"/>
          <p:cNvSpPr>
            <a:spLocks noChangeArrowheads="1"/>
          </p:cNvSpPr>
          <p:nvPr/>
        </p:nvSpPr>
        <p:spPr bwMode="auto">
          <a:xfrm>
            <a:off x="5395436" y="2539921"/>
            <a:ext cx="628650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rPr>
              <a:t>七</a:t>
            </a:r>
            <a:endParaRPr lang="en-US" altLang="zh-CN" sz="2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310"/>
  <p:tag name="KSO_WM_UNIT_CLEAR" val="1"/>
  <p:tag name="KSO_WM_UNIT_COMPATIBLE" val="0"/>
  <p:tag name="KSO_WM_UNIT_HIGHLIGHT" val="0"/>
  <p:tag name="KSO_WM_UNIT_ID" val="custom160310_1*a*1"/>
  <p:tag name="KSO_WM_UNIT_INDEX" val="1"/>
  <p:tag name="KSO_WM_UNIT_ISCONTENTSTITLE" val="0"/>
  <p:tag name="KSO_WM_UNIT_LAYERLEVEL" val="1"/>
  <p:tag name="KSO_WM_UNIT_PRESET_TEXT_INDEX" val="3"/>
  <p:tag name="KSO_WM_UNIT_PRESET_TEXT_LEN" val="17"/>
  <p:tag name="KSO_WM_UNIT_TYPE" val="a"/>
  <p:tag name="KSO_WM_UNIT_VALUE" val="16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310"/>
  <p:tag name="KSO_WM_UNIT_CLEAR" val="1"/>
  <p:tag name="KSO_WM_UNIT_COMPATIBLE" val="0"/>
  <p:tag name="KSO_WM_UNIT_HIGHLIGHT" val="0"/>
  <p:tag name="KSO_WM_UNIT_ID" val="custom160310_1*a*1"/>
  <p:tag name="KSO_WM_UNIT_INDEX" val="1"/>
  <p:tag name="KSO_WM_UNIT_ISCONTENTSTITLE" val="0"/>
  <p:tag name="KSO_WM_UNIT_LAYERLEVEL" val="1"/>
  <p:tag name="KSO_WM_UNIT_PRESET_TEXT_INDEX" val="3"/>
  <p:tag name="KSO_WM_UNIT_PRESET_TEXT_LEN" val="17"/>
  <p:tag name="KSO_WM_UNIT_TYPE" val="a"/>
  <p:tag name="KSO_WM_UNIT_VALUE" val="16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GI4NjI5OTBmMDM1ODFlMDkzNDFlZTFiMWNhZWU5ZTMifQ=="/>
  <p:tag name="KSO_WPP_MARK_KEY" val="eb6fae05-61a1-4f30-9a57-5672b02a21f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1721</Words>
  <Application>WPS 演示</Application>
  <PresentationFormat>全屏显示(16:9)</PresentationFormat>
  <Paragraphs>317</Paragraphs>
  <Slides>12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等线 Light</vt:lpstr>
      <vt:lpstr>Calibri</vt:lpstr>
      <vt:lpstr>Arial</vt:lpstr>
      <vt:lpstr>楷体_GB2312</vt:lpstr>
      <vt:lpstr>新宋体</vt:lpstr>
      <vt:lpstr>微软雅黑</vt:lpstr>
      <vt:lpstr>Times New Roman</vt:lpstr>
      <vt:lpstr>黑体</vt:lpstr>
      <vt:lpstr>楷体</vt:lpstr>
      <vt:lpstr>华文楷体</vt:lpstr>
      <vt:lpstr>等线</vt:lpstr>
      <vt:lpstr>华文彩云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2023-01-08T22:11:00Z</cp:lastPrinted>
  <dcterms:created xsi:type="dcterms:W3CDTF">2023-01-08T22:11:00Z</dcterms:created>
  <dcterms:modified xsi:type="dcterms:W3CDTF">2023-10-26T08:10:52Z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063A7E448C0D406EA34BFC0F12B75F3B_12</vt:lpwstr>
  </property>
  <property fmtid="{D5CDD505-2E9C-101B-9397-08002B2CF9AE}" pid="7" name="KSOProductBuildVer">
    <vt:lpwstr>2052-12.1.0.15712</vt:lpwstr>
  </property>
</Properties>
</file>