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wdp" ContentType="image/vnd.ms-photo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8"/>
  </p:notesMasterIdLst>
  <p:sldIdLst>
    <p:sldId id="256" r:id="rId3"/>
    <p:sldId id="3158" r:id="rId4"/>
    <p:sldId id="3157" r:id="rId5"/>
    <p:sldId id="3170" r:id="rId6"/>
    <p:sldId id="3159" r:id="rId7"/>
    <p:sldId id="3171" r:id="rId8"/>
    <p:sldId id="3172" r:id="rId9"/>
    <p:sldId id="3160" r:id="rId10"/>
    <p:sldId id="3167" r:id="rId11"/>
    <p:sldId id="3169" r:id="rId12"/>
    <p:sldId id="3168" r:id="rId13"/>
    <p:sldId id="3161" r:id="rId14"/>
    <p:sldId id="3162" r:id="rId15"/>
    <p:sldId id="3181" r:id="rId16"/>
    <p:sldId id="262" r:id="rId17"/>
  </p:sldIdLst>
  <p:sldSz cx="12192000" cy="6858000"/>
  <p:notesSz cx="6858000" cy="9144000"/>
  <p:custDataLst>
    <p:tags r:id="rId22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701" userDrawn="1">
          <p15:clr>
            <a:srgbClr val="A4A3A4"/>
          </p15:clr>
        </p15:guide>
        <p15:guide id="2" pos="3813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95" autoAdjust="0"/>
    <p:restoredTop sz="94660"/>
  </p:normalViewPr>
  <p:slideViewPr>
    <p:cSldViewPr snapToGrid="0" showGuides="1">
      <p:cViewPr>
        <p:scale>
          <a:sx n="100" d="100"/>
          <a:sy n="100" d="100"/>
        </p:scale>
        <p:origin x="-1122" y="-432"/>
      </p:cViewPr>
      <p:guideLst>
        <p:guide orient="horz" pos="2701"/>
        <p:guide pos="3813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2" Type="http://schemas.openxmlformats.org/officeDocument/2006/relationships/tags" Target="tags/tag1.xml"/><Relationship Id="rId21" Type="http://schemas.openxmlformats.org/officeDocument/2006/relationships/tableStyles" Target="tableStyles.xml"/><Relationship Id="rId20" Type="http://schemas.openxmlformats.org/officeDocument/2006/relationships/viewProps" Target="viewProps.xml"/><Relationship Id="rId2" Type="http://schemas.openxmlformats.org/officeDocument/2006/relationships/theme" Target="theme/theme1.xml"/><Relationship Id="rId19" Type="http://schemas.openxmlformats.org/officeDocument/2006/relationships/presProps" Target="presProps.xml"/><Relationship Id="rId18" Type="http://schemas.openxmlformats.org/officeDocument/2006/relationships/notesMaster" Target="notesMasters/notesMaster1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46E6B51-7070-47ED-99DC-F88B10BF974F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9D12E71-EC29-4B3B-A017-CF39A5A528A4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D302FD-8E63-4B9C-8F21-E8F43610B8D6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9D3352-A746-491B-B47C-21118BE016E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D302FD-8E63-4B9C-8F21-E8F43610B8D6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9D3352-A746-491B-B47C-21118BE016E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D302FD-8E63-4B9C-8F21-E8F43610B8D6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9D3352-A746-491B-B47C-21118BE016E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347980" y="308610"/>
            <a:ext cx="11554460" cy="6285865"/>
          </a:xfrm>
          <a:prstGeom prst="rect">
            <a:avLst/>
          </a:prstGeom>
          <a:solidFill>
            <a:schemeClr val="lt1">
              <a:alpha val="78000"/>
            </a:schemeClr>
          </a:solidFill>
          <a:ln>
            <a:solidFill>
              <a:schemeClr val="bg2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41935" y="232410"/>
            <a:ext cx="11767185" cy="6483350"/>
          </a:xfrm>
          <a:prstGeom prst="rect">
            <a:avLst/>
          </a:prstGeom>
          <a:ln>
            <a:solidFill>
              <a:schemeClr val="bg2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>
        <p:random/>
      </p:transition>
    </mc:Choice>
    <mc:Fallback>
      <p:transition spd="slow" advClick="0">
        <p:random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D302FD-8E63-4B9C-8F21-E8F43610B8D6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9D3352-A746-491B-B47C-21118BE016E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D302FD-8E63-4B9C-8F21-E8F43610B8D6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9D3352-A746-491B-B47C-21118BE016E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D302FD-8E63-4B9C-8F21-E8F43610B8D6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9D3352-A746-491B-B47C-21118BE016E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D302FD-8E63-4B9C-8F21-E8F43610B8D6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9D3352-A746-491B-B47C-21118BE016E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D302FD-8E63-4B9C-8F21-E8F43610B8D6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9D3352-A746-491B-B47C-21118BE016E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D302FD-8E63-4B9C-8F21-E8F43610B8D6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9D3352-A746-491B-B47C-21118BE016E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D302FD-8E63-4B9C-8F21-E8F43610B8D6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9D3352-A746-491B-B47C-21118BE016E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D302FD-8E63-4B9C-8F21-E8F43610B8D6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9D3352-A746-491B-B47C-21118BE016E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7" Type="http://schemas.openxmlformats.org/officeDocument/2006/relationships/theme" Target="../theme/theme1.xml"/><Relationship Id="rId16" Type="http://schemas.openxmlformats.org/officeDocument/2006/relationships/image" Target="file:///D:\qq&#25991;&#20214;\712321467\Image\C2C\Image2\%7b75232B38-A165-1FB7-499C-2E1C792CACB5%7d.png" TargetMode="External"/><Relationship Id="rId15" Type="http://schemas.openxmlformats.org/officeDocument/2006/relationships/image" Target="../media/image2.png"/><Relationship Id="rId14" Type="http://schemas.openxmlformats.org/officeDocument/2006/relationships/image" Target="../media/image1.jpeg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 cstate="email">
            <a:lum/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D302FD-8E63-4B9C-8F21-E8F43610B8D6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9D3352-A746-491B-B47C-21118BE016ED}" type="slidenum">
              <a:rPr lang="zh-CN" altLang="en-US" smtClean="0"/>
            </a:fld>
            <a:endParaRPr lang="zh-CN" altLang="en-US"/>
          </a:p>
        </p:txBody>
      </p:sp>
      <p:pic>
        <p:nvPicPr>
          <p:cNvPr id="7" name="图片 1073743875" descr="学科网 zxxk.com"/>
          <p:cNvPicPr>
            <a:picLocks noChangeAspect="1"/>
          </p:cNvPicPr>
          <p:nvPr/>
        </p:nvPicPr>
        <p:blipFill>
          <a:blip r:embed="rId15" r:link="rId16"/>
          <a:stretch>
            <a:fillRect/>
          </a:stretch>
        </p:blipFill>
        <p:spPr>
          <a:xfrm>
            <a:off x="838200" y="365125"/>
            <a:ext cx="9525" cy="95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ransition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11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12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image" Target="../media/image14.jpeg"/><Relationship Id="rId1" Type="http://schemas.openxmlformats.org/officeDocument/2006/relationships/image" Target="../media/image13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6.png"/><Relationship Id="rId1" Type="http://schemas.openxmlformats.org/officeDocument/2006/relationships/image" Target="../media/image15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3.xml"/><Relationship Id="rId4" Type="http://schemas.microsoft.com/office/2007/relationships/hdphoto" Target="../media/image6.wdp"/><Relationship Id="rId3" Type="http://schemas.openxmlformats.org/officeDocument/2006/relationships/image" Target="../media/image5.png"/><Relationship Id="rId2" Type="http://schemas.microsoft.com/office/2007/relationships/hdphoto" Target="../media/image4.wdp"/><Relationship Id="rId1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3.xml"/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稻壳儿_答辩小姐姐作品_2"/>
          <p:cNvSpPr txBox="1"/>
          <p:nvPr/>
        </p:nvSpPr>
        <p:spPr>
          <a:xfrm>
            <a:off x="2311790" y="1594658"/>
            <a:ext cx="756841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9600" dirty="0">
                <a:gradFill>
                  <a:gsLst>
                    <a:gs pos="0">
                      <a:srgbClr val="4D7F89"/>
                    </a:gs>
                    <a:gs pos="100000">
                      <a:srgbClr val="A2633C"/>
                    </a:gs>
                  </a:gsLst>
                  <a:lin ang="0" scaled="0"/>
                </a:gradFill>
                <a:cs typeface="+mn-ea"/>
                <a:sym typeface="+mn-lt"/>
              </a:rPr>
              <a:t>9</a:t>
            </a:r>
            <a:r>
              <a:rPr lang="zh-CN" altLang="zh-CN" sz="9600" dirty="0">
                <a:gradFill>
                  <a:gsLst>
                    <a:gs pos="0">
                      <a:srgbClr val="4D7F89"/>
                    </a:gs>
                    <a:gs pos="100000">
                      <a:srgbClr val="A2633C"/>
                    </a:gs>
                  </a:gsLst>
                  <a:lin ang="0" scaled="0"/>
                </a:gradFill>
                <a:ea typeface="宋体" panose="02010600030101010101" pitchFamily="2" charset="-122"/>
                <a:cs typeface="+mn-ea"/>
                <a:sym typeface="+mn-lt"/>
              </a:rPr>
              <a:t>的乘法口诀</a:t>
            </a:r>
            <a:endParaRPr lang="zh-CN" altLang="zh-CN" sz="9600" dirty="0">
              <a:gradFill>
                <a:gsLst>
                  <a:gs pos="0">
                    <a:srgbClr val="4D7F89"/>
                  </a:gs>
                  <a:gs pos="100000">
                    <a:srgbClr val="A2633C"/>
                  </a:gs>
                </a:gsLst>
                <a:lin ang="0" scaled="0"/>
              </a:gradFill>
              <a:ea typeface="宋体" panose="02010600030101010101" pitchFamily="2" charset="-122"/>
              <a:cs typeface="+mn-ea"/>
              <a:sym typeface="+mn-lt"/>
            </a:endParaRPr>
          </a:p>
        </p:txBody>
      </p:sp>
      <p:sp>
        <p:nvSpPr>
          <p:cNvPr id="7" name="稻壳儿_答辩小姐姐作品_3"/>
          <p:cNvSpPr txBox="1"/>
          <p:nvPr/>
        </p:nvSpPr>
        <p:spPr>
          <a:xfrm>
            <a:off x="1906229" y="3225272"/>
            <a:ext cx="8379542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endParaRPr lang="en-US" altLang="zh-CN">
              <a:cs typeface="+mn-ea"/>
              <a:sym typeface="+mn-lt"/>
            </a:endParaRPr>
          </a:p>
          <a:p>
            <a:pPr algn="ctr">
              <a:lnSpc>
                <a:spcPct val="150000"/>
              </a:lnSpc>
            </a:pPr>
            <a:endParaRPr lang="zh-CN" altLang="en-US">
              <a:cs typeface="+mn-ea"/>
              <a:sym typeface="+mn-lt"/>
            </a:endParaRPr>
          </a:p>
        </p:txBody>
      </p:sp>
      <p:sp>
        <p:nvSpPr>
          <p:cNvPr id="8" name="稻壳儿_答辩小姐姐作品_4"/>
          <p:cNvSpPr txBox="1"/>
          <p:nvPr/>
        </p:nvSpPr>
        <p:spPr>
          <a:xfrm>
            <a:off x="5065362" y="3778992"/>
            <a:ext cx="2061275" cy="368300"/>
          </a:xfrm>
          <a:prstGeom prst="rect">
            <a:avLst/>
          </a:prstGeom>
          <a:gradFill>
            <a:gsLst>
              <a:gs pos="0">
                <a:srgbClr val="4D7F89"/>
              </a:gs>
              <a:gs pos="100000">
                <a:srgbClr val="A2633C"/>
              </a:gs>
            </a:gsLst>
            <a:lin ang="3600000" scaled="0"/>
          </a:gradFill>
        </p:spPr>
        <p:txBody>
          <a:bodyPr wrap="square" rtlCol="0">
            <a:spAutoFit/>
          </a:bodyPr>
          <a:lstStyle/>
          <a:p>
            <a:pPr algn="ctr"/>
            <a:endParaRPr lang="zh-CN" altLang="en-US" dirty="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699">
        <p:fade/>
      </p:transition>
    </mc:Choice>
    <mc:Fallback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文本框 20"/>
          <p:cNvSpPr txBox="1"/>
          <p:nvPr/>
        </p:nvSpPr>
        <p:spPr>
          <a:xfrm>
            <a:off x="7100570" y="2552700"/>
            <a:ext cx="283400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>
                <a:solidFill>
                  <a:srgbClr val="242343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九行八列</a:t>
            </a:r>
            <a:endParaRPr lang="zh-CN" altLang="en-US" sz="2400" b="1">
              <a:solidFill>
                <a:srgbClr val="242343"/>
              </a:solidFill>
              <a:effectLst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pic>
        <p:nvPicPr>
          <p:cNvPr id="7" name="图片 6" descr="12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51180" y="1480185"/>
            <a:ext cx="6096000" cy="4619625"/>
          </a:xfrm>
          <a:prstGeom prst="rect">
            <a:avLst/>
          </a:prstGeom>
        </p:spPr>
      </p:pic>
      <p:sp>
        <p:nvSpPr>
          <p:cNvPr id="9" name="矩形 8"/>
          <p:cNvSpPr/>
          <p:nvPr/>
        </p:nvSpPr>
        <p:spPr>
          <a:xfrm>
            <a:off x="3338830" y="1912620"/>
            <a:ext cx="1853565" cy="291465"/>
          </a:xfrm>
          <a:prstGeom prst="rect">
            <a:avLst/>
          </a:prstGeom>
          <a:noFill/>
          <a:ln w="508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3374390" y="2466340"/>
            <a:ext cx="1853565" cy="291465"/>
          </a:xfrm>
          <a:prstGeom prst="rect">
            <a:avLst/>
          </a:prstGeom>
          <a:noFill/>
          <a:ln w="508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3343910" y="1399540"/>
            <a:ext cx="1853565" cy="291465"/>
          </a:xfrm>
          <a:prstGeom prst="rect">
            <a:avLst/>
          </a:prstGeom>
          <a:noFill/>
          <a:ln w="508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矩形 12"/>
          <p:cNvSpPr/>
          <p:nvPr/>
        </p:nvSpPr>
        <p:spPr>
          <a:xfrm>
            <a:off x="3374390" y="2908300"/>
            <a:ext cx="1853565" cy="291465"/>
          </a:xfrm>
          <a:prstGeom prst="rect">
            <a:avLst/>
          </a:prstGeom>
          <a:noFill/>
          <a:ln w="508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矩形 13"/>
          <p:cNvSpPr/>
          <p:nvPr/>
        </p:nvSpPr>
        <p:spPr>
          <a:xfrm>
            <a:off x="3374390" y="3441700"/>
            <a:ext cx="1853565" cy="291465"/>
          </a:xfrm>
          <a:prstGeom prst="rect">
            <a:avLst/>
          </a:prstGeom>
          <a:noFill/>
          <a:ln w="508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3404870" y="3975100"/>
            <a:ext cx="1853565" cy="291465"/>
          </a:xfrm>
          <a:prstGeom prst="rect">
            <a:avLst/>
          </a:prstGeom>
          <a:noFill/>
          <a:ln w="508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矩形 15"/>
          <p:cNvSpPr/>
          <p:nvPr/>
        </p:nvSpPr>
        <p:spPr>
          <a:xfrm>
            <a:off x="3389630" y="4523740"/>
            <a:ext cx="1853565" cy="291465"/>
          </a:xfrm>
          <a:prstGeom prst="rect">
            <a:avLst/>
          </a:prstGeom>
          <a:noFill/>
          <a:ln w="508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矩形 16"/>
          <p:cNvSpPr/>
          <p:nvPr/>
        </p:nvSpPr>
        <p:spPr>
          <a:xfrm>
            <a:off x="3389630" y="5102860"/>
            <a:ext cx="1853565" cy="291465"/>
          </a:xfrm>
          <a:prstGeom prst="rect">
            <a:avLst/>
          </a:prstGeom>
          <a:noFill/>
          <a:ln w="508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3404870" y="5697220"/>
            <a:ext cx="1853565" cy="291465"/>
          </a:xfrm>
          <a:prstGeom prst="rect">
            <a:avLst/>
          </a:prstGeom>
          <a:noFill/>
          <a:ln w="508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文本框 18"/>
          <p:cNvSpPr txBox="1"/>
          <p:nvPr/>
        </p:nvSpPr>
        <p:spPr>
          <a:xfrm>
            <a:off x="765175" y="902970"/>
            <a:ext cx="320103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sz="3200" b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ea typeface="宋体" panose="02010600030101010101" pitchFamily="2" charset="-122"/>
              </a:rPr>
              <a:t>东华门的门</a:t>
            </a:r>
            <a:endParaRPr lang="zh-CN" altLang="zh-CN" sz="3200" b="1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ea typeface="宋体" panose="02010600030101010101" pitchFamily="2" charset="-122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7101205" y="2908300"/>
            <a:ext cx="285369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9</a:t>
            </a:r>
            <a:r>
              <a:rPr lang="zh-CN" altLang="en-US" sz="2400" b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×</a:t>
            </a:r>
            <a:r>
              <a:rPr lang="en-US" altLang="zh-CN" sz="2400" b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8</a:t>
            </a:r>
            <a:r>
              <a:rPr lang="zh-CN" altLang="en-US" sz="2400" b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＝</a:t>
            </a:r>
            <a:r>
              <a:rPr lang="en-US" altLang="zh-CN" sz="2400" b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72</a:t>
            </a:r>
            <a:endParaRPr lang="en-US" altLang="zh-CN" sz="2400" b="1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699">
        <p:fade/>
      </p:transition>
    </mc:Choice>
    <mc:Fallback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D3C741608BDCFA519A78B9B74343082F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486410" y="1372235"/>
            <a:ext cx="3748405" cy="5158105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919480" y="1372235"/>
            <a:ext cx="2557780" cy="321945"/>
          </a:xfrm>
          <a:prstGeom prst="rect">
            <a:avLst/>
          </a:prstGeom>
          <a:noFill/>
          <a:ln w="50800"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955040" y="1971675"/>
            <a:ext cx="2557780" cy="321945"/>
          </a:xfrm>
          <a:prstGeom prst="rect">
            <a:avLst/>
          </a:prstGeom>
          <a:noFill/>
          <a:ln w="50800"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985520" y="2581275"/>
            <a:ext cx="2557780" cy="321945"/>
          </a:xfrm>
          <a:prstGeom prst="rect">
            <a:avLst/>
          </a:prstGeom>
          <a:noFill/>
          <a:ln w="50800"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1000760" y="3099435"/>
            <a:ext cx="2557780" cy="321945"/>
          </a:xfrm>
          <a:prstGeom prst="rect">
            <a:avLst/>
          </a:prstGeom>
          <a:noFill/>
          <a:ln w="50800"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1016000" y="3693795"/>
            <a:ext cx="2557780" cy="321945"/>
          </a:xfrm>
          <a:prstGeom prst="rect">
            <a:avLst/>
          </a:prstGeom>
          <a:noFill/>
          <a:ln w="50800"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1046480" y="4288155"/>
            <a:ext cx="2557780" cy="321945"/>
          </a:xfrm>
          <a:prstGeom prst="rect">
            <a:avLst/>
          </a:prstGeom>
          <a:noFill/>
          <a:ln w="50800"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矩形 12"/>
          <p:cNvSpPr/>
          <p:nvPr/>
        </p:nvSpPr>
        <p:spPr>
          <a:xfrm>
            <a:off x="1016000" y="4958715"/>
            <a:ext cx="2557780" cy="321945"/>
          </a:xfrm>
          <a:prstGeom prst="rect">
            <a:avLst/>
          </a:prstGeom>
          <a:noFill/>
          <a:ln w="50800"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矩形 13"/>
          <p:cNvSpPr/>
          <p:nvPr/>
        </p:nvSpPr>
        <p:spPr>
          <a:xfrm>
            <a:off x="1046480" y="5537835"/>
            <a:ext cx="2557780" cy="321945"/>
          </a:xfrm>
          <a:prstGeom prst="rect">
            <a:avLst/>
          </a:prstGeom>
          <a:noFill/>
          <a:ln w="50800"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1046480" y="6208395"/>
            <a:ext cx="2557780" cy="321945"/>
          </a:xfrm>
          <a:prstGeom prst="rect">
            <a:avLst/>
          </a:prstGeom>
          <a:noFill/>
          <a:ln w="50800"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文本框 20"/>
          <p:cNvSpPr txBox="1"/>
          <p:nvPr/>
        </p:nvSpPr>
        <p:spPr>
          <a:xfrm>
            <a:off x="5988050" y="2552700"/>
            <a:ext cx="283400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>
                <a:solidFill>
                  <a:srgbClr val="242343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九行七列</a:t>
            </a:r>
            <a:endParaRPr lang="zh-CN" altLang="en-US" sz="2400" b="1">
              <a:solidFill>
                <a:srgbClr val="242343"/>
              </a:solidFill>
              <a:effectLst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765175" y="659130"/>
            <a:ext cx="301688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sz="3200" b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ea typeface="宋体" panose="02010600030101010101" pitchFamily="2" charset="-122"/>
              </a:rPr>
              <a:t>亲王府的门</a:t>
            </a:r>
            <a:endParaRPr lang="zh-CN" altLang="zh-CN" sz="3200" b="1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ea typeface="宋体" panose="02010600030101010101" pitchFamily="2" charset="-122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6054090" y="2908300"/>
            <a:ext cx="283400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/>
              <a:t>9</a:t>
            </a:r>
            <a:r>
              <a:rPr lang="zh-CN" altLang="en-US" sz="2400" b="1">
                <a:ea typeface="宋体" panose="02010600030101010101" pitchFamily="2" charset="-122"/>
              </a:rPr>
              <a:t>×</a:t>
            </a:r>
            <a:r>
              <a:rPr lang="en-US" altLang="zh-CN" sz="2400" b="1">
                <a:ea typeface="宋体" panose="02010600030101010101" pitchFamily="2" charset="-122"/>
              </a:rPr>
              <a:t>7</a:t>
            </a:r>
            <a:r>
              <a:rPr lang="zh-CN" altLang="en-US" sz="2400" b="1">
                <a:ea typeface="宋体" panose="02010600030101010101" pitchFamily="2" charset="-122"/>
              </a:rPr>
              <a:t>＝</a:t>
            </a:r>
            <a:r>
              <a:rPr lang="en-US" altLang="zh-CN" sz="2400" b="1">
                <a:ea typeface="宋体" panose="02010600030101010101" pitchFamily="2" charset="-122"/>
              </a:rPr>
              <a:t>63</a:t>
            </a:r>
            <a:endParaRPr lang="en-US" altLang="zh-CN" sz="2400" b="1"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699">
        <p:fade/>
      </p:transition>
    </mc:Choice>
    <mc:Fallback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稻壳儿_答辩小姐姐作品_3"/>
          <p:cNvSpPr/>
          <p:nvPr/>
        </p:nvSpPr>
        <p:spPr>
          <a:xfrm flipH="1">
            <a:off x="1466848" y="387350"/>
            <a:ext cx="10096501" cy="5632311"/>
          </a:xfrm>
          <a:prstGeom prst="rect">
            <a:avLst/>
          </a:prstGeom>
          <a:effectLst>
            <a:outerShdw blurRad="50800" dist="50800" dir="5400000" sx="1000" sy="1000" algn="ctr" rotWithShape="0">
              <a:srgbClr val="000000"/>
            </a:outerShdw>
          </a:effectLst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250000"/>
              </a:lnSpc>
            </a:pPr>
            <a:r>
              <a:rPr lang="zh-CN" altLang="en-US" sz="1600" b="0" i="0" dirty="0">
                <a:solidFill>
                  <a:srgbClr val="242343"/>
                </a:solidFill>
                <a:effectLst/>
                <a:ea typeface="宋体" panose="02010600030101010101" pitchFamily="2" charset="-122"/>
                <a:cs typeface="+mn-ea"/>
                <a:sym typeface="+mn-lt"/>
              </a:rPr>
              <a:t>（三）数学典故</a:t>
            </a:r>
            <a:endParaRPr lang="zh-CN" altLang="en-US" sz="1600" b="0" i="0" dirty="0">
              <a:solidFill>
                <a:srgbClr val="242343"/>
              </a:solidFill>
              <a:effectLst/>
              <a:ea typeface="宋体" panose="02010600030101010101" pitchFamily="2" charset="-122"/>
              <a:cs typeface="+mn-ea"/>
              <a:sym typeface="+mn-lt"/>
            </a:endParaRPr>
          </a:p>
          <a:p>
            <a:pPr indent="0" algn="l">
              <a:lnSpc>
                <a:spcPct val="250000"/>
              </a:lnSpc>
              <a:buFont typeface="+mj-ea"/>
              <a:buNone/>
            </a:pPr>
            <a:r>
              <a:rPr lang="en-US" altLang="zh-CN" sz="1600" b="0" i="0" dirty="0">
                <a:solidFill>
                  <a:srgbClr val="242343"/>
                </a:solidFill>
                <a:effectLst/>
                <a:ea typeface="宋体" panose="02010600030101010101" pitchFamily="2" charset="-122"/>
                <a:cs typeface="+mn-ea"/>
                <a:sym typeface="+mn-lt"/>
              </a:rPr>
              <a:t>2.</a:t>
            </a:r>
            <a:r>
              <a:rPr lang="zh-CN" altLang="en-US" sz="1600" b="0" i="0" dirty="0">
                <a:solidFill>
                  <a:srgbClr val="242343"/>
                </a:solidFill>
                <a:effectLst/>
                <a:ea typeface="宋体" panose="02010600030101010101" pitchFamily="2" charset="-122"/>
                <a:cs typeface="+mn-ea"/>
                <a:sym typeface="+mn-lt"/>
              </a:rPr>
              <a:t>九九歌</a:t>
            </a:r>
            <a:endParaRPr lang="zh-CN" altLang="en-US" sz="1600" b="0" i="0" dirty="0">
              <a:solidFill>
                <a:srgbClr val="242343"/>
              </a:solidFill>
              <a:effectLst/>
              <a:ea typeface="宋体" panose="02010600030101010101" pitchFamily="2" charset="-122"/>
              <a:cs typeface="+mn-ea"/>
              <a:sym typeface="+mn-lt"/>
            </a:endParaRPr>
          </a:p>
          <a:p>
            <a:pPr indent="0" algn="l">
              <a:lnSpc>
                <a:spcPct val="250000"/>
              </a:lnSpc>
              <a:buFont typeface="+mj-ea"/>
              <a:buNone/>
            </a:pPr>
            <a:r>
              <a:rPr lang="en-US" altLang="zh-CN" sz="1600" b="0" i="0" dirty="0">
                <a:solidFill>
                  <a:srgbClr val="242343"/>
                </a:solidFill>
                <a:effectLst/>
                <a:ea typeface="宋体" panose="02010600030101010101" pitchFamily="2" charset="-122"/>
                <a:cs typeface="+mn-ea"/>
                <a:sym typeface="+mn-lt"/>
              </a:rPr>
              <a:t>      </a:t>
            </a:r>
            <a:r>
              <a:rPr lang="zh-CN" altLang="en-US" sz="1600" b="0" i="0" dirty="0">
                <a:solidFill>
                  <a:srgbClr val="242343"/>
                </a:solidFill>
                <a:effectLst/>
                <a:ea typeface="宋体" panose="02010600030101010101" pitchFamily="2" charset="-122"/>
                <a:cs typeface="+mn-ea"/>
                <a:sym typeface="+mn-lt"/>
              </a:rPr>
              <a:t>春秋战国时期，九九歌就已经被广泛使用。当时中国人民为了挨过漫长的冬季，发明了数九的方法消遣。</a:t>
            </a:r>
            <a:endParaRPr lang="zh-CN" altLang="en-US" sz="1600" b="0" i="0" dirty="0">
              <a:solidFill>
                <a:srgbClr val="242343"/>
              </a:solidFill>
              <a:effectLst/>
              <a:ea typeface="宋体" panose="02010600030101010101" pitchFamily="2" charset="-122"/>
              <a:cs typeface="+mn-ea"/>
              <a:sym typeface="+mn-lt"/>
            </a:endParaRPr>
          </a:p>
          <a:p>
            <a:pPr indent="0" algn="ctr">
              <a:lnSpc>
                <a:spcPct val="250000"/>
              </a:lnSpc>
              <a:buFont typeface="+mj-ea"/>
              <a:buNone/>
            </a:pPr>
            <a:r>
              <a:rPr lang="zh-CN" altLang="en-US" sz="1600" b="0" i="0" dirty="0">
                <a:solidFill>
                  <a:srgbClr val="242343"/>
                </a:solidFill>
                <a:effectLst/>
                <a:ea typeface="宋体" panose="02010600030101010101" pitchFamily="2" charset="-122"/>
                <a:cs typeface="+mn-ea"/>
                <a:sym typeface="+mn-lt"/>
              </a:rPr>
              <a:t>九九歌</a:t>
            </a:r>
            <a:endParaRPr lang="zh-CN" altLang="en-US" sz="1600" b="0" i="0" dirty="0">
              <a:solidFill>
                <a:srgbClr val="242343"/>
              </a:solidFill>
              <a:effectLst/>
              <a:ea typeface="宋体" panose="02010600030101010101" pitchFamily="2" charset="-122"/>
              <a:cs typeface="+mn-ea"/>
              <a:sym typeface="+mn-lt"/>
            </a:endParaRPr>
          </a:p>
          <a:p>
            <a:pPr indent="0" algn="ctr">
              <a:lnSpc>
                <a:spcPct val="250000"/>
              </a:lnSpc>
              <a:buFont typeface="+mj-ea"/>
              <a:buNone/>
            </a:pPr>
            <a:r>
              <a:rPr lang="zh-CN" altLang="en-US" sz="1600" b="0" i="0" dirty="0">
                <a:solidFill>
                  <a:srgbClr val="242343"/>
                </a:solidFill>
                <a:effectLst/>
                <a:ea typeface="宋体" panose="02010600030101010101" pitchFamily="2" charset="-122"/>
                <a:cs typeface="+mn-ea"/>
                <a:sym typeface="+mn-lt"/>
              </a:rPr>
              <a:t>一九二九不出手。</a:t>
            </a:r>
            <a:endParaRPr lang="zh-CN" altLang="en-US" sz="1600" b="0" i="0" dirty="0">
              <a:solidFill>
                <a:srgbClr val="242343"/>
              </a:solidFill>
              <a:effectLst/>
              <a:ea typeface="宋体" panose="02010600030101010101" pitchFamily="2" charset="-122"/>
              <a:cs typeface="+mn-ea"/>
              <a:sym typeface="+mn-lt"/>
            </a:endParaRPr>
          </a:p>
          <a:p>
            <a:pPr indent="0" algn="ctr">
              <a:lnSpc>
                <a:spcPct val="250000"/>
              </a:lnSpc>
              <a:buFont typeface="+mj-ea"/>
              <a:buNone/>
            </a:pPr>
            <a:r>
              <a:rPr lang="zh-CN" altLang="en-US" sz="1600" b="0" i="0" dirty="0">
                <a:solidFill>
                  <a:srgbClr val="242343"/>
                </a:solidFill>
                <a:effectLst/>
                <a:ea typeface="宋体" panose="02010600030101010101" pitchFamily="2" charset="-122"/>
                <a:cs typeface="+mn-ea"/>
                <a:sym typeface="+mn-lt"/>
              </a:rPr>
              <a:t>三九四九冰上走。</a:t>
            </a:r>
            <a:endParaRPr lang="zh-CN" altLang="en-US" sz="1600" b="0" i="0" dirty="0">
              <a:solidFill>
                <a:srgbClr val="242343"/>
              </a:solidFill>
              <a:effectLst/>
              <a:ea typeface="宋体" panose="02010600030101010101" pitchFamily="2" charset="-122"/>
              <a:cs typeface="+mn-ea"/>
              <a:sym typeface="+mn-lt"/>
            </a:endParaRPr>
          </a:p>
          <a:p>
            <a:pPr indent="0" algn="ctr">
              <a:lnSpc>
                <a:spcPct val="250000"/>
              </a:lnSpc>
              <a:buFont typeface="+mj-ea"/>
              <a:buNone/>
            </a:pPr>
            <a:r>
              <a:rPr lang="zh-CN" altLang="en-US" sz="1600" b="0" i="0" dirty="0">
                <a:solidFill>
                  <a:srgbClr val="242343"/>
                </a:solidFill>
                <a:effectLst/>
                <a:ea typeface="宋体" panose="02010600030101010101" pitchFamily="2" charset="-122"/>
                <a:cs typeface="+mn-ea"/>
                <a:sym typeface="+mn-lt"/>
              </a:rPr>
              <a:t>五九六九，河边看柳。</a:t>
            </a:r>
            <a:endParaRPr lang="zh-CN" altLang="en-US" sz="1600" b="0" i="0" dirty="0">
              <a:solidFill>
                <a:srgbClr val="242343"/>
              </a:solidFill>
              <a:effectLst/>
              <a:ea typeface="宋体" panose="02010600030101010101" pitchFamily="2" charset="-122"/>
              <a:cs typeface="+mn-ea"/>
              <a:sym typeface="+mn-lt"/>
            </a:endParaRPr>
          </a:p>
          <a:p>
            <a:pPr indent="0" algn="ctr">
              <a:lnSpc>
                <a:spcPct val="250000"/>
              </a:lnSpc>
              <a:buFont typeface="+mj-ea"/>
              <a:buNone/>
            </a:pPr>
            <a:r>
              <a:rPr lang="zh-CN" altLang="en-US" sz="1600" b="0" i="0" dirty="0">
                <a:solidFill>
                  <a:srgbClr val="242343"/>
                </a:solidFill>
                <a:effectLst/>
                <a:ea typeface="宋体" panose="02010600030101010101" pitchFamily="2" charset="-122"/>
                <a:cs typeface="+mn-ea"/>
                <a:sym typeface="+mn-lt"/>
              </a:rPr>
              <a:t>七九河开，八九燕来。</a:t>
            </a:r>
            <a:endParaRPr lang="zh-CN" altLang="en-US" sz="1600" b="0" i="0" dirty="0">
              <a:solidFill>
                <a:srgbClr val="242343"/>
              </a:solidFill>
              <a:effectLst/>
              <a:ea typeface="宋体" panose="02010600030101010101" pitchFamily="2" charset="-122"/>
              <a:cs typeface="+mn-ea"/>
              <a:sym typeface="+mn-lt"/>
            </a:endParaRPr>
          </a:p>
          <a:p>
            <a:pPr indent="0" algn="ctr">
              <a:lnSpc>
                <a:spcPct val="250000"/>
              </a:lnSpc>
              <a:buFont typeface="+mj-ea"/>
              <a:buNone/>
            </a:pPr>
            <a:r>
              <a:rPr lang="zh-CN" altLang="en-US" sz="1600" b="0" i="0" dirty="0">
                <a:solidFill>
                  <a:srgbClr val="242343"/>
                </a:solidFill>
                <a:effectLst/>
                <a:ea typeface="宋体" panose="02010600030101010101" pitchFamily="2" charset="-122"/>
                <a:cs typeface="+mn-ea"/>
                <a:sym typeface="+mn-lt"/>
              </a:rPr>
              <a:t>九九加一九，耕牛遍地走</a:t>
            </a:r>
            <a:r>
              <a:rPr lang="zh-CN" altLang="en-US" sz="1600" b="0" i="0" dirty="0" smtClean="0">
                <a:solidFill>
                  <a:srgbClr val="242343"/>
                </a:solidFill>
                <a:effectLst/>
                <a:ea typeface="宋体" panose="02010600030101010101" pitchFamily="2" charset="-122"/>
                <a:cs typeface="+mn-ea"/>
                <a:sym typeface="+mn-lt"/>
              </a:rPr>
              <a:t>。</a:t>
            </a:r>
            <a:endParaRPr lang="zh-CN" altLang="en-US" sz="1600" b="0" i="0" dirty="0">
              <a:solidFill>
                <a:srgbClr val="242343"/>
              </a:solidFill>
              <a:effectLst/>
              <a:ea typeface="宋体" panose="02010600030101010101" pitchFamily="2" charset="-122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699">
        <p:fade/>
      </p:transition>
    </mc:Choice>
    <mc:Fallback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稻壳儿_答辩小姐姐作品_3"/>
          <p:cNvSpPr/>
          <p:nvPr/>
        </p:nvSpPr>
        <p:spPr>
          <a:xfrm flipH="1">
            <a:off x="1743075" y="842645"/>
            <a:ext cx="9374505" cy="5015865"/>
          </a:xfrm>
          <a:prstGeom prst="rect">
            <a:avLst/>
          </a:prstGeom>
          <a:effectLst>
            <a:outerShdw blurRad="50800" dist="50800" dir="5400000" sx="1000" sy="1000" algn="ctr" rotWithShape="0">
              <a:srgbClr val="000000"/>
            </a:outerShdw>
          </a:effectLst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250000"/>
              </a:lnSpc>
            </a:pPr>
            <a:r>
              <a:rPr lang="zh-CN" altLang="en-US" sz="1600" b="0" i="0">
                <a:solidFill>
                  <a:srgbClr val="242343"/>
                </a:solidFill>
                <a:effectLst/>
                <a:ea typeface="宋体" panose="02010600030101010101" pitchFamily="2" charset="-122"/>
                <a:cs typeface="+mn-ea"/>
                <a:sym typeface="+mn-lt"/>
              </a:rPr>
              <a:t>（三）数学典故</a:t>
            </a:r>
            <a:endParaRPr lang="zh-CN" altLang="en-US" sz="1600" b="0" i="0">
              <a:solidFill>
                <a:srgbClr val="242343"/>
              </a:solidFill>
              <a:effectLst/>
              <a:ea typeface="宋体" panose="02010600030101010101" pitchFamily="2" charset="-122"/>
              <a:cs typeface="+mn-ea"/>
              <a:sym typeface="+mn-lt"/>
            </a:endParaRPr>
          </a:p>
          <a:p>
            <a:pPr indent="0" algn="l">
              <a:lnSpc>
                <a:spcPct val="250000"/>
              </a:lnSpc>
              <a:buFont typeface="+mj-ea"/>
              <a:buNone/>
            </a:pPr>
            <a:r>
              <a:rPr lang="en-US" altLang="zh-CN" sz="1600" b="0" i="0">
                <a:solidFill>
                  <a:srgbClr val="242343"/>
                </a:solidFill>
                <a:effectLst/>
                <a:ea typeface="宋体" panose="02010600030101010101" pitchFamily="2" charset="-122"/>
                <a:cs typeface="+mn-ea"/>
                <a:sym typeface="+mn-lt"/>
              </a:rPr>
              <a:t>3.</a:t>
            </a:r>
            <a:r>
              <a:rPr lang="zh-CN" altLang="en-US" sz="1600" b="0" i="0">
                <a:solidFill>
                  <a:srgbClr val="242343"/>
                </a:solidFill>
                <a:effectLst/>
                <a:ea typeface="宋体" panose="02010600030101010101" pitchFamily="2" charset="-122"/>
                <a:cs typeface="+mn-ea"/>
                <a:sym typeface="+mn-lt"/>
              </a:rPr>
              <a:t>九九消寒图</a:t>
            </a:r>
            <a:endParaRPr lang="zh-CN" altLang="en-US" sz="1600" b="0" i="0">
              <a:solidFill>
                <a:srgbClr val="242343"/>
              </a:solidFill>
              <a:effectLst/>
              <a:ea typeface="宋体" panose="02010600030101010101" pitchFamily="2" charset="-122"/>
              <a:cs typeface="+mn-ea"/>
              <a:sym typeface="+mn-lt"/>
            </a:endParaRPr>
          </a:p>
          <a:p>
            <a:pPr indent="0" algn="l">
              <a:lnSpc>
                <a:spcPct val="250000"/>
              </a:lnSpc>
              <a:buFont typeface="+mj-ea"/>
              <a:buNone/>
            </a:pPr>
            <a:r>
              <a:rPr lang="en-US" altLang="zh-CN" sz="1600" b="0" i="0">
                <a:solidFill>
                  <a:srgbClr val="242343"/>
                </a:solidFill>
                <a:effectLst/>
                <a:ea typeface="宋体" panose="02010600030101010101" pitchFamily="2" charset="-122"/>
                <a:cs typeface="+mn-ea"/>
                <a:sym typeface="+mn-lt"/>
              </a:rPr>
              <a:t>      </a:t>
            </a:r>
            <a:r>
              <a:rPr lang="zh-CN" altLang="en-US" sz="1600" b="0" i="0">
                <a:solidFill>
                  <a:srgbClr val="242343"/>
                </a:solidFill>
                <a:effectLst/>
                <a:ea typeface="宋体" panose="02010600030101010101" pitchFamily="2" charset="-122"/>
                <a:cs typeface="+mn-ea"/>
                <a:sym typeface="+mn-lt"/>
              </a:rPr>
              <a:t>它是中国北方文人根据数九的方法绘制的图。兴起时期为明朝，有文字式，圆圈式，梅花图式的形式。</a:t>
            </a:r>
            <a:endParaRPr lang="zh-CN" altLang="en-US" sz="1600" b="0" i="0">
              <a:solidFill>
                <a:srgbClr val="242343"/>
              </a:solidFill>
              <a:effectLst/>
              <a:ea typeface="宋体" panose="02010600030101010101" pitchFamily="2" charset="-122"/>
              <a:cs typeface="+mn-ea"/>
              <a:sym typeface="+mn-lt"/>
            </a:endParaRPr>
          </a:p>
          <a:p>
            <a:pPr indent="0" algn="l">
              <a:lnSpc>
                <a:spcPct val="250000"/>
              </a:lnSpc>
              <a:buFont typeface="+mj-ea"/>
              <a:buNone/>
            </a:pPr>
            <a:endParaRPr lang="zh-CN" altLang="en-US" sz="1600" b="0" i="0">
              <a:solidFill>
                <a:srgbClr val="242343"/>
              </a:solidFill>
              <a:effectLst/>
              <a:ea typeface="宋体" panose="02010600030101010101" pitchFamily="2" charset="-122"/>
              <a:cs typeface="+mn-ea"/>
              <a:sym typeface="+mn-lt"/>
            </a:endParaRPr>
          </a:p>
          <a:p>
            <a:pPr indent="0" algn="l">
              <a:lnSpc>
                <a:spcPct val="250000"/>
              </a:lnSpc>
              <a:buFont typeface="+mj-lt"/>
              <a:buNone/>
            </a:pPr>
            <a:endParaRPr lang="zh-CN" altLang="en-US" sz="1600" b="0" i="0">
              <a:solidFill>
                <a:srgbClr val="242343"/>
              </a:solidFill>
              <a:effectLst/>
              <a:ea typeface="宋体" panose="02010600030101010101" pitchFamily="2" charset="-122"/>
              <a:cs typeface="+mn-ea"/>
              <a:sym typeface="+mn-lt"/>
            </a:endParaRPr>
          </a:p>
          <a:p>
            <a:pPr indent="0" algn="l">
              <a:lnSpc>
                <a:spcPct val="250000"/>
              </a:lnSpc>
              <a:buFont typeface="+mj-lt"/>
              <a:buNone/>
            </a:pPr>
            <a:endParaRPr lang="zh-CN" altLang="en-US" sz="1600" b="0" i="0">
              <a:solidFill>
                <a:srgbClr val="242343"/>
              </a:solidFill>
              <a:effectLst/>
              <a:ea typeface="宋体" panose="02010600030101010101" pitchFamily="2" charset="-122"/>
              <a:cs typeface="+mn-ea"/>
              <a:sym typeface="+mn-lt"/>
            </a:endParaRPr>
          </a:p>
          <a:p>
            <a:pPr marL="342900" indent="-342900" algn="l">
              <a:lnSpc>
                <a:spcPct val="250000"/>
              </a:lnSpc>
              <a:buFont typeface="+mj-lt"/>
              <a:buAutoNum type="circleNumDbPlain"/>
            </a:pPr>
            <a:endParaRPr lang="zh-CN" altLang="en-US" sz="1600" b="0" i="0">
              <a:solidFill>
                <a:srgbClr val="242343"/>
              </a:solidFill>
              <a:effectLst/>
              <a:ea typeface="宋体" panose="02010600030101010101" pitchFamily="2" charset="-122"/>
              <a:cs typeface="+mn-ea"/>
              <a:sym typeface="+mn-lt"/>
            </a:endParaRPr>
          </a:p>
        </p:txBody>
      </p:sp>
      <p:pic>
        <p:nvPicPr>
          <p:cNvPr id="2" name="图片 1" descr="837D2633031E98C642E8BA99775ABC09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1876425" y="3336925"/>
            <a:ext cx="2297430" cy="2830830"/>
          </a:xfrm>
          <a:prstGeom prst="rect">
            <a:avLst/>
          </a:prstGeom>
        </p:spPr>
      </p:pic>
      <p:pic>
        <p:nvPicPr>
          <p:cNvPr id="3" name="图片 2" descr="C568D0104F64ED1A585C570FEF63AF54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4606290" y="3312795"/>
            <a:ext cx="2040255" cy="286258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699">
        <p:fade/>
      </p:transition>
    </mc:Choice>
    <mc:Fallback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稻壳儿_答辩小姐姐作品_3"/>
          <p:cNvSpPr/>
          <p:nvPr/>
        </p:nvSpPr>
        <p:spPr>
          <a:xfrm flipH="1">
            <a:off x="1743075" y="842645"/>
            <a:ext cx="9374505" cy="4281941"/>
          </a:xfrm>
          <a:prstGeom prst="rect">
            <a:avLst/>
          </a:prstGeom>
          <a:effectLst>
            <a:outerShdw blurRad="50800" dist="50800" dir="5400000" sx="1000" sy="1000" algn="ctr" rotWithShape="0">
              <a:srgbClr val="000000"/>
            </a:outerShdw>
          </a:effectLst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250000"/>
              </a:lnSpc>
            </a:pPr>
            <a:r>
              <a:rPr lang="zh-CN" altLang="en-US" sz="1600" b="0" i="0" dirty="0">
                <a:solidFill>
                  <a:srgbClr val="242343"/>
                </a:solidFill>
                <a:effectLst/>
                <a:ea typeface="宋体" panose="02010600030101010101" pitchFamily="2" charset="-122"/>
                <a:cs typeface="+mn-ea"/>
                <a:sym typeface="+mn-lt"/>
              </a:rPr>
              <a:t>（四）课堂练习</a:t>
            </a:r>
            <a:endParaRPr lang="zh-CN" altLang="en-US" sz="1600" b="0" i="0" dirty="0">
              <a:solidFill>
                <a:srgbClr val="242343"/>
              </a:solidFill>
              <a:effectLst/>
              <a:ea typeface="宋体" panose="02010600030101010101" pitchFamily="2" charset="-122"/>
              <a:cs typeface="+mn-ea"/>
              <a:sym typeface="+mn-lt"/>
            </a:endParaRPr>
          </a:p>
          <a:p>
            <a:pPr algn="l">
              <a:lnSpc>
                <a:spcPct val="250000"/>
              </a:lnSpc>
            </a:pPr>
            <a:r>
              <a:rPr lang="zh-CN" altLang="en-US" sz="1600" b="0" i="0" dirty="0">
                <a:solidFill>
                  <a:srgbClr val="242343"/>
                </a:solidFill>
                <a:effectLst/>
                <a:ea typeface="宋体" panose="02010600030101010101" pitchFamily="2" charset="-122"/>
                <a:cs typeface="+mn-ea"/>
                <a:sym typeface="+mn-lt"/>
              </a:rPr>
              <a:t>完成书本上的练习。</a:t>
            </a:r>
            <a:endParaRPr lang="zh-CN" altLang="en-US" sz="1600" b="0" i="0" dirty="0">
              <a:solidFill>
                <a:srgbClr val="242343"/>
              </a:solidFill>
              <a:effectLst/>
              <a:ea typeface="宋体" panose="02010600030101010101" pitchFamily="2" charset="-122"/>
              <a:cs typeface="+mn-ea"/>
              <a:sym typeface="+mn-lt"/>
            </a:endParaRPr>
          </a:p>
          <a:p>
            <a:pPr algn="ctr">
              <a:lnSpc>
                <a:spcPct val="250000"/>
              </a:lnSpc>
            </a:pPr>
            <a:r>
              <a:rPr lang="zh-CN" altLang="en-US" sz="1600" b="0" i="0" dirty="0">
                <a:solidFill>
                  <a:srgbClr val="242343"/>
                </a:solidFill>
                <a:effectLst/>
                <a:ea typeface="宋体" panose="02010600030101010101" pitchFamily="2" charset="-122"/>
                <a:cs typeface="+mn-ea"/>
                <a:sym typeface="+mn-lt"/>
              </a:rPr>
              <a:t>（五）课堂小结</a:t>
            </a:r>
            <a:endParaRPr lang="zh-CN" altLang="en-US" sz="1600" b="0" i="0" dirty="0">
              <a:solidFill>
                <a:srgbClr val="242343"/>
              </a:solidFill>
              <a:effectLst/>
              <a:ea typeface="宋体" panose="02010600030101010101" pitchFamily="2" charset="-122"/>
              <a:cs typeface="+mn-ea"/>
              <a:sym typeface="+mn-lt"/>
            </a:endParaRPr>
          </a:p>
          <a:p>
            <a:pPr algn="l">
              <a:lnSpc>
                <a:spcPct val="250000"/>
              </a:lnSpc>
            </a:pPr>
            <a:r>
              <a:rPr lang="en-US" altLang="zh-CN" sz="1600" b="0" i="0" dirty="0">
                <a:solidFill>
                  <a:srgbClr val="242343"/>
                </a:solidFill>
                <a:effectLst/>
                <a:ea typeface="宋体" panose="02010600030101010101" pitchFamily="2" charset="-122"/>
                <a:cs typeface="+mn-ea"/>
                <a:sym typeface="+mn-lt"/>
              </a:rPr>
              <a:t>1.</a:t>
            </a:r>
            <a:r>
              <a:rPr lang="zh-CN" altLang="en-US" sz="1600" b="0" i="0" dirty="0">
                <a:solidFill>
                  <a:srgbClr val="242343"/>
                </a:solidFill>
                <a:effectLst/>
                <a:ea typeface="宋体" panose="02010600030101010101" pitchFamily="2" charset="-122"/>
                <a:cs typeface="+mn-ea"/>
                <a:sym typeface="+mn-lt"/>
              </a:rPr>
              <a:t>板书：九的乘法口诀。</a:t>
            </a:r>
            <a:endParaRPr lang="zh-CN" altLang="en-US" sz="1600" b="0" i="0" dirty="0">
              <a:solidFill>
                <a:srgbClr val="242343"/>
              </a:solidFill>
              <a:effectLst/>
              <a:ea typeface="宋体" panose="02010600030101010101" pitchFamily="2" charset="-122"/>
              <a:cs typeface="+mn-ea"/>
              <a:sym typeface="+mn-lt"/>
            </a:endParaRPr>
          </a:p>
          <a:p>
            <a:pPr algn="l">
              <a:lnSpc>
                <a:spcPct val="250000"/>
              </a:lnSpc>
            </a:pPr>
            <a:r>
              <a:rPr lang="en-US" altLang="zh-CN" sz="1600" b="0" i="0" dirty="0">
                <a:solidFill>
                  <a:srgbClr val="242343"/>
                </a:solidFill>
                <a:effectLst/>
                <a:ea typeface="宋体" panose="02010600030101010101" pitchFamily="2" charset="-122"/>
                <a:cs typeface="+mn-ea"/>
                <a:sym typeface="+mn-lt"/>
              </a:rPr>
              <a:t>2.</a:t>
            </a:r>
            <a:r>
              <a:rPr lang="zh-CN" altLang="en-US" sz="1600" b="0" i="0" dirty="0">
                <a:solidFill>
                  <a:srgbClr val="242343"/>
                </a:solidFill>
                <a:effectLst/>
                <a:ea typeface="宋体" panose="02010600030101010101" pitchFamily="2" charset="-122"/>
                <a:cs typeface="+mn-ea"/>
                <a:sym typeface="+mn-lt"/>
              </a:rPr>
              <a:t>总结：九的乘法口诀的记忆方法。</a:t>
            </a:r>
            <a:endParaRPr lang="zh-CN" altLang="en-US" sz="1600" b="0" i="0" dirty="0">
              <a:solidFill>
                <a:srgbClr val="242343"/>
              </a:solidFill>
              <a:effectLst/>
              <a:ea typeface="宋体" panose="02010600030101010101" pitchFamily="2" charset="-122"/>
              <a:cs typeface="+mn-ea"/>
              <a:sym typeface="+mn-lt"/>
            </a:endParaRPr>
          </a:p>
          <a:p>
            <a:pPr algn="ctr">
              <a:lnSpc>
                <a:spcPct val="250000"/>
              </a:lnSpc>
            </a:pPr>
            <a:r>
              <a:rPr lang="zh-CN" altLang="en-US" sz="1600" b="0" i="0" dirty="0">
                <a:solidFill>
                  <a:srgbClr val="242343"/>
                </a:solidFill>
                <a:effectLst/>
                <a:ea typeface="宋体" panose="02010600030101010101" pitchFamily="2" charset="-122"/>
                <a:cs typeface="+mn-ea"/>
                <a:sym typeface="+mn-lt"/>
              </a:rPr>
              <a:t>（六）课后作业</a:t>
            </a:r>
            <a:endParaRPr lang="zh-CN" altLang="en-US" sz="1600" b="0" i="0" dirty="0">
              <a:solidFill>
                <a:srgbClr val="242343"/>
              </a:solidFill>
              <a:effectLst/>
              <a:ea typeface="宋体" panose="02010600030101010101" pitchFamily="2" charset="-122"/>
              <a:cs typeface="+mn-ea"/>
              <a:sym typeface="+mn-lt"/>
            </a:endParaRPr>
          </a:p>
          <a:p>
            <a:pPr algn="l">
              <a:lnSpc>
                <a:spcPct val="250000"/>
              </a:lnSpc>
            </a:pPr>
            <a:r>
              <a:rPr lang="zh-CN" altLang="en-US" sz="1600" b="0" i="0" dirty="0">
                <a:solidFill>
                  <a:srgbClr val="242343"/>
                </a:solidFill>
                <a:effectLst/>
                <a:ea typeface="宋体" panose="02010600030101010101" pitchFamily="2" charset="-122"/>
                <a:cs typeface="+mn-ea"/>
                <a:sym typeface="+mn-lt"/>
              </a:rPr>
              <a:t>自创一幅</a:t>
            </a:r>
            <a:r>
              <a:rPr lang="en-US" altLang="zh-CN" sz="1600" b="0" i="0" dirty="0">
                <a:solidFill>
                  <a:srgbClr val="242343"/>
                </a:solidFill>
                <a:effectLst/>
                <a:ea typeface="宋体" panose="02010600030101010101" pitchFamily="2" charset="-122"/>
                <a:cs typeface="+mn-ea"/>
                <a:sym typeface="+mn-lt"/>
              </a:rPr>
              <a:t>“</a:t>
            </a:r>
            <a:r>
              <a:rPr lang="zh-CN" altLang="en-US" sz="1600" b="0" i="0" dirty="0">
                <a:solidFill>
                  <a:srgbClr val="242343"/>
                </a:solidFill>
                <a:effectLst/>
                <a:ea typeface="宋体" panose="02010600030101010101" pitchFamily="2" charset="-122"/>
                <a:cs typeface="+mn-ea"/>
                <a:sym typeface="+mn-lt"/>
              </a:rPr>
              <a:t>九九消寒图</a:t>
            </a:r>
            <a:r>
              <a:rPr lang="en-US" altLang="zh-CN" sz="1600" b="0" i="0" dirty="0">
                <a:solidFill>
                  <a:srgbClr val="242343"/>
                </a:solidFill>
                <a:effectLst/>
                <a:ea typeface="宋体" panose="02010600030101010101" pitchFamily="2" charset="-122"/>
                <a:cs typeface="+mn-ea"/>
                <a:sym typeface="+mn-lt"/>
              </a:rPr>
              <a:t>”</a:t>
            </a:r>
            <a:r>
              <a:rPr lang="zh-CN" altLang="en-US" sz="1600" b="0" i="0" dirty="0" smtClean="0">
                <a:solidFill>
                  <a:srgbClr val="242343"/>
                </a:solidFill>
                <a:effectLst/>
                <a:ea typeface="宋体" panose="02010600030101010101" pitchFamily="2" charset="-122"/>
                <a:cs typeface="+mn-ea"/>
                <a:sym typeface="+mn-lt"/>
              </a:rPr>
              <a:t>。</a:t>
            </a:r>
            <a:endParaRPr lang="zh-CN" altLang="en-US" sz="1600" b="0" i="0" dirty="0">
              <a:solidFill>
                <a:srgbClr val="242343"/>
              </a:solidFill>
              <a:effectLst/>
              <a:ea typeface="宋体" panose="02010600030101010101" pitchFamily="2" charset="-122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699">
        <p:fade/>
      </p:transition>
    </mc:Choice>
    <mc:Fallback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稻壳儿_答辩小姐姐作品_1"/>
          <p:cNvPicPr>
            <a:picLocks noChangeAspect="1"/>
          </p:cNvPicPr>
          <p:nvPr/>
        </p:nvPicPr>
        <p:blipFill>
          <a:blip r:embed="rId1" cstate="email"/>
          <a:srcRect/>
          <a:stretch>
            <a:fillRect/>
          </a:stretch>
        </p:blipFill>
        <p:spPr>
          <a:xfrm rot="5400000" flipV="1">
            <a:off x="2667003" y="-2667001"/>
            <a:ext cx="6858000" cy="12192001"/>
          </a:xfrm>
          <a:prstGeom prst="rect">
            <a:avLst/>
          </a:prstGeom>
        </p:spPr>
      </p:pic>
      <p:sp>
        <p:nvSpPr>
          <p:cNvPr id="6" name="稻壳儿_答辩小姐姐作品_2"/>
          <p:cNvSpPr txBox="1"/>
          <p:nvPr/>
        </p:nvSpPr>
        <p:spPr>
          <a:xfrm>
            <a:off x="2193667" y="1594658"/>
            <a:ext cx="780466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7200" dirty="0">
                <a:gradFill>
                  <a:gsLst>
                    <a:gs pos="0">
                      <a:srgbClr val="4D7F89"/>
                    </a:gs>
                    <a:gs pos="100000">
                      <a:srgbClr val="A2633C"/>
                    </a:gs>
                  </a:gsLst>
                  <a:lin ang="0" scaled="0"/>
                </a:gradFill>
                <a:cs typeface="+mn-ea"/>
                <a:sym typeface="+mn-lt"/>
              </a:rPr>
              <a:t>谢谢观看</a:t>
            </a:r>
            <a:endParaRPr lang="zh-CN" altLang="en-US" sz="7200" dirty="0">
              <a:gradFill>
                <a:gsLst>
                  <a:gs pos="0">
                    <a:srgbClr val="4D7F89"/>
                  </a:gs>
                  <a:gs pos="100000">
                    <a:srgbClr val="A2633C"/>
                  </a:gs>
                </a:gsLst>
                <a:lin ang="0" scaled="0"/>
              </a:gradFill>
              <a:cs typeface="+mn-ea"/>
              <a:sym typeface="+mn-lt"/>
            </a:endParaRPr>
          </a:p>
        </p:txBody>
      </p:sp>
      <p:sp>
        <p:nvSpPr>
          <p:cNvPr id="7" name="稻壳儿_答辩小姐姐作品_3"/>
          <p:cNvSpPr txBox="1"/>
          <p:nvPr/>
        </p:nvSpPr>
        <p:spPr>
          <a:xfrm>
            <a:off x="2092919" y="3271627"/>
            <a:ext cx="8379542" cy="5067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endParaRPr lang="zh-CN" altLang="en-US">
              <a:cs typeface="+mn-ea"/>
              <a:sym typeface="+mn-lt"/>
            </a:endParaRPr>
          </a:p>
        </p:txBody>
      </p:sp>
      <p:pic>
        <p:nvPicPr>
          <p:cNvPr id="8" name="New picture"/>
          <p:cNvPicPr/>
          <p:nvPr/>
        </p:nvPicPr>
        <p:blipFill>
          <a:blip r:embed="rId2"/>
          <a:stretch>
            <a:fillRect/>
          </a:stretch>
        </p:blipFill>
        <p:spPr>
          <a:xfrm>
            <a:off x="11887200" y="11099800"/>
            <a:ext cx="355600" cy="266700"/>
          </a:xfrm>
          <a:prstGeom prst="cube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699">
        <p:fade/>
      </p:transition>
    </mc:Choice>
    <mc:Fallback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稻壳儿_答辩小姐姐作品_2"/>
          <p:cNvSpPr/>
          <p:nvPr/>
        </p:nvSpPr>
        <p:spPr>
          <a:xfrm>
            <a:off x="2662555" y="789305"/>
            <a:ext cx="6882130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7200" spc="800">
                <a:gradFill>
                  <a:gsLst>
                    <a:gs pos="0">
                      <a:srgbClr val="4D7F89"/>
                    </a:gs>
                    <a:gs pos="100000">
                      <a:srgbClr val="A2633C"/>
                    </a:gs>
                  </a:gsLst>
                  <a:lin ang="0" scaled="0"/>
                </a:gradFill>
                <a:ea typeface="宋体" panose="02010600030101010101" pitchFamily="2" charset="-122"/>
                <a:cs typeface="+mn-ea"/>
                <a:sym typeface="+mn-lt"/>
              </a:rPr>
              <a:t>教学过程</a:t>
            </a:r>
            <a:endParaRPr lang="zh-CN" altLang="en-US" sz="7200" spc="800">
              <a:gradFill>
                <a:gsLst>
                  <a:gs pos="0">
                    <a:srgbClr val="4D7F89"/>
                  </a:gs>
                  <a:gs pos="100000">
                    <a:srgbClr val="A2633C"/>
                  </a:gs>
                </a:gsLst>
                <a:lin ang="0" scaled="0"/>
              </a:gradFill>
              <a:ea typeface="宋体" panose="02010600030101010101" pitchFamily="2" charset="-122"/>
              <a:cs typeface="+mn-ea"/>
              <a:sym typeface="+mn-lt"/>
            </a:endParaRPr>
          </a:p>
        </p:txBody>
      </p:sp>
      <p:sp>
        <p:nvSpPr>
          <p:cNvPr id="4" name="稻壳儿_答辩小姐姐作品_3"/>
          <p:cNvSpPr/>
          <p:nvPr/>
        </p:nvSpPr>
        <p:spPr>
          <a:xfrm flipH="1">
            <a:off x="1774507" y="1741170"/>
            <a:ext cx="8658225" cy="2245360"/>
          </a:xfrm>
          <a:prstGeom prst="rect">
            <a:avLst/>
          </a:prstGeom>
          <a:effectLst>
            <a:outerShdw blurRad="50800" dist="50800" dir="5400000" sx="1000" sy="1000" algn="ctr" rotWithShape="0">
              <a:srgbClr val="000000"/>
            </a:outerShdw>
          </a:effectLst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250000"/>
              </a:lnSpc>
            </a:pPr>
            <a:r>
              <a:rPr lang="zh-CN" altLang="en-US" sz="2000" b="1" i="0" dirty="0">
                <a:solidFill>
                  <a:srgbClr val="242343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（一）创设情景，激发兴趣</a:t>
            </a:r>
            <a:endParaRPr lang="zh-CN" altLang="en-US" sz="2000" b="1" i="0" dirty="0">
              <a:solidFill>
                <a:srgbClr val="242343"/>
              </a:solidFill>
              <a:effectLst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  <a:p>
            <a:pPr algn="l">
              <a:lnSpc>
                <a:spcPct val="250000"/>
              </a:lnSpc>
            </a:pPr>
            <a:r>
              <a:rPr lang="zh-CN" altLang="en-US" b="0" i="0" dirty="0">
                <a:solidFill>
                  <a:srgbClr val="242343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rPr>
              <a:t>引用《西游记》中唐僧师徒经历</a:t>
            </a:r>
            <a:r>
              <a:rPr lang="en-US" altLang="zh-CN" b="0" i="0" dirty="0">
                <a:solidFill>
                  <a:srgbClr val="FF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rPr>
              <a:t>“</a:t>
            </a:r>
            <a:r>
              <a:rPr lang="zh-CN" altLang="en-US" b="0" i="0" dirty="0">
                <a:solidFill>
                  <a:srgbClr val="FF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rPr>
              <a:t>九九八十一难</a:t>
            </a:r>
            <a:r>
              <a:rPr lang="en-US" altLang="zh-CN" b="0" i="0" dirty="0">
                <a:solidFill>
                  <a:srgbClr val="FF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rPr>
              <a:t>”</a:t>
            </a:r>
            <a:r>
              <a:rPr lang="zh-CN" altLang="en-US" b="0" i="0" dirty="0">
                <a:solidFill>
                  <a:srgbClr val="242343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rPr>
              <a:t>取得真经的故事，激发学生对九九八十一难是怎么来的好奇心。</a:t>
            </a:r>
            <a:endParaRPr lang="zh-CN" altLang="en-US" b="0" i="0" dirty="0">
              <a:solidFill>
                <a:srgbClr val="242343"/>
              </a:solidFill>
              <a:effectLst/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699">
        <p:fade/>
      </p:transition>
    </mc:Choice>
    <mc:Fallback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稻壳儿_答辩小姐姐作品_3"/>
          <p:cNvSpPr/>
          <p:nvPr/>
        </p:nvSpPr>
        <p:spPr>
          <a:xfrm flipH="1">
            <a:off x="721359" y="561975"/>
            <a:ext cx="10841355" cy="5324535"/>
          </a:xfrm>
          <a:prstGeom prst="rect">
            <a:avLst/>
          </a:prstGeom>
          <a:effectLst>
            <a:outerShdw blurRad="50800" dist="50800" dir="5400000" sx="1000" sy="1000" algn="ctr" rotWithShape="0">
              <a:srgbClr val="000000"/>
            </a:outerShdw>
          </a:effectLst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250000"/>
              </a:lnSpc>
            </a:pPr>
            <a:r>
              <a:rPr lang="zh-CN" altLang="en-US" sz="2400" b="1" i="0" dirty="0">
                <a:solidFill>
                  <a:srgbClr val="242343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（二）探索新知</a:t>
            </a:r>
            <a:endParaRPr lang="zh-CN" altLang="en-US" sz="2400" b="0" i="0" dirty="0">
              <a:solidFill>
                <a:srgbClr val="242343"/>
              </a:solidFill>
              <a:effectLst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  <a:p>
            <a:pPr algn="l">
              <a:lnSpc>
                <a:spcPct val="250000"/>
              </a:lnSpc>
            </a:pPr>
            <a:r>
              <a:rPr lang="zh-CN" altLang="en-US" sz="1600" b="0" i="0" dirty="0">
                <a:solidFill>
                  <a:srgbClr val="242343"/>
                </a:solidFill>
                <a:effectLst/>
                <a:ea typeface="宋体" panose="02010600030101010101" pitchFamily="2" charset="-122"/>
                <a:cs typeface="+mn-ea"/>
                <a:sym typeface="+mn-lt"/>
              </a:rPr>
              <a:t>活动</a:t>
            </a:r>
            <a:r>
              <a:rPr lang="en-US" altLang="zh-CN" sz="1600" b="0" i="0" dirty="0">
                <a:solidFill>
                  <a:srgbClr val="242343"/>
                </a:solidFill>
                <a:effectLst/>
                <a:ea typeface="宋体" panose="02010600030101010101" pitchFamily="2" charset="-122"/>
                <a:cs typeface="+mn-ea"/>
                <a:sym typeface="+mn-lt"/>
              </a:rPr>
              <a:t>1</a:t>
            </a:r>
            <a:r>
              <a:rPr lang="zh-CN" altLang="en-US" sz="1600" b="0" i="0" dirty="0">
                <a:solidFill>
                  <a:srgbClr val="242343"/>
                </a:solidFill>
                <a:effectLst/>
                <a:ea typeface="宋体" panose="02010600030101010101" pitchFamily="2" charset="-122"/>
                <a:cs typeface="+mn-ea"/>
                <a:sym typeface="+mn-lt"/>
              </a:rPr>
              <a:t>：完善</a:t>
            </a:r>
            <a:r>
              <a:rPr lang="en-US" altLang="zh-CN" sz="1600" b="0" i="0" dirty="0">
                <a:solidFill>
                  <a:srgbClr val="242343"/>
                </a:solidFill>
                <a:effectLst/>
                <a:ea typeface="宋体" panose="02010600030101010101" pitchFamily="2" charset="-122"/>
                <a:cs typeface="+mn-ea"/>
                <a:sym typeface="+mn-lt"/>
              </a:rPr>
              <a:t>9</a:t>
            </a:r>
            <a:r>
              <a:rPr lang="zh-CN" altLang="en-US" sz="1600" b="0" i="0" dirty="0">
                <a:solidFill>
                  <a:srgbClr val="242343"/>
                </a:solidFill>
                <a:effectLst/>
                <a:ea typeface="宋体" panose="02010600030101010101" pitchFamily="2" charset="-122"/>
                <a:cs typeface="+mn-ea"/>
                <a:sym typeface="+mn-lt"/>
              </a:rPr>
              <a:t>的乘法口诀表</a:t>
            </a:r>
            <a:endParaRPr lang="en-US" altLang="zh-CN" sz="1600" b="0" i="0" dirty="0">
              <a:solidFill>
                <a:srgbClr val="242343"/>
              </a:solidFill>
              <a:effectLst/>
              <a:ea typeface="宋体" panose="02010600030101010101" pitchFamily="2" charset="-122"/>
              <a:cs typeface="+mn-ea"/>
              <a:sym typeface="+mn-lt"/>
            </a:endParaRPr>
          </a:p>
          <a:p>
            <a:pPr indent="0" algn="l">
              <a:lnSpc>
                <a:spcPct val="250000"/>
              </a:lnSpc>
              <a:buFont typeface="+mj-ea"/>
              <a:buNone/>
            </a:pPr>
            <a:r>
              <a:rPr lang="en-US" altLang="zh-CN" sz="1600" b="0" i="0" dirty="0">
                <a:solidFill>
                  <a:srgbClr val="242343"/>
                </a:solidFill>
                <a:effectLst/>
                <a:ea typeface="宋体" panose="02010600030101010101" pitchFamily="2" charset="-122"/>
                <a:cs typeface="+mn-ea"/>
                <a:sym typeface="+mn-lt"/>
              </a:rPr>
              <a:t>a. </a:t>
            </a:r>
            <a:r>
              <a:rPr lang="zh-CN" altLang="en-US" sz="1600" dirty="0">
                <a:solidFill>
                  <a:srgbClr val="242343"/>
                </a:solidFill>
                <a:effectLst/>
                <a:ea typeface="宋体" panose="02010600030101010101" pitchFamily="2" charset="-122"/>
                <a:cs typeface="+mn-ea"/>
                <a:sym typeface="+mn-lt"/>
              </a:rPr>
              <a:t>出示教材上的龙舟图，让同学们提出数学问题，引出</a:t>
            </a:r>
            <a:r>
              <a:rPr lang="en-US" altLang="zh-CN" sz="1600" dirty="0">
                <a:solidFill>
                  <a:srgbClr val="242343"/>
                </a:solidFill>
                <a:effectLst/>
                <a:ea typeface="宋体" panose="02010600030101010101" pitchFamily="2" charset="-122"/>
                <a:cs typeface="+mn-ea"/>
                <a:sym typeface="+mn-lt"/>
              </a:rPr>
              <a:t>9</a:t>
            </a:r>
            <a:r>
              <a:rPr lang="zh-CN" altLang="en-US" sz="1600" dirty="0">
                <a:solidFill>
                  <a:srgbClr val="242343"/>
                </a:solidFill>
                <a:effectLst/>
                <a:ea typeface="宋体" panose="02010600030101010101" pitchFamily="2" charset="-122"/>
                <a:cs typeface="+mn-ea"/>
                <a:sym typeface="+mn-lt"/>
              </a:rPr>
              <a:t>的乘法口诀表。</a:t>
            </a:r>
            <a:endParaRPr lang="zh-CN" altLang="en-US" sz="1600" dirty="0">
              <a:solidFill>
                <a:srgbClr val="242343"/>
              </a:solidFill>
              <a:effectLst/>
              <a:ea typeface="宋体" panose="02010600030101010101" pitchFamily="2" charset="-122"/>
              <a:cs typeface="+mn-ea"/>
              <a:sym typeface="+mn-lt"/>
            </a:endParaRPr>
          </a:p>
          <a:p>
            <a:pPr indent="0" algn="l">
              <a:lnSpc>
                <a:spcPct val="250000"/>
              </a:lnSpc>
              <a:buFont typeface="+mj-ea"/>
              <a:buNone/>
            </a:pPr>
            <a:r>
              <a:rPr lang="en-US" altLang="zh-CN" sz="1600" dirty="0">
                <a:solidFill>
                  <a:srgbClr val="242343"/>
                </a:solidFill>
                <a:effectLst/>
                <a:ea typeface="宋体" panose="02010600030101010101" pitchFamily="2" charset="-122"/>
                <a:cs typeface="+mn-ea"/>
                <a:sym typeface="+mn-lt"/>
              </a:rPr>
              <a:t>b.</a:t>
            </a:r>
            <a:r>
              <a:rPr lang="zh-CN" altLang="en-US" sz="1600" dirty="0">
                <a:solidFill>
                  <a:srgbClr val="242343"/>
                </a:solidFill>
                <a:effectLst/>
                <a:ea typeface="宋体" panose="02010600030101010101" pitchFamily="2" charset="-122"/>
                <a:cs typeface="+mn-ea"/>
                <a:sym typeface="+mn-lt"/>
              </a:rPr>
              <a:t>解决这类问题的实质是完善</a:t>
            </a:r>
            <a:r>
              <a:rPr lang="en-US" altLang="zh-CN" sz="1600" dirty="0">
                <a:solidFill>
                  <a:srgbClr val="242343"/>
                </a:solidFill>
                <a:effectLst/>
                <a:ea typeface="宋体" panose="02010600030101010101" pitchFamily="2" charset="-122"/>
                <a:cs typeface="+mn-ea"/>
                <a:sym typeface="+mn-lt"/>
              </a:rPr>
              <a:t>9</a:t>
            </a:r>
            <a:r>
              <a:rPr lang="zh-CN" altLang="en-US" sz="1600" dirty="0">
                <a:solidFill>
                  <a:srgbClr val="242343"/>
                </a:solidFill>
                <a:effectLst/>
                <a:ea typeface="宋体" panose="02010600030101010101" pitchFamily="2" charset="-122"/>
                <a:cs typeface="+mn-ea"/>
                <a:sym typeface="+mn-lt"/>
              </a:rPr>
              <a:t>的乘法口诀表。</a:t>
            </a:r>
            <a:endParaRPr lang="zh-CN" altLang="en-US" sz="1600" dirty="0">
              <a:solidFill>
                <a:srgbClr val="242343"/>
              </a:solidFill>
              <a:effectLst/>
              <a:ea typeface="宋体" panose="02010600030101010101" pitchFamily="2" charset="-122"/>
              <a:cs typeface="+mn-ea"/>
              <a:sym typeface="+mn-lt"/>
            </a:endParaRPr>
          </a:p>
          <a:p>
            <a:pPr indent="0" algn="l">
              <a:lnSpc>
                <a:spcPct val="250000"/>
              </a:lnSpc>
              <a:buFont typeface="+mj-lt"/>
              <a:buNone/>
            </a:pPr>
            <a:r>
              <a:rPr lang="en-US" altLang="zh-CN" sz="1600" b="0" i="0" dirty="0">
                <a:solidFill>
                  <a:srgbClr val="242343"/>
                </a:solidFill>
                <a:effectLst/>
                <a:ea typeface="宋体" panose="02010600030101010101" pitchFamily="2" charset="-122"/>
                <a:cs typeface="+mn-ea"/>
                <a:sym typeface="+mn-lt"/>
              </a:rPr>
              <a:t>c.</a:t>
            </a:r>
            <a:r>
              <a:rPr lang="zh-CN" altLang="en-US" sz="1600" b="0" i="0" dirty="0">
                <a:solidFill>
                  <a:srgbClr val="242343"/>
                </a:solidFill>
                <a:effectLst/>
                <a:ea typeface="宋体" panose="02010600030101010101" pitchFamily="2" charset="-122"/>
                <a:cs typeface="+mn-ea"/>
                <a:sym typeface="+mn-lt"/>
              </a:rPr>
              <a:t>小组合作学习。</a:t>
            </a:r>
            <a:endParaRPr lang="zh-CN" altLang="en-US" sz="1600" b="0" i="0" dirty="0">
              <a:solidFill>
                <a:srgbClr val="242343"/>
              </a:solidFill>
              <a:effectLst/>
              <a:ea typeface="宋体" panose="02010600030101010101" pitchFamily="2" charset="-122"/>
              <a:cs typeface="+mn-ea"/>
              <a:sym typeface="+mn-lt"/>
            </a:endParaRPr>
          </a:p>
          <a:p>
            <a:pPr indent="0" algn="l">
              <a:lnSpc>
                <a:spcPct val="250000"/>
              </a:lnSpc>
              <a:buFont typeface="+mj-lt"/>
              <a:buNone/>
            </a:pPr>
            <a:r>
              <a:rPr lang="en-US" altLang="zh-CN" sz="1600" b="0" i="0" dirty="0">
                <a:solidFill>
                  <a:srgbClr val="242343"/>
                </a:solidFill>
                <a:effectLst/>
                <a:ea typeface="宋体" panose="02010600030101010101" pitchFamily="2" charset="-122"/>
                <a:cs typeface="+mn-ea"/>
                <a:sym typeface="+mn-lt"/>
              </a:rPr>
              <a:t>d.</a:t>
            </a:r>
            <a:r>
              <a:rPr lang="zh-CN" altLang="en-US" sz="1600" b="0" i="0" dirty="0">
                <a:solidFill>
                  <a:srgbClr val="242343"/>
                </a:solidFill>
                <a:effectLst/>
                <a:ea typeface="宋体" panose="02010600030101010101" pitchFamily="2" charset="-122"/>
                <a:cs typeface="+mn-ea"/>
                <a:sym typeface="+mn-lt"/>
              </a:rPr>
              <a:t>小组汇报</a:t>
            </a:r>
            <a:endParaRPr lang="zh-CN" altLang="en-US" sz="1600" b="0" i="0" dirty="0">
              <a:solidFill>
                <a:srgbClr val="242343"/>
              </a:solidFill>
              <a:effectLst/>
              <a:ea typeface="宋体" panose="02010600030101010101" pitchFamily="2" charset="-122"/>
              <a:cs typeface="+mn-ea"/>
              <a:sym typeface="+mn-lt"/>
            </a:endParaRPr>
          </a:p>
          <a:p>
            <a:pPr indent="0" algn="l">
              <a:lnSpc>
                <a:spcPct val="250000"/>
              </a:lnSpc>
              <a:buFont typeface="+mj-lt"/>
              <a:buNone/>
            </a:pPr>
            <a:r>
              <a:rPr lang="zh-CN" altLang="en-US" sz="1600" b="0" i="0" dirty="0">
                <a:solidFill>
                  <a:srgbClr val="242343"/>
                </a:solidFill>
                <a:effectLst/>
                <a:ea typeface="宋体" panose="02010600030101010101" pitchFamily="2" charset="-122"/>
                <a:cs typeface="+mn-ea"/>
                <a:sym typeface="+mn-lt"/>
              </a:rPr>
              <a:t>预设一：数龙舟</a:t>
            </a:r>
            <a:endParaRPr lang="zh-CN" altLang="en-US" sz="1600" b="0" i="0" dirty="0">
              <a:solidFill>
                <a:srgbClr val="242343"/>
              </a:solidFill>
              <a:effectLst/>
              <a:ea typeface="宋体" panose="02010600030101010101" pitchFamily="2" charset="-122"/>
              <a:cs typeface="+mn-ea"/>
              <a:sym typeface="+mn-lt"/>
            </a:endParaRPr>
          </a:p>
          <a:p>
            <a:pPr indent="0" algn="l">
              <a:lnSpc>
                <a:spcPct val="250000"/>
              </a:lnSpc>
              <a:buFont typeface="+mj-lt"/>
              <a:buNone/>
            </a:pPr>
            <a:r>
              <a:rPr lang="zh-CN" altLang="en-US" sz="1600" b="0" i="0" dirty="0">
                <a:solidFill>
                  <a:srgbClr val="242343"/>
                </a:solidFill>
                <a:effectLst/>
                <a:ea typeface="宋体" panose="02010600030101010101" pitchFamily="2" charset="-122"/>
                <a:cs typeface="+mn-ea"/>
                <a:sym typeface="+mn-lt"/>
              </a:rPr>
              <a:t>预设二：袋鼠跳</a:t>
            </a:r>
            <a:r>
              <a:rPr lang="zh-CN" altLang="en-US" sz="1600" b="0" i="0" dirty="0" smtClean="0">
                <a:solidFill>
                  <a:srgbClr val="242343"/>
                </a:solidFill>
                <a:effectLst/>
                <a:ea typeface="宋体" panose="02010600030101010101" pitchFamily="2" charset="-122"/>
                <a:cs typeface="+mn-ea"/>
                <a:sym typeface="+mn-lt"/>
              </a:rPr>
              <a:t>格</a:t>
            </a:r>
            <a:endParaRPr lang="zh-CN" altLang="en-US" sz="1600" b="0" i="0" dirty="0">
              <a:solidFill>
                <a:srgbClr val="242343"/>
              </a:solidFill>
              <a:effectLst/>
              <a:ea typeface="宋体" panose="02010600030101010101" pitchFamily="2" charset="-122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699">
        <p:fade/>
      </p:transition>
    </mc:Choice>
    <mc:Fallback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组合 21"/>
          <p:cNvGrpSpPr/>
          <p:nvPr/>
        </p:nvGrpSpPr>
        <p:grpSpPr>
          <a:xfrm>
            <a:off x="598805" y="304165"/>
            <a:ext cx="2696210" cy="6227445"/>
            <a:chOff x="943" y="479"/>
            <a:chExt cx="4246" cy="9807"/>
          </a:xfrm>
        </p:grpSpPr>
        <p:pic>
          <p:nvPicPr>
            <p:cNvPr id="2" name="图片 1"/>
            <p:cNvPicPr>
              <a:picLocks noChangeAspect="1"/>
            </p:cNvPicPr>
            <p:nvPr/>
          </p:nvPicPr>
          <p:blipFill>
            <a:blip r:embed="rId1" cstate="email">
              <a:extLst>
                <a:ext uri="{BEBA8EAE-BF5A-486C-A8C5-ECC9F3942E4B}">
                  <a14:imgProps xmlns:a14="http://schemas.microsoft.com/office/drawing/2010/main">
                    <a14:imgLayer r:embed="rId2">
                      <a14:imgEffect>
                        <a14:backgroundRemoval t="0" b="100000" l="0" r="100000">
                          <a14:foregroundMark x1="2157" y1="21390" x2="2157" y2="21390"/>
                          <a14:foregroundMark x1="3236" y1="21390" x2="7704" y2="41176"/>
                        </a14:backgroundRemoval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943" y="479"/>
              <a:ext cx="4247" cy="1224"/>
            </a:xfrm>
            <a:prstGeom prst="rect">
              <a:avLst/>
            </a:prstGeom>
          </p:spPr>
        </p:pic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1" cstate="email">
              <a:extLst>
                <a:ext uri="{BEBA8EAE-BF5A-486C-A8C5-ECC9F3942E4B}">
                  <a14:imgProps xmlns:a14="http://schemas.microsoft.com/office/drawing/2010/main">
                    <a14:imgLayer r:embed="rId2">
                      <a14:imgEffect>
                        <a14:backgroundRemoval t="0" b="100000" l="0" r="100000">
                          <a14:foregroundMark x1="2157" y1="21390" x2="2157" y2="21390"/>
                          <a14:foregroundMark x1="3236" y1="21390" x2="7704" y2="41176"/>
                        </a14:backgroundRemoval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943" y="1469"/>
              <a:ext cx="4247" cy="1224"/>
            </a:xfrm>
            <a:prstGeom prst="rect">
              <a:avLst/>
            </a:prstGeom>
          </p:spPr>
        </p:pic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1" cstate="email">
              <a:extLst>
                <a:ext uri="{BEBA8EAE-BF5A-486C-A8C5-ECC9F3942E4B}">
                  <a14:imgProps xmlns:a14="http://schemas.microsoft.com/office/drawing/2010/main">
                    <a14:imgLayer r:embed="rId2">
                      <a14:imgEffect>
                        <a14:backgroundRemoval t="0" b="100000" l="0" r="100000">
                          <a14:foregroundMark x1="2157" y1="21390" x2="2157" y2="21390"/>
                          <a14:foregroundMark x1="3236" y1="21390" x2="7704" y2="41176"/>
                        </a14:backgroundRemoval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943" y="4678"/>
              <a:ext cx="4247" cy="1224"/>
            </a:xfrm>
            <a:prstGeom prst="rect">
              <a:avLst/>
            </a:prstGeom>
          </p:spPr>
        </p:pic>
        <p:pic>
          <p:nvPicPr>
            <p:cNvPr id="5" name="图片 4"/>
            <p:cNvPicPr>
              <a:picLocks noChangeAspect="1"/>
            </p:cNvPicPr>
            <p:nvPr/>
          </p:nvPicPr>
          <p:blipFill>
            <a:blip r:embed="rId1" cstate="email">
              <a:extLst>
                <a:ext uri="{BEBA8EAE-BF5A-486C-A8C5-ECC9F3942E4B}">
                  <a14:imgProps xmlns:a14="http://schemas.microsoft.com/office/drawing/2010/main">
                    <a14:imgLayer r:embed="rId2">
                      <a14:imgEffect>
                        <a14:backgroundRemoval t="0" b="100000" l="0" r="100000">
                          <a14:foregroundMark x1="2157" y1="21390" x2="2157" y2="21390"/>
                          <a14:foregroundMark x1="3236" y1="21390" x2="7704" y2="41176"/>
                        </a14:backgroundRemoval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943" y="2741"/>
              <a:ext cx="4247" cy="1224"/>
            </a:xfrm>
            <a:prstGeom prst="rect">
              <a:avLst/>
            </a:prstGeom>
          </p:spPr>
        </p:pic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1" cstate="email">
              <a:extLst>
                <a:ext uri="{BEBA8EAE-BF5A-486C-A8C5-ECC9F3942E4B}">
                  <a14:imgProps xmlns:a14="http://schemas.microsoft.com/office/drawing/2010/main">
                    <a14:imgLayer r:embed="rId2">
                      <a14:imgEffect>
                        <a14:backgroundRemoval t="0" b="100000" l="0" r="100000">
                          <a14:foregroundMark x1="2157" y1="21390" x2="2157" y2="21390"/>
                          <a14:foregroundMark x1="3236" y1="21390" x2="7704" y2="41176"/>
                        </a14:backgroundRemoval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943" y="3758"/>
              <a:ext cx="4247" cy="1224"/>
            </a:xfrm>
            <a:prstGeom prst="rect">
              <a:avLst/>
            </a:prstGeom>
          </p:spPr>
        </p:pic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1" cstate="email">
              <a:extLst>
                <a:ext uri="{BEBA8EAE-BF5A-486C-A8C5-ECC9F3942E4B}">
                  <a14:imgProps xmlns:a14="http://schemas.microsoft.com/office/drawing/2010/main">
                    <a14:imgLayer r:embed="rId2">
                      <a14:imgEffect>
                        <a14:backgroundRemoval t="0" b="100000" l="0" r="100000">
                          <a14:foregroundMark x1="2157" y1="21390" x2="2157" y2="21390"/>
                          <a14:foregroundMark x1="3236" y1="21390" x2="7704" y2="41176"/>
                        </a14:backgroundRemoval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943" y="7380"/>
              <a:ext cx="4247" cy="1224"/>
            </a:xfrm>
            <a:prstGeom prst="rect">
              <a:avLst/>
            </a:prstGeom>
          </p:spPr>
        </p:pic>
        <p:pic>
          <p:nvPicPr>
            <p:cNvPr id="8" name="图片 7"/>
            <p:cNvPicPr>
              <a:picLocks noChangeAspect="1"/>
            </p:cNvPicPr>
            <p:nvPr/>
          </p:nvPicPr>
          <p:blipFill>
            <a:blip r:embed="rId1" cstate="email">
              <a:extLst>
                <a:ext uri="{BEBA8EAE-BF5A-486C-A8C5-ECC9F3942E4B}">
                  <a14:imgProps xmlns:a14="http://schemas.microsoft.com/office/drawing/2010/main">
                    <a14:imgLayer r:embed="rId2">
                      <a14:imgEffect>
                        <a14:backgroundRemoval t="0" b="100000" l="0" r="100000">
                          <a14:foregroundMark x1="2157" y1="21390" x2="2157" y2="21390"/>
                          <a14:foregroundMark x1="3236" y1="21390" x2="7704" y2="41176"/>
                        </a14:backgroundRemoval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943" y="6386"/>
              <a:ext cx="4247" cy="1224"/>
            </a:xfrm>
            <a:prstGeom prst="rect">
              <a:avLst/>
            </a:prstGeom>
          </p:spPr>
        </p:pic>
        <p:pic>
          <p:nvPicPr>
            <p:cNvPr id="9" name="图片 8"/>
            <p:cNvPicPr>
              <a:picLocks noChangeAspect="1"/>
            </p:cNvPicPr>
            <p:nvPr/>
          </p:nvPicPr>
          <p:blipFill>
            <a:blip r:embed="rId1" cstate="email">
              <a:extLst>
                <a:ext uri="{BEBA8EAE-BF5A-486C-A8C5-ECC9F3942E4B}">
                  <a14:imgProps xmlns:a14="http://schemas.microsoft.com/office/drawing/2010/main">
                    <a14:imgLayer r:embed="rId2">
                      <a14:imgEffect>
                        <a14:backgroundRemoval t="0" b="100000" l="0" r="100000">
                          <a14:foregroundMark x1="2157" y1="21390" x2="2157" y2="21390"/>
                          <a14:foregroundMark x1="3236" y1="21390" x2="7704" y2="41176"/>
                        </a14:backgroundRemoval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943" y="5545"/>
              <a:ext cx="4247" cy="1224"/>
            </a:xfrm>
            <a:prstGeom prst="rect">
              <a:avLst/>
            </a:prstGeom>
          </p:spPr>
        </p:pic>
        <p:pic>
          <p:nvPicPr>
            <p:cNvPr id="10" name="图片 9"/>
            <p:cNvPicPr>
              <a:picLocks noChangeAspect="1"/>
            </p:cNvPicPr>
            <p:nvPr/>
          </p:nvPicPr>
          <p:blipFill>
            <a:blip r:embed="rId1" cstate="email">
              <a:extLst>
                <a:ext uri="{BEBA8EAE-BF5A-486C-A8C5-ECC9F3942E4B}">
                  <a14:imgProps xmlns:a14="http://schemas.microsoft.com/office/drawing/2010/main">
                    <a14:imgLayer r:embed="rId2">
                      <a14:imgEffect>
                        <a14:backgroundRemoval t="0" b="100000" l="0" r="100000">
                          <a14:foregroundMark x1="2157" y1="21390" x2="2157" y2="21390"/>
                          <a14:foregroundMark x1="3236" y1="21390" x2="7704" y2="41176"/>
                        </a14:backgroundRemoval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943" y="9062"/>
              <a:ext cx="4247" cy="1224"/>
            </a:xfrm>
            <a:prstGeom prst="rect">
              <a:avLst/>
            </a:prstGeom>
          </p:spPr>
        </p:pic>
        <p:pic>
          <p:nvPicPr>
            <p:cNvPr id="11" name="图片 10"/>
            <p:cNvPicPr>
              <a:picLocks noChangeAspect="1"/>
            </p:cNvPicPr>
            <p:nvPr/>
          </p:nvPicPr>
          <p:blipFill>
            <a:blip r:embed="rId1" cstate="email">
              <a:extLst>
                <a:ext uri="{BEBA8EAE-BF5A-486C-A8C5-ECC9F3942E4B}">
                  <a14:imgProps xmlns:a14="http://schemas.microsoft.com/office/drawing/2010/main">
                    <a14:imgLayer r:embed="rId2">
                      <a14:imgEffect>
                        <a14:backgroundRemoval t="0" b="100000" l="0" r="100000">
                          <a14:foregroundMark x1="2157" y1="21390" x2="2157" y2="21390"/>
                          <a14:foregroundMark x1="3236" y1="21390" x2="7704" y2="41176"/>
                        </a14:backgroundRemoval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943" y="8094"/>
              <a:ext cx="4247" cy="1224"/>
            </a:xfrm>
            <a:prstGeom prst="rect">
              <a:avLst/>
            </a:prstGeom>
          </p:spPr>
        </p:pic>
      </p:grpSp>
      <p:sp>
        <p:nvSpPr>
          <p:cNvPr id="12" name="文本框 11"/>
          <p:cNvSpPr txBox="1"/>
          <p:nvPr/>
        </p:nvSpPr>
        <p:spPr>
          <a:xfrm>
            <a:off x="4547235" y="868680"/>
            <a:ext cx="2818130" cy="50774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ea typeface="宋体" panose="02010600030101010101" pitchFamily="2" charset="-122"/>
                <a:sym typeface="+mn-ea"/>
              </a:rPr>
              <a:t>一九得九</a:t>
            </a:r>
            <a:endParaRPr lang="zh-CN" altLang="en-US" dirty="0">
              <a:ea typeface="宋体" panose="02010600030101010101" pitchFamily="2" charset="-122"/>
              <a:sym typeface="+mn-ea"/>
            </a:endParaRPr>
          </a:p>
          <a:p>
            <a:endParaRPr lang="zh-CN" altLang="en-US" dirty="0">
              <a:ea typeface="宋体" panose="02010600030101010101" pitchFamily="2" charset="-122"/>
              <a:sym typeface="+mn-ea"/>
            </a:endParaRPr>
          </a:p>
          <a:p>
            <a:r>
              <a:rPr lang="zh-CN" altLang="en-US" dirty="0">
                <a:ea typeface="宋体" panose="02010600030101010101" pitchFamily="2" charset="-122"/>
                <a:sym typeface="+mn-ea"/>
              </a:rPr>
              <a:t>二九十八</a:t>
            </a:r>
            <a:endParaRPr lang="zh-CN" altLang="en-US" dirty="0">
              <a:ea typeface="宋体" panose="02010600030101010101" pitchFamily="2" charset="-122"/>
              <a:sym typeface="+mn-ea"/>
            </a:endParaRPr>
          </a:p>
          <a:p>
            <a:endParaRPr lang="zh-CN" altLang="en-US" dirty="0">
              <a:ea typeface="宋体" panose="02010600030101010101" pitchFamily="2" charset="-122"/>
            </a:endParaRPr>
          </a:p>
          <a:p>
            <a:r>
              <a:rPr lang="zh-CN" altLang="en-US" dirty="0">
                <a:ea typeface="宋体" panose="02010600030101010101" pitchFamily="2" charset="-122"/>
                <a:sym typeface="+mn-ea"/>
              </a:rPr>
              <a:t>三九二十七</a:t>
            </a:r>
            <a:endParaRPr lang="zh-CN" altLang="en-US" dirty="0">
              <a:ea typeface="宋体" panose="02010600030101010101" pitchFamily="2" charset="-122"/>
              <a:sym typeface="+mn-ea"/>
            </a:endParaRPr>
          </a:p>
          <a:p>
            <a:endParaRPr lang="zh-CN" altLang="en-US" dirty="0">
              <a:ea typeface="宋体" panose="02010600030101010101" pitchFamily="2" charset="-122"/>
            </a:endParaRPr>
          </a:p>
          <a:p>
            <a:r>
              <a:rPr lang="zh-CN" altLang="en-US" dirty="0">
                <a:ea typeface="宋体" panose="02010600030101010101" pitchFamily="2" charset="-122"/>
              </a:rPr>
              <a:t>四九三十六</a:t>
            </a:r>
            <a:endParaRPr lang="zh-CN" altLang="en-US" dirty="0">
              <a:ea typeface="宋体" panose="02010600030101010101" pitchFamily="2" charset="-122"/>
            </a:endParaRPr>
          </a:p>
          <a:p>
            <a:endParaRPr lang="zh-CN" altLang="en-US" dirty="0">
              <a:ea typeface="宋体" panose="02010600030101010101" pitchFamily="2" charset="-122"/>
            </a:endParaRPr>
          </a:p>
          <a:p>
            <a:r>
              <a:rPr lang="zh-CN" altLang="en-US" dirty="0">
                <a:ea typeface="宋体" panose="02010600030101010101" pitchFamily="2" charset="-122"/>
              </a:rPr>
              <a:t>五九四十五</a:t>
            </a:r>
            <a:endParaRPr lang="zh-CN" altLang="en-US" dirty="0">
              <a:ea typeface="宋体" panose="02010600030101010101" pitchFamily="2" charset="-122"/>
            </a:endParaRPr>
          </a:p>
          <a:p>
            <a:endParaRPr lang="zh-CN" altLang="en-US" dirty="0">
              <a:ea typeface="宋体" panose="02010600030101010101" pitchFamily="2" charset="-122"/>
            </a:endParaRPr>
          </a:p>
          <a:p>
            <a:r>
              <a:rPr lang="zh-CN" altLang="en-US" dirty="0">
                <a:ea typeface="宋体" panose="02010600030101010101" pitchFamily="2" charset="-122"/>
              </a:rPr>
              <a:t>六九五十四</a:t>
            </a:r>
            <a:endParaRPr lang="zh-CN" altLang="en-US" dirty="0">
              <a:ea typeface="宋体" panose="02010600030101010101" pitchFamily="2" charset="-122"/>
            </a:endParaRPr>
          </a:p>
          <a:p>
            <a:endParaRPr lang="zh-CN" altLang="en-US" dirty="0">
              <a:ea typeface="宋体" panose="02010600030101010101" pitchFamily="2" charset="-122"/>
            </a:endParaRPr>
          </a:p>
          <a:p>
            <a:r>
              <a:rPr lang="zh-CN" altLang="en-US" dirty="0">
                <a:ea typeface="宋体" panose="02010600030101010101" pitchFamily="2" charset="-122"/>
              </a:rPr>
              <a:t>七九六十三</a:t>
            </a:r>
            <a:endParaRPr lang="zh-CN" altLang="en-US" dirty="0">
              <a:ea typeface="宋体" panose="02010600030101010101" pitchFamily="2" charset="-122"/>
            </a:endParaRPr>
          </a:p>
          <a:p>
            <a:endParaRPr lang="zh-CN" altLang="en-US" dirty="0">
              <a:ea typeface="宋体" panose="02010600030101010101" pitchFamily="2" charset="-122"/>
            </a:endParaRPr>
          </a:p>
          <a:p>
            <a:r>
              <a:rPr lang="zh-CN" altLang="en-US" dirty="0">
                <a:ea typeface="宋体" panose="02010600030101010101" pitchFamily="2" charset="-122"/>
              </a:rPr>
              <a:t>八九七十二</a:t>
            </a:r>
            <a:endParaRPr lang="zh-CN" altLang="en-US" dirty="0">
              <a:ea typeface="宋体" panose="02010600030101010101" pitchFamily="2" charset="-122"/>
            </a:endParaRPr>
          </a:p>
          <a:p>
            <a:endParaRPr lang="zh-CN" altLang="en-US" dirty="0">
              <a:ea typeface="宋体" panose="02010600030101010101" pitchFamily="2" charset="-122"/>
            </a:endParaRPr>
          </a:p>
          <a:p>
            <a:r>
              <a:rPr lang="zh-CN" altLang="en-US" dirty="0">
                <a:ea typeface="宋体" panose="02010600030101010101" pitchFamily="2" charset="-122"/>
              </a:rPr>
              <a:t>九九八十一</a:t>
            </a:r>
            <a:endParaRPr lang="zh-CN" altLang="en-US" dirty="0">
              <a:ea typeface="宋体" panose="02010600030101010101" pitchFamily="2" charset="-122"/>
            </a:endParaRPr>
          </a:p>
          <a:p>
            <a:endParaRPr lang="zh-CN" altLang="en-US" dirty="0">
              <a:ea typeface="宋体" panose="02010600030101010101" pitchFamily="2" charset="-122"/>
            </a:endParaRPr>
          </a:p>
        </p:txBody>
      </p:sp>
      <p:pic>
        <p:nvPicPr>
          <p:cNvPr id="35" name="图片 34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9524" b="80272" l="0" r="99351">
                        <a14:foregroundMark x1="4113" y1="24490" x2="96104" y2="57143"/>
                        <a14:foregroundMark x1="2165" y1="55782" x2="99567" y2="62585"/>
                        <a14:foregroundMark x1="7143" y1="61905" x2="67749" y2="80272"/>
                        <a14:foregroundMark x1="4113" y1="17687" x2="98268" y2="15646"/>
                        <a14:foregroundMark x1="70130" y1="69388" x2="95238" y2="76190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6040120" y="2184400"/>
            <a:ext cx="5876925" cy="187071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699">
        <p:fade/>
      </p:transition>
    </mc:Choice>
    <mc:Fallback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稻壳儿_答辩小姐姐作品_3"/>
          <p:cNvSpPr/>
          <p:nvPr/>
        </p:nvSpPr>
        <p:spPr>
          <a:xfrm flipH="1">
            <a:off x="1409700" y="503555"/>
            <a:ext cx="9732010" cy="5786199"/>
          </a:xfrm>
          <a:prstGeom prst="rect">
            <a:avLst/>
          </a:prstGeom>
          <a:effectLst>
            <a:outerShdw blurRad="50800" dist="50800" dir="5400000" sx="1000" sy="1000" algn="ctr" rotWithShape="0">
              <a:srgbClr val="000000"/>
            </a:outerShdw>
          </a:effectLst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250000"/>
              </a:lnSpc>
            </a:pPr>
            <a:r>
              <a:rPr lang="zh-CN" altLang="en-US" sz="2000" b="1" i="0" dirty="0">
                <a:solidFill>
                  <a:srgbClr val="242343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rPr>
              <a:t>活动</a:t>
            </a:r>
            <a:r>
              <a:rPr lang="en-US" altLang="zh-CN" sz="2000" b="1" i="0" dirty="0">
                <a:solidFill>
                  <a:srgbClr val="242343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rPr>
              <a:t>2</a:t>
            </a:r>
            <a:r>
              <a:rPr lang="zh-CN" altLang="en-US" sz="2000" b="1" i="0" dirty="0">
                <a:solidFill>
                  <a:srgbClr val="242343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rPr>
              <a:t>：探索</a:t>
            </a:r>
            <a:r>
              <a:rPr lang="en-US" altLang="zh-CN" sz="2000" b="1" i="0" dirty="0">
                <a:solidFill>
                  <a:srgbClr val="242343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rPr>
              <a:t>9</a:t>
            </a:r>
            <a:r>
              <a:rPr lang="zh-CN" altLang="en-US" sz="2000" b="1" i="0" dirty="0">
                <a:solidFill>
                  <a:srgbClr val="242343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rPr>
              <a:t>的乘法口诀的规律</a:t>
            </a:r>
            <a:endParaRPr lang="en-US" altLang="zh-CN" sz="2000" b="1" i="0" dirty="0">
              <a:solidFill>
                <a:srgbClr val="242343"/>
              </a:solidFill>
              <a:effectLst/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lt"/>
            </a:endParaRPr>
          </a:p>
          <a:p>
            <a:pPr algn="l">
              <a:lnSpc>
                <a:spcPct val="250000"/>
              </a:lnSpc>
            </a:pPr>
            <a:r>
              <a:rPr lang="en-US" altLang="zh-CN" sz="1600" b="0" i="0" dirty="0">
                <a:solidFill>
                  <a:srgbClr val="242343"/>
                </a:solidFill>
                <a:effectLst/>
                <a:ea typeface="宋体" panose="02010600030101010101" pitchFamily="2" charset="-122"/>
                <a:cs typeface="+mn-ea"/>
                <a:sym typeface="+mn-lt"/>
              </a:rPr>
              <a:t>a.</a:t>
            </a:r>
            <a:r>
              <a:rPr lang="zh-CN" altLang="en-US" sz="1600" b="0" i="0" dirty="0">
                <a:solidFill>
                  <a:srgbClr val="242343"/>
                </a:solidFill>
                <a:effectLst/>
                <a:ea typeface="宋体" panose="02010600030101010101" pitchFamily="2" charset="-122"/>
                <a:cs typeface="+mn-ea"/>
                <a:sym typeface="+mn-lt"/>
              </a:rPr>
              <a:t>引导学生用自己喜欢的方式去探索</a:t>
            </a:r>
            <a:r>
              <a:rPr lang="en-US" altLang="zh-CN" sz="1600" b="0" i="0" dirty="0">
                <a:solidFill>
                  <a:srgbClr val="242343"/>
                </a:solidFill>
                <a:effectLst/>
                <a:ea typeface="宋体" panose="02010600030101010101" pitchFamily="2" charset="-122"/>
                <a:cs typeface="+mn-ea"/>
                <a:sym typeface="+mn-lt"/>
              </a:rPr>
              <a:t>9</a:t>
            </a:r>
            <a:r>
              <a:rPr lang="zh-CN" altLang="en-US" sz="1600" b="0" i="0" dirty="0">
                <a:solidFill>
                  <a:srgbClr val="242343"/>
                </a:solidFill>
                <a:effectLst/>
                <a:ea typeface="宋体" panose="02010600030101010101" pitchFamily="2" charset="-122"/>
                <a:cs typeface="+mn-ea"/>
                <a:sym typeface="+mn-lt"/>
              </a:rPr>
              <a:t>的乘法口诀的规律。</a:t>
            </a:r>
            <a:endParaRPr lang="zh-CN" altLang="en-US" sz="1600" b="0" i="0" dirty="0">
              <a:solidFill>
                <a:srgbClr val="242343"/>
              </a:solidFill>
              <a:effectLst/>
              <a:ea typeface="宋体" panose="02010600030101010101" pitchFamily="2" charset="-122"/>
              <a:cs typeface="+mn-ea"/>
              <a:sym typeface="+mn-lt"/>
            </a:endParaRPr>
          </a:p>
          <a:p>
            <a:pPr algn="l">
              <a:lnSpc>
                <a:spcPct val="250000"/>
              </a:lnSpc>
            </a:pPr>
            <a:r>
              <a:rPr lang="en-US" altLang="zh-CN" sz="1600" b="0" i="0" dirty="0">
                <a:solidFill>
                  <a:srgbClr val="242343"/>
                </a:solidFill>
                <a:effectLst/>
                <a:ea typeface="宋体" panose="02010600030101010101" pitchFamily="2" charset="-122"/>
                <a:cs typeface="+mn-ea"/>
                <a:sym typeface="+mn-lt"/>
              </a:rPr>
              <a:t>b.</a:t>
            </a:r>
            <a:r>
              <a:rPr lang="zh-CN" altLang="en-US" sz="1600" b="0" i="0" dirty="0">
                <a:solidFill>
                  <a:srgbClr val="242343"/>
                </a:solidFill>
                <a:effectLst/>
                <a:ea typeface="宋体" panose="02010600030101010101" pitchFamily="2" charset="-122"/>
                <a:cs typeface="+mn-ea"/>
                <a:sym typeface="+mn-lt"/>
              </a:rPr>
              <a:t>小组合作</a:t>
            </a:r>
            <a:endParaRPr lang="zh-CN" altLang="en-US" sz="1600" b="0" i="0" dirty="0">
              <a:solidFill>
                <a:srgbClr val="242343"/>
              </a:solidFill>
              <a:effectLst/>
              <a:ea typeface="宋体" panose="02010600030101010101" pitchFamily="2" charset="-122"/>
              <a:cs typeface="+mn-ea"/>
              <a:sym typeface="+mn-lt"/>
            </a:endParaRPr>
          </a:p>
          <a:p>
            <a:pPr algn="l">
              <a:lnSpc>
                <a:spcPct val="250000"/>
              </a:lnSpc>
            </a:pPr>
            <a:r>
              <a:rPr lang="en-US" altLang="zh-CN" sz="1600" b="0" i="0" dirty="0">
                <a:solidFill>
                  <a:srgbClr val="242343"/>
                </a:solidFill>
                <a:effectLst/>
                <a:ea typeface="宋体" panose="02010600030101010101" pitchFamily="2" charset="-122"/>
                <a:cs typeface="+mn-ea"/>
                <a:sym typeface="+mn-lt"/>
              </a:rPr>
              <a:t>c.</a:t>
            </a:r>
            <a:r>
              <a:rPr lang="zh-CN" altLang="en-US" sz="1600" b="0" i="0" dirty="0">
                <a:solidFill>
                  <a:srgbClr val="242343"/>
                </a:solidFill>
                <a:effectLst/>
                <a:ea typeface="宋体" panose="02010600030101010101" pitchFamily="2" charset="-122"/>
                <a:cs typeface="+mn-ea"/>
                <a:sym typeface="+mn-lt"/>
              </a:rPr>
              <a:t>小组汇报</a:t>
            </a:r>
            <a:endParaRPr lang="zh-CN" altLang="en-US" sz="1600" b="0" i="0" dirty="0">
              <a:solidFill>
                <a:srgbClr val="242343"/>
              </a:solidFill>
              <a:effectLst/>
              <a:ea typeface="宋体" panose="02010600030101010101" pitchFamily="2" charset="-122"/>
              <a:cs typeface="+mn-ea"/>
              <a:sym typeface="+mn-lt"/>
            </a:endParaRPr>
          </a:p>
          <a:p>
            <a:pPr algn="l">
              <a:lnSpc>
                <a:spcPct val="250000"/>
              </a:lnSpc>
            </a:pPr>
            <a:r>
              <a:rPr lang="zh-CN" altLang="en-US" sz="1600" b="0" i="0" dirty="0">
                <a:solidFill>
                  <a:srgbClr val="242343"/>
                </a:solidFill>
                <a:effectLst/>
                <a:ea typeface="宋体" panose="02010600030101010101" pitchFamily="2" charset="-122"/>
                <a:cs typeface="+mn-ea"/>
                <a:sym typeface="+mn-lt"/>
              </a:rPr>
              <a:t>预设一：涂方格</a:t>
            </a:r>
            <a:endParaRPr lang="zh-CN" altLang="en-US" sz="1600" b="0" i="0" dirty="0">
              <a:solidFill>
                <a:srgbClr val="242343"/>
              </a:solidFill>
              <a:effectLst/>
              <a:ea typeface="宋体" panose="02010600030101010101" pitchFamily="2" charset="-122"/>
              <a:cs typeface="+mn-ea"/>
              <a:sym typeface="+mn-lt"/>
            </a:endParaRPr>
          </a:p>
          <a:p>
            <a:pPr algn="l">
              <a:lnSpc>
                <a:spcPct val="250000"/>
              </a:lnSpc>
            </a:pPr>
            <a:r>
              <a:rPr lang="zh-CN" altLang="en-US" sz="1600" b="0" i="0" dirty="0">
                <a:solidFill>
                  <a:srgbClr val="242343"/>
                </a:solidFill>
                <a:effectLst/>
                <a:ea typeface="宋体" panose="02010600030101010101" pitchFamily="2" charset="-122"/>
                <a:cs typeface="+mn-ea"/>
                <a:sym typeface="+mn-lt"/>
              </a:rPr>
              <a:t> </a:t>
            </a:r>
            <a:r>
              <a:rPr lang="en-US" altLang="zh-CN" sz="1600" b="0" i="0" dirty="0">
                <a:solidFill>
                  <a:srgbClr val="242343"/>
                </a:solidFill>
                <a:effectLst/>
                <a:ea typeface="宋体" panose="02010600030101010101" pitchFamily="2" charset="-122"/>
                <a:cs typeface="+mn-ea"/>
                <a:sym typeface="+mn-lt"/>
              </a:rPr>
              <a:t>       </a:t>
            </a:r>
            <a:r>
              <a:rPr lang="en-US" altLang="zh-CN" sz="1600" b="0" i="0" dirty="0">
                <a:solidFill>
                  <a:srgbClr val="242343"/>
                </a:solidFill>
                <a:effectLst/>
                <a:highlight>
                  <a:srgbClr val="FFFF00"/>
                </a:highlight>
                <a:ea typeface="宋体" panose="02010600030101010101" pitchFamily="2" charset="-122"/>
                <a:cs typeface="+mn-ea"/>
                <a:sym typeface="+mn-lt"/>
              </a:rPr>
              <a:t>9</a:t>
            </a:r>
            <a:r>
              <a:rPr lang="zh-CN" altLang="en-US" sz="1600" b="0" i="0" dirty="0">
                <a:solidFill>
                  <a:srgbClr val="242343"/>
                </a:solidFill>
                <a:effectLst/>
                <a:highlight>
                  <a:srgbClr val="FFFF00"/>
                </a:highlight>
                <a:ea typeface="宋体" panose="02010600030101010101" pitchFamily="2" charset="-122"/>
                <a:cs typeface="+mn-ea"/>
                <a:sym typeface="+mn-lt"/>
              </a:rPr>
              <a:t>乘几＝（几十）</a:t>
            </a:r>
            <a:r>
              <a:rPr lang="en-US" altLang="zh-CN" sz="1600" b="0" i="0" dirty="0">
                <a:solidFill>
                  <a:srgbClr val="242343"/>
                </a:solidFill>
                <a:effectLst/>
                <a:highlight>
                  <a:srgbClr val="FFFF00"/>
                </a:highlight>
                <a:ea typeface="宋体" panose="02010600030101010101" pitchFamily="2" charset="-122"/>
                <a:cs typeface="+mn-ea"/>
                <a:sym typeface="+mn-lt"/>
              </a:rPr>
              <a:t>—</a:t>
            </a:r>
            <a:r>
              <a:rPr lang="zh-CN" altLang="en-US" sz="1600" b="0" i="0" dirty="0">
                <a:solidFill>
                  <a:srgbClr val="242343"/>
                </a:solidFill>
                <a:effectLst/>
                <a:highlight>
                  <a:srgbClr val="FFFF00"/>
                </a:highlight>
                <a:ea typeface="宋体" panose="02010600030101010101" pitchFamily="2" charset="-122"/>
                <a:cs typeface="+mn-ea"/>
                <a:sym typeface="+mn-lt"/>
              </a:rPr>
              <a:t>（几）</a:t>
            </a:r>
            <a:endParaRPr lang="zh-CN" altLang="en-US" sz="1600" b="0" i="0" dirty="0">
              <a:solidFill>
                <a:srgbClr val="242343"/>
              </a:solidFill>
              <a:effectLst/>
              <a:highlight>
                <a:srgbClr val="FFFF00"/>
              </a:highlight>
              <a:ea typeface="宋体" panose="02010600030101010101" pitchFamily="2" charset="-122"/>
              <a:cs typeface="+mn-ea"/>
              <a:sym typeface="+mn-lt"/>
            </a:endParaRPr>
          </a:p>
          <a:p>
            <a:pPr algn="l">
              <a:lnSpc>
                <a:spcPct val="250000"/>
              </a:lnSpc>
            </a:pPr>
            <a:r>
              <a:rPr lang="zh-CN" altLang="en-US" sz="1600" b="0" i="0" dirty="0">
                <a:solidFill>
                  <a:srgbClr val="242343"/>
                </a:solidFill>
                <a:effectLst/>
                <a:ea typeface="宋体" panose="02010600030101010101" pitchFamily="2" charset="-122"/>
                <a:cs typeface="+mn-ea"/>
                <a:sym typeface="+mn-lt"/>
              </a:rPr>
              <a:t>预设二：计数器</a:t>
            </a:r>
            <a:endParaRPr lang="zh-CN" altLang="en-US" sz="1600" b="0" i="0" dirty="0">
              <a:solidFill>
                <a:srgbClr val="242343"/>
              </a:solidFill>
              <a:effectLst/>
              <a:ea typeface="宋体" panose="02010600030101010101" pitchFamily="2" charset="-122"/>
              <a:cs typeface="+mn-ea"/>
              <a:sym typeface="+mn-lt"/>
            </a:endParaRPr>
          </a:p>
          <a:p>
            <a:pPr algn="l">
              <a:lnSpc>
                <a:spcPct val="250000"/>
              </a:lnSpc>
            </a:pPr>
            <a:r>
              <a:rPr lang="en-US" altLang="zh-CN" sz="1600" b="0" i="0" dirty="0">
                <a:solidFill>
                  <a:srgbClr val="242343"/>
                </a:solidFill>
                <a:effectLst/>
                <a:ea typeface="宋体" panose="02010600030101010101" pitchFamily="2" charset="-122"/>
                <a:cs typeface="+mn-ea"/>
                <a:sym typeface="+mn-lt"/>
              </a:rPr>
              <a:t>        </a:t>
            </a:r>
            <a:r>
              <a:rPr lang="zh-CN" altLang="en-US" sz="1600" b="0" i="0" dirty="0">
                <a:solidFill>
                  <a:srgbClr val="242343"/>
                </a:solidFill>
                <a:effectLst/>
                <a:highlight>
                  <a:srgbClr val="FFFF00"/>
                </a:highlight>
                <a:ea typeface="宋体" panose="02010600030101010101" pitchFamily="2" charset="-122"/>
                <a:cs typeface="+mn-ea"/>
                <a:sym typeface="+mn-lt"/>
              </a:rPr>
              <a:t>十位添一个珠子，个位去一个珠子。</a:t>
            </a:r>
            <a:endParaRPr lang="zh-CN" altLang="en-US" sz="1600" b="0" i="0" dirty="0">
              <a:solidFill>
                <a:srgbClr val="242343"/>
              </a:solidFill>
              <a:effectLst/>
              <a:highlight>
                <a:srgbClr val="FFFF00"/>
              </a:highlight>
              <a:ea typeface="宋体" panose="02010600030101010101" pitchFamily="2" charset="-122"/>
              <a:cs typeface="+mn-ea"/>
              <a:sym typeface="+mn-lt"/>
            </a:endParaRPr>
          </a:p>
          <a:p>
            <a:pPr algn="l">
              <a:lnSpc>
                <a:spcPct val="250000"/>
              </a:lnSpc>
            </a:pPr>
            <a:r>
              <a:rPr lang="zh-CN" altLang="en-US" sz="1600" b="0" i="0" dirty="0">
                <a:solidFill>
                  <a:srgbClr val="242343"/>
                </a:solidFill>
                <a:effectLst/>
                <a:ea typeface="宋体" panose="02010600030101010101" pitchFamily="2" charset="-122"/>
                <a:cs typeface="+mn-ea"/>
                <a:sym typeface="+mn-lt"/>
              </a:rPr>
              <a:t>预设三：出</a:t>
            </a:r>
            <a:r>
              <a:rPr lang="zh-CN" altLang="en-US" sz="1600" b="0" i="0" dirty="0" smtClean="0">
                <a:solidFill>
                  <a:srgbClr val="242343"/>
                </a:solidFill>
                <a:effectLst/>
                <a:ea typeface="宋体" panose="02010600030101010101" pitchFamily="2" charset="-122"/>
                <a:cs typeface="+mn-ea"/>
                <a:sym typeface="+mn-lt"/>
              </a:rPr>
              <a:t>手势</a:t>
            </a:r>
            <a:endParaRPr lang="zh-CN" altLang="en-US" sz="1600" b="0" i="0" dirty="0">
              <a:solidFill>
                <a:srgbClr val="242343"/>
              </a:solidFill>
              <a:effectLst/>
              <a:ea typeface="宋体" panose="02010600030101010101" pitchFamily="2" charset="-122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699">
        <p:fade/>
      </p:transition>
    </mc:Choice>
    <mc:Fallback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591945" y="1038860"/>
            <a:ext cx="581660" cy="58166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635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3336925" y="1038860"/>
            <a:ext cx="581660" cy="58166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635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2173605" y="1038860"/>
            <a:ext cx="581660" cy="58166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635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2755265" y="1038860"/>
            <a:ext cx="581660" cy="58166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635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3918585" y="1038860"/>
            <a:ext cx="581660" cy="58166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635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1010285" y="1038860"/>
            <a:ext cx="581660" cy="58166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635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5086985" y="1028700"/>
            <a:ext cx="581660" cy="58166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635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矩形 19"/>
          <p:cNvSpPr/>
          <p:nvPr/>
        </p:nvSpPr>
        <p:spPr>
          <a:xfrm>
            <a:off x="5668645" y="1028700"/>
            <a:ext cx="581660" cy="58166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635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矩形 20"/>
          <p:cNvSpPr/>
          <p:nvPr/>
        </p:nvSpPr>
        <p:spPr>
          <a:xfrm>
            <a:off x="6250305" y="1028700"/>
            <a:ext cx="581660" cy="581660"/>
          </a:xfrm>
          <a:prstGeom prst="rect">
            <a:avLst/>
          </a:prstGeom>
          <a:noFill/>
          <a:ln w="63500">
            <a:solidFill>
              <a:srgbClr val="FFFF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矩形 22"/>
          <p:cNvSpPr/>
          <p:nvPr/>
        </p:nvSpPr>
        <p:spPr>
          <a:xfrm>
            <a:off x="4505325" y="1028700"/>
            <a:ext cx="581660" cy="58166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635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矩形 23"/>
          <p:cNvSpPr/>
          <p:nvPr/>
        </p:nvSpPr>
        <p:spPr>
          <a:xfrm>
            <a:off x="1597025" y="2141220"/>
            <a:ext cx="581660" cy="58166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635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矩形 24"/>
          <p:cNvSpPr/>
          <p:nvPr/>
        </p:nvSpPr>
        <p:spPr>
          <a:xfrm>
            <a:off x="3342005" y="2141220"/>
            <a:ext cx="581660" cy="58166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635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矩形 25"/>
          <p:cNvSpPr/>
          <p:nvPr/>
        </p:nvSpPr>
        <p:spPr>
          <a:xfrm>
            <a:off x="2178685" y="2141220"/>
            <a:ext cx="581660" cy="58166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635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矩形 26"/>
          <p:cNvSpPr/>
          <p:nvPr/>
        </p:nvSpPr>
        <p:spPr>
          <a:xfrm>
            <a:off x="2760345" y="2141220"/>
            <a:ext cx="581660" cy="58166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635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矩形 27"/>
          <p:cNvSpPr/>
          <p:nvPr/>
        </p:nvSpPr>
        <p:spPr>
          <a:xfrm>
            <a:off x="3923665" y="2141220"/>
            <a:ext cx="581660" cy="58166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635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矩形 28"/>
          <p:cNvSpPr/>
          <p:nvPr/>
        </p:nvSpPr>
        <p:spPr>
          <a:xfrm>
            <a:off x="1015365" y="2141220"/>
            <a:ext cx="581660" cy="58166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635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矩形 29"/>
          <p:cNvSpPr/>
          <p:nvPr/>
        </p:nvSpPr>
        <p:spPr>
          <a:xfrm>
            <a:off x="5092065" y="2131060"/>
            <a:ext cx="581660" cy="58166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635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矩形 30"/>
          <p:cNvSpPr/>
          <p:nvPr/>
        </p:nvSpPr>
        <p:spPr>
          <a:xfrm>
            <a:off x="5673725" y="2131060"/>
            <a:ext cx="581660" cy="58166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635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矩形 31"/>
          <p:cNvSpPr/>
          <p:nvPr/>
        </p:nvSpPr>
        <p:spPr>
          <a:xfrm>
            <a:off x="6255385" y="2131060"/>
            <a:ext cx="581660" cy="58166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635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矩形 32"/>
          <p:cNvSpPr/>
          <p:nvPr/>
        </p:nvSpPr>
        <p:spPr>
          <a:xfrm>
            <a:off x="4510405" y="2131060"/>
            <a:ext cx="581660" cy="58166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635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矩形 33"/>
          <p:cNvSpPr/>
          <p:nvPr/>
        </p:nvSpPr>
        <p:spPr>
          <a:xfrm>
            <a:off x="1597025" y="2735580"/>
            <a:ext cx="581660" cy="58166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635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矩形 34"/>
          <p:cNvSpPr/>
          <p:nvPr/>
        </p:nvSpPr>
        <p:spPr>
          <a:xfrm>
            <a:off x="3342005" y="2735580"/>
            <a:ext cx="581660" cy="58166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635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矩形 35"/>
          <p:cNvSpPr/>
          <p:nvPr/>
        </p:nvSpPr>
        <p:spPr>
          <a:xfrm>
            <a:off x="2178685" y="2735580"/>
            <a:ext cx="581660" cy="58166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635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矩形 36"/>
          <p:cNvSpPr/>
          <p:nvPr/>
        </p:nvSpPr>
        <p:spPr>
          <a:xfrm>
            <a:off x="2760345" y="2735580"/>
            <a:ext cx="581660" cy="58166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635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8" name="矩形 37"/>
          <p:cNvSpPr/>
          <p:nvPr/>
        </p:nvSpPr>
        <p:spPr>
          <a:xfrm>
            <a:off x="3923665" y="2735580"/>
            <a:ext cx="581660" cy="58166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635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9" name="矩形 38"/>
          <p:cNvSpPr/>
          <p:nvPr/>
        </p:nvSpPr>
        <p:spPr>
          <a:xfrm>
            <a:off x="1015365" y="2735580"/>
            <a:ext cx="581660" cy="58166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635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0" name="矩形 39"/>
          <p:cNvSpPr/>
          <p:nvPr/>
        </p:nvSpPr>
        <p:spPr>
          <a:xfrm>
            <a:off x="5092065" y="2725420"/>
            <a:ext cx="581660" cy="58166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635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1" name="矩形 40"/>
          <p:cNvSpPr/>
          <p:nvPr/>
        </p:nvSpPr>
        <p:spPr>
          <a:xfrm>
            <a:off x="5673725" y="2725420"/>
            <a:ext cx="581660" cy="581660"/>
          </a:xfrm>
          <a:prstGeom prst="rect">
            <a:avLst/>
          </a:prstGeom>
          <a:noFill/>
          <a:ln w="63500">
            <a:solidFill>
              <a:srgbClr val="FFFF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2" name="矩形 41"/>
          <p:cNvSpPr/>
          <p:nvPr/>
        </p:nvSpPr>
        <p:spPr>
          <a:xfrm>
            <a:off x="6255385" y="2725420"/>
            <a:ext cx="581660" cy="581660"/>
          </a:xfrm>
          <a:prstGeom prst="rect">
            <a:avLst/>
          </a:prstGeom>
          <a:noFill/>
          <a:ln w="63500">
            <a:solidFill>
              <a:srgbClr val="FFFF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3" name="矩形 42"/>
          <p:cNvSpPr/>
          <p:nvPr/>
        </p:nvSpPr>
        <p:spPr>
          <a:xfrm>
            <a:off x="4510405" y="2725420"/>
            <a:ext cx="581660" cy="58166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635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4" name="矩形 43"/>
          <p:cNvSpPr/>
          <p:nvPr/>
        </p:nvSpPr>
        <p:spPr>
          <a:xfrm>
            <a:off x="1627505" y="4305300"/>
            <a:ext cx="581660" cy="58166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635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5" name="矩形 44"/>
          <p:cNvSpPr/>
          <p:nvPr/>
        </p:nvSpPr>
        <p:spPr>
          <a:xfrm>
            <a:off x="3372485" y="4305300"/>
            <a:ext cx="581660" cy="58166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635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6" name="矩形 45"/>
          <p:cNvSpPr/>
          <p:nvPr/>
        </p:nvSpPr>
        <p:spPr>
          <a:xfrm>
            <a:off x="2209165" y="4305300"/>
            <a:ext cx="581660" cy="58166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635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7" name="矩形 46"/>
          <p:cNvSpPr/>
          <p:nvPr/>
        </p:nvSpPr>
        <p:spPr>
          <a:xfrm>
            <a:off x="2790825" y="4305300"/>
            <a:ext cx="581660" cy="58166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635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8" name="矩形 47"/>
          <p:cNvSpPr/>
          <p:nvPr/>
        </p:nvSpPr>
        <p:spPr>
          <a:xfrm>
            <a:off x="3954145" y="4305300"/>
            <a:ext cx="581660" cy="58166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635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9" name="矩形 48"/>
          <p:cNvSpPr/>
          <p:nvPr/>
        </p:nvSpPr>
        <p:spPr>
          <a:xfrm>
            <a:off x="1045845" y="4305300"/>
            <a:ext cx="581660" cy="58166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635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0" name="矩形 49"/>
          <p:cNvSpPr/>
          <p:nvPr/>
        </p:nvSpPr>
        <p:spPr>
          <a:xfrm>
            <a:off x="5122545" y="4295140"/>
            <a:ext cx="581660" cy="58166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635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1" name="矩形 50"/>
          <p:cNvSpPr/>
          <p:nvPr/>
        </p:nvSpPr>
        <p:spPr>
          <a:xfrm>
            <a:off x="5704205" y="4295140"/>
            <a:ext cx="581660" cy="58166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635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2" name="矩形 51"/>
          <p:cNvSpPr/>
          <p:nvPr/>
        </p:nvSpPr>
        <p:spPr>
          <a:xfrm>
            <a:off x="6285865" y="4295140"/>
            <a:ext cx="581660" cy="58166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635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3" name="矩形 52"/>
          <p:cNvSpPr/>
          <p:nvPr/>
        </p:nvSpPr>
        <p:spPr>
          <a:xfrm>
            <a:off x="4540885" y="4295140"/>
            <a:ext cx="581660" cy="58166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635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4" name="矩形 53"/>
          <p:cNvSpPr/>
          <p:nvPr/>
        </p:nvSpPr>
        <p:spPr>
          <a:xfrm>
            <a:off x="1642745" y="4884420"/>
            <a:ext cx="581660" cy="58166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635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5" name="矩形 54"/>
          <p:cNvSpPr/>
          <p:nvPr/>
        </p:nvSpPr>
        <p:spPr>
          <a:xfrm>
            <a:off x="3387725" y="4884420"/>
            <a:ext cx="581660" cy="58166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635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6" name="矩形 55"/>
          <p:cNvSpPr/>
          <p:nvPr/>
        </p:nvSpPr>
        <p:spPr>
          <a:xfrm>
            <a:off x="2224405" y="4884420"/>
            <a:ext cx="581660" cy="58166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635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7" name="矩形 56"/>
          <p:cNvSpPr/>
          <p:nvPr/>
        </p:nvSpPr>
        <p:spPr>
          <a:xfrm>
            <a:off x="2806065" y="4884420"/>
            <a:ext cx="581660" cy="58166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635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8" name="矩形 57"/>
          <p:cNvSpPr/>
          <p:nvPr/>
        </p:nvSpPr>
        <p:spPr>
          <a:xfrm>
            <a:off x="3969385" y="4884420"/>
            <a:ext cx="581660" cy="58166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635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" name="矩形 58"/>
          <p:cNvSpPr/>
          <p:nvPr/>
        </p:nvSpPr>
        <p:spPr>
          <a:xfrm>
            <a:off x="1061085" y="4884420"/>
            <a:ext cx="581660" cy="58166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635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0" name="矩形 59"/>
          <p:cNvSpPr/>
          <p:nvPr/>
        </p:nvSpPr>
        <p:spPr>
          <a:xfrm>
            <a:off x="5137785" y="4874260"/>
            <a:ext cx="581660" cy="581660"/>
          </a:xfrm>
          <a:prstGeom prst="rect">
            <a:avLst/>
          </a:prstGeom>
          <a:noFill/>
          <a:ln w="63500">
            <a:solidFill>
              <a:srgbClr val="FFFF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1" name="矩形 60"/>
          <p:cNvSpPr/>
          <p:nvPr/>
        </p:nvSpPr>
        <p:spPr>
          <a:xfrm>
            <a:off x="5719445" y="4874260"/>
            <a:ext cx="581660" cy="581660"/>
          </a:xfrm>
          <a:prstGeom prst="rect">
            <a:avLst/>
          </a:prstGeom>
          <a:noFill/>
          <a:ln w="63500">
            <a:solidFill>
              <a:srgbClr val="FFFF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2" name="矩形 61"/>
          <p:cNvSpPr/>
          <p:nvPr/>
        </p:nvSpPr>
        <p:spPr>
          <a:xfrm>
            <a:off x="6301105" y="4874260"/>
            <a:ext cx="581660" cy="581660"/>
          </a:xfrm>
          <a:prstGeom prst="rect">
            <a:avLst/>
          </a:prstGeom>
          <a:noFill/>
          <a:ln w="63500">
            <a:solidFill>
              <a:srgbClr val="FFFF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3" name="矩形 62"/>
          <p:cNvSpPr/>
          <p:nvPr/>
        </p:nvSpPr>
        <p:spPr>
          <a:xfrm>
            <a:off x="4556125" y="4874260"/>
            <a:ext cx="581660" cy="58166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635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4" name="矩形 63"/>
          <p:cNvSpPr/>
          <p:nvPr/>
        </p:nvSpPr>
        <p:spPr>
          <a:xfrm>
            <a:off x="1627505" y="3741420"/>
            <a:ext cx="581660" cy="58166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635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5" name="矩形 64"/>
          <p:cNvSpPr/>
          <p:nvPr/>
        </p:nvSpPr>
        <p:spPr>
          <a:xfrm>
            <a:off x="3372485" y="3741420"/>
            <a:ext cx="581660" cy="58166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635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6" name="矩形 65"/>
          <p:cNvSpPr/>
          <p:nvPr/>
        </p:nvSpPr>
        <p:spPr>
          <a:xfrm>
            <a:off x="2209165" y="3741420"/>
            <a:ext cx="581660" cy="58166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635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7" name="矩形 66"/>
          <p:cNvSpPr/>
          <p:nvPr/>
        </p:nvSpPr>
        <p:spPr>
          <a:xfrm>
            <a:off x="2790825" y="3741420"/>
            <a:ext cx="581660" cy="58166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635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8" name="矩形 67"/>
          <p:cNvSpPr/>
          <p:nvPr/>
        </p:nvSpPr>
        <p:spPr>
          <a:xfrm>
            <a:off x="3954145" y="3741420"/>
            <a:ext cx="581660" cy="58166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635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9" name="矩形 68"/>
          <p:cNvSpPr/>
          <p:nvPr/>
        </p:nvSpPr>
        <p:spPr>
          <a:xfrm>
            <a:off x="1045845" y="3741420"/>
            <a:ext cx="581660" cy="58166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635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0" name="矩形 69"/>
          <p:cNvSpPr/>
          <p:nvPr/>
        </p:nvSpPr>
        <p:spPr>
          <a:xfrm>
            <a:off x="5122545" y="3731260"/>
            <a:ext cx="581660" cy="58166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635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1" name="矩形 70"/>
          <p:cNvSpPr/>
          <p:nvPr/>
        </p:nvSpPr>
        <p:spPr>
          <a:xfrm>
            <a:off x="5704205" y="3731260"/>
            <a:ext cx="581660" cy="58166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635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2" name="矩形 71"/>
          <p:cNvSpPr/>
          <p:nvPr/>
        </p:nvSpPr>
        <p:spPr>
          <a:xfrm>
            <a:off x="6285865" y="3731260"/>
            <a:ext cx="581660" cy="58166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635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3" name="矩形 72"/>
          <p:cNvSpPr/>
          <p:nvPr/>
        </p:nvSpPr>
        <p:spPr>
          <a:xfrm>
            <a:off x="4540885" y="3731260"/>
            <a:ext cx="581660" cy="58166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635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6" name="文本框 75"/>
          <p:cNvSpPr txBox="1"/>
          <p:nvPr/>
        </p:nvSpPr>
        <p:spPr>
          <a:xfrm>
            <a:off x="7550785" y="1130935"/>
            <a:ext cx="122491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/>
              <a:t>10-1</a:t>
            </a:r>
            <a:r>
              <a:rPr lang="zh-CN" altLang="en-US">
                <a:ea typeface="宋体" panose="02010600030101010101" pitchFamily="2" charset="-122"/>
              </a:rPr>
              <a:t>＝</a:t>
            </a:r>
            <a:r>
              <a:rPr lang="en-US" altLang="zh-CN">
                <a:ea typeface="宋体" panose="02010600030101010101" pitchFamily="2" charset="-122"/>
              </a:rPr>
              <a:t>9</a:t>
            </a:r>
            <a:endParaRPr lang="en-US" altLang="zh-CN">
              <a:ea typeface="宋体" panose="02010600030101010101" pitchFamily="2" charset="-122"/>
            </a:endParaRPr>
          </a:p>
        </p:txBody>
      </p:sp>
      <p:sp>
        <p:nvSpPr>
          <p:cNvPr id="77" name="文本框 76"/>
          <p:cNvSpPr txBox="1"/>
          <p:nvPr/>
        </p:nvSpPr>
        <p:spPr>
          <a:xfrm>
            <a:off x="7616825" y="2416175"/>
            <a:ext cx="122491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/>
              <a:t>20-2</a:t>
            </a:r>
            <a:r>
              <a:rPr lang="zh-CN" altLang="en-US">
                <a:ea typeface="宋体" panose="02010600030101010101" pitchFamily="2" charset="-122"/>
              </a:rPr>
              <a:t>＝</a:t>
            </a:r>
            <a:r>
              <a:rPr lang="en-US" altLang="zh-CN">
                <a:ea typeface="宋体" panose="02010600030101010101" pitchFamily="2" charset="-122"/>
              </a:rPr>
              <a:t>18</a:t>
            </a:r>
            <a:endParaRPr lang="en-US" altLang="zh-CN">
              <a:ea typeface="宋体" panose="02010600030101010101" pitchFamily="2" charset="-122"/>
            </a:endParaRPr>
          </a:p>
        </p:txBody>
      </p:sp>
      <p:sp>
        <p:nvSpPr>
          <p:cNvPr id="78" name="文本框 77"/>
          <p:cNvSpPr txBox="1"/>
          <p:nvPr/>
        </p:nvSpPr>
        <p:spPr>
          <a:xfrm>
            <a:off x="7677785" y="4260215"/>
            <a:ext cx="122491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/>
              <a:t>30-3</a:t>
            </a:r>
            <a:r>
              <a:rPr lang="zh-CN" altLang="en-US">
                <a:ea typeface="宋体" panose="02010600030101010101" pitchFamily="2" charset="-122"/>
              </a:rPr>
              <a:t>＝</a:t>
            </a:r>
            <a:r>
              <a:rPr lang="en-US" altLang="zh-CN">
                <a:ea typeface="宋体" panose="02010600030101010101" pitchFamily="2" charset="-122"/>
              </a:rPr>
              <a:t>27</a:t>
            </a:r>
            <a:endParaRPr lang="en-US" altLang="zh-CN">
              <a:ea typeface="宋体" panose="02010600030101010101" pitchFamily="2" charset="-122"/>
            </a:endParaRPr>
          </a:p>
        </p:txBody>
      </p:sp>
      <p:sp>
        <p:nvSpPr>
          <p:cNvPr id="80" name="文本框 79"/>
          <p:cNvSpPr txBox="1"/>
          <p:nvPr/>
        </p:nvSpPr>
        <p:spPr>
          <a:xfrm>
            <a:off x="1661160" y="5749925"/>
            <a:ext cx="2926080" cy="78359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algn="l">
              <a:lnSpc>
                <a:spcPct val="250000"/>
              </a:lnSpc>
            </a:pPr>
            <a:r>
              <a:rPr lang="en-US" altLang="zh-CN">
                <a:solidFill>
                  <a:srgbClr val="242343"/>
                </a:solidFill>
                <a:effectLst/>
                <a:ea typeface="宋体" panose="02010600030101010101" pitchFamily="2" charset="-122"/>
                <a:cs typeface="+mn-ea"/>
                <a:sym typeface="+mn-lt"/>
              </a:rPr>
              <a:t> </a:t>
            </a:r>
            <a:r>
              <a:rPr lang="en-US" altLang="zh-CN">
                <a:solidFill>
                  <a:srgbClr val="242343"/>
                </a:solidFill>
                <a:effectLst/>
                <a:highlight>
                  <a:srgbClr val="FFFF00"/>
                </a:highlight>
                <a:ea typeface="宋体" panose="02010600030101010101" pitchFamily="2" charset="-122"/>
                <a:cs typeface="+mn-ea"/>
                <a:sym typeface="+mn-lt"/>
              </a:rPr>
              <a:t>9</a:t>
            </a:r>
            <a:r>
              <a:rPr lang="zh-CN" altLang="en-US">
                <a:solidFill>
                  <a:srgbClr val="242343"/>
                </a:solidFill>
                <a:effectLst/>
                <a:highlight>
                  <a:srgbClr val="FFFF00"/>
                </a:highlight>
                <a:ea typeface="宋体" panose="02010600030101010101" pitchFamily="2" charset="-122"/>
                <a:cs typeface="+mn-ea"/>
                <a:sym typeface="+mn-lt"/>
              </a:rPr>
              <a:t>乘几＝（几十）</a:t>
            </a:r>
            <a:r>
              <a:rPr lang="en-US" altLang="zh-CN">
                <a:solidFill>
                  <a:srgbClr val="242343"/>
                </a:solidFill>
                <a:effectLst/>
                <a:highlight>
                  <a:srgbClr val="FFFF00"/>
                </a:highlight>
                <a:ea typeface="宋体" panose="02010600030101010101" pitchFamily="2" charset="-122"/>
                <a:cs typeface="+mn-ea"/>
                <a:sym typeface="+mn-lt"/>
              </a:rPr>
              <a:t>—</a:t>
            </a:r>
            <a:r>
              <a:rPr lang="zh-CN" altLang="en-US">
                <a:solidFill>
                  <a:srgbClr val="242343"/>
                </a:solidFill>
                <a:effectLst/>
                <a:highlight>
                  <a:srgbClr val="FFFF00"/>
                </a:highlight>
                <a:ea typeface="宋体" panose="02010600030101010101" pitchFamily="2" charset="-122"/>
                <a:cs typeface="+mn-ea"/>
                <a:sym typeface="+mn-lt"/>
              </a:rPr>
              <a:t>（几）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699">
        <p:fade/>
      </p:transition>
    </mc:Choice>
    <mc:Fallback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568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252095" y="213360"/>
            <a:ext cx="6441440" cy="3623945"/>
          </a:xfrm>
          <a:prstGeom prst="rect">
            <a:avLst/>
          </a:prstGeom>
        </p:spPr>
      </p:pic>
      <p:pic>
        <p:nvPicPr>
          <p:cNvPr id="3" name="图片 2" descr="QQ图片2022040218464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2730" y="3524250"/>
            <a:ext cx="6440805" cy="2998470"/>
          </a:xfrm>
          <a:prstGeom prst="rect">
            <a:avLst/>
          </a:prstGeom>
        </p:spPr>
      </p:pic>
      <p:pic>
        <p:nvPicPr>
          <p:cNvPr id="4" name="图片 3" descr="tyu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7647305" y="2200910"/>
            <a:ext cx="4231640" cy="2822575"/>
          </a:xfrm>
          <a:prstGeom prst="rect">
            <a:avLst/>
          </a:prstGeom>
        </p:spPr>
      </p:pic>
      <p:sp>
        <p:nvSpPr>
          <p:cNvPr id="5" name="右大括号 4"/>
          <p:cNvSpPr/>
          <p:nvPr/>
        </p:nvSpPr>
        <p:spPr>
          <a:xfrm>
            <a:off x="6616065" y="1575435"/>
            <a:ext cx="888365" cy="3522345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699">
        <p:fade/>
      </p:transition>
    </mc:Choice>
    <mc:Fallback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稻壳儿_答辩小姐姐作品_3"/>
          <p:cNvSpPr/>
          <p:nvPr/>
        </p:nvSpPr>
        <p:spPr>
          <a:xfrm flipH="1">
            <a:off x="1571625" y="598805"/>
            <a:ext cx="9374505" cy="5632311"/>
          </a:xfrm>
          <a:prstGeom prst="rect">
            <a:avLst/>
          </a:prstGeom>
          <a:effectLst>
            <a:outerShdw blurRad="50800" dist="50800" dir="5400000" sx="1000" sy="1000" algn="ctr" rotWithShape="0">
              <a:srgbClr val="000000"/>
            </a:outerShdw>
          </a:effectLst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250000"/>
              </a:lnSpc>
            </a:pPr>
            <a:r>
              <a:rPr lang="zh-CN" altLang="en-US" sz="1600" b="0" i="0" dirty="0">
                <a:solidFill>
                  <a:srgbClr val="242343"/>
                </a:solidFill>
                <a:effectLst/>
                <a:ea typeface="宋体" panose="02010600030101010101" pitchFamily="2" charset="-122"/>
                <a:cs typeface="+mn-ea"/>
                <a:sym typeface="+mn-lt"/>
              </a:rPr>
              <a:t>（三）数学典故</a:t>
            </a:r>
            <a:endParaRPr lang="zh-CN" altLang="en-US" sz="1600" b="0" i="0" dirty="0">
              <a:solidFill>
                <a:srgbClr val="242343"/>
              </a:solidFill>
              <a:effectLst/>
              <a:ea typeface="宋体" panose="02010600030101010101" pitchFamily="2" charset="-122"/>
              <a:cs typeface="+mn-ea"/>
              <a:sym typeface="+mn-lt"/>
            </a:endParaRPr>
          </a:p>
          <a:p>
            <a:pPr indent="0" algn="l">
              <a:lnSpc>
                <a:spcPct val="250000"/>
              </a:lnSpc>
              <a:buFont typeface="+mj-ea"/>
              <a:buNone/>
            </a:pPr>
            <a:r>
              <a:rPr lang="en-US" altLang="zh-CN" sz="1600" b="0" i="0" dirty="0">
                <a:solidFill>
                  <a:srgbClr val="242343"/>
                </a:solidFill>
                <a:effectLst/>
                <a:ea typeface="宋体" panose="02010600030101010101" pitchFamily="2" charset="-122"/>
                <a:cs typeface="+mn-ea"/>
                <a:sym typeface="+mn-lt"/>
              </a:rPr>
              <a:t>1.</a:t>
            </a:r>
            <a:r>
              <a:rPr lang="zh-CN" altLang="en-US" sz="1600" b="0" i="0" dirty="0">
                <a:solidFill>
                  <a:srgbClr val="242343"/>
                </a:solidFill>
                <a:effectLst/>
                <a:ea typeface="宋体" panose="02010600030101010101" pitchFamily="2" charset="-122"/>
                <a:cs typeface="+mn-ea"/>
                <a:sym typeface="+mn-lt"/>
              </a:rPr>
              <a:t>门钉的典故</a:t>
            </a:r>
            <a:endParaRPr lang="zh-CN" altLang="en-US" sz="1600" b="0" i="0" dirty="0">
              <a:solidFill>
                <a:srgbClr val="242343"/>
              </a:solidFill>
              <a:effectLst/>
              <a:ea typeface="宋体" panose="02010600030101010101" pitchFamily="2" charset="-122"/>
              <a:cs typeface="+mn-ea"/>
              <a:sym typeface="+mn-lt"/>
            </a:endParaRPr>
          </a:p>
          <a:p>
            <a:pPr indent="0" algn="l">
              <a:lnSpc>
                <a:spcPct val="250000"/>
              </a:lnSpc>
              <a:buFont typeface="+mj-ea"/>
              <a:buNone/>
            </a:pPr>
            <a:r>
              <a:rPr lang="en-US" altLang="zh-CN" sz="1600" b="0" i="0" dirty="0">
                <a:solidFill>
                  <a:srgbClr val="242343"/>
                </a:solidFill>
                <a:effectLst/>
                <a:ea typeface="宋体" panose="02010600030101010101" pitchFamily="2" charset="-122"/>
                <a:cs typeface="+mn-ea"/>
                <a:sym typeface="+mn-lt"/>
              </a:rPr>
              <a:t>    </a:t>
            </a:r>
            <a:r>
              <a:rPr lang="zh-CN" altLang="en-US" sz="1600" b="0" i="0" dirty="0">
                <a:solidFill>
                  <a:srgbClr val="242343"/>
                </a:solidFill>
                <a:effectLst/>
                <a:ea typeface="宋体" panose="02010600030101010101" pitchFamily="2" charset="-122"/>
                <a:cs typeface="+mn-ea"/>
                <a:sym typeface="+mn-lt"/>
              </a:rPr>
              <a:t>在</a:t>
            </a:r>
            <a:r>
              <a:rPr lang="en-US" altLang="zh-CN" sz="1600" b="0" i="0" dirty="0">
                <a:solidFill>
                  <a:srgbClr val="242343"/>
                </a:solidFill>
                <a:effectLst/>
                <a:ea typeface="宋体" panose="02010600030101010101" pitchFamily="2" charset="-122"/>
                <a:cs typeface="+mn-ea"/>
                <a:sym typeface="+mn-lt"/>
              </a:rPr>
              <a:t>0</a:t>
            </a:r>
            <a:r>
              <a:rPr lang="zh-CN" altLang="en-US" sz="1600" b="0" i="0" dirty="0">
                <a:solidFill>
                  <a:srgbClr val="242343"/>
                </a:solidFill>
                <a:effectLst/>
                <a:ea typeface="宋体" panose="02010600030101010101" pitchFamily="2" charset="-122"/>
                <a:cs typeface="+mn-ea"/>
                <a:sym typeface="+mn-lt"/>
              </a:rPr>
              <a:t>到</a:t>
            </a:r>
            <a:r>
              <a:rPr lang="en-US" altLang="zh-CN" sz="1600" b="0" i="0" dirty="0">
                <a:solidFill>
                  <a:srgbClr val="242343"/>
                </a:solidFill>
                <a:effectLst/>
                <a:ea typeface="宋体" panose="02010600030101010101" pitchFamily="2" charset="-122"/>
                <a:cs typeface="+mn-ea"/>
                <a:sym typeface="+mn-lt"/>
              </a:rPr>
              <a:t>9</a:t>
            </a:r>
            <a:r>
              <a:rPr lang="zh-CN" altLang="en-US" sz="1600" b="0" i="0" dirty="0">
                <a:solidFill>
                  <a:srgbClr val="242343"/>
                </a:solidFill>
                <a:effectLst/>
                <a:ea typeface="宋体" panose="02010600030101010101" pitchFamily="2" charset="-122"/>
                <a:cs typeface="+mn-ea"/>
                <a:sym typeface="+mn-lt"/>
              </a:rPr>
              <a:t>这十个数里，</a:t>
            </a:r>
            <a:r>
              <a:rPr lang="en-US" altLang="zh-CN" sz="1600" b="0" i="0" dirty="0">
                <a:solidFill>
                  <a:srgbClr val="242343"/>
                </a:solidFill>
                <a:effectLst/>
                <a:ea typeface="宋体" panose="02010600030101010101" pitchFamily="2" charset="-122"/>
                <a:cs typeface="+mn-ea"/>
                <a:sym typeface="+mn-lt"/>
              </a:rPr>
              <a:t>9</a:t>
            </a:r>
            <a:r>
              <a:rPr lang="zh-CN" altLang="en-US" sz="1600" b="0" i="0" dirty="0">
                <a:solidFill>
                  <a:srgbClr val="242343"/>
                </a:solidFill>
                <a:effectLst/>
                <a:ea typeface="宋体" panose="02010600030101010101" pitchFamily="2" charset="-122"/>
                <a:cs typeface="+mn-ea"/>
                <a:sym typeface="+mn-lt"/>
              </a:rPr>
              <a:t>最大，所以古时候的人们认为，</a:t>
            </a:r>
            <a:r>
              <a:rPr lang="en-US" altLang="zh-CN" sz="1600" b="0" i="0" dirty="0">
                <a:solidFill>
                  <a:srgbClr val="242343"/>
                </a:solidFill>
                <a:effectLst/>
                <a:ea typeface="宋体" panose="02010600030101010101" pitchFamily="2" charset="-122"/>
                <a:cs typeface="+mn-ea"/>
                <a:sym typeface="+mn-lt"/>
              </a:rPr>
              <a:t>9</a:t>
            </a:r>
            <a:r>
              <a:rPr lang="zh-CN" altLang="en-US" sz="1600" b="0" i="0" dirty="0">
                <a:solidFill>
                  <a:srgbClr val="242343"/>
                </a:solidFill>
                <a:effectLst/>
                <a:ea typeface="宋体" panose="02010600030101010101" pitchFamily="2" charset="-122"/>
                <a:cs typeface="+mn-ea"/>
                <a:sym typeface="+mn-lt"/>
              </a:rPr>
              <a:t>是一个象征地位最高的数，到底从哪里可以看出来呢？在古代的建筑大门上有许多的门钉，用来坚固和装饰大门。故宫过去称紫禁城，在城南（午门）、北（神武门）、西（西华门）、东（东华门）朱门都有金黄色门钉。对于门钉的数量，明代以前无明文规定。到了清代，就有了等级规定。只有宫门才可以使用最多的“九行九列”，九路门钉体现最高等级的门钉排列。亲王府、郡王府、庙宇等，随着地位、级别的不同，门钉数与排列也不相同。一般亲王府邸是纵九横七；世子府邸是纵七横五；公爵府门是纵横各七，侯爵以下至男爵是纵横各五。除了宫门，其他门只能用铁制门钉，不能用铜制的；平民百姓家则根本不能用门钉</a:t>
            </a:r>
            <a:r>
              <a:rPr lang="zh-CN" altLang="en-US" sz="1600" b="0" i="0" dirty="0" smtClean="0">
                <a:solidFill>
                  <a:srgbClr val="242343"/>
                </a:solidFill>
                <a:effectLst/>
                <a:ea typeface="宋体" panose="02010600030101010101" pitchFamily="2" charset="-122"/>
                <a:cs typeface="+mn-ea"/>
                <a:sym typeface="+mn-lt"/>
              </a:rPr>
              <a:t>。</a:t>
            </a:r>
            <a:endParaRPr lang="zh-CN" altLang="en-US" sz="1600" b="0" i="0" dirty="0">
              <a:solidFill>
                <a:srgbClr val="242343"/>
              </a:solidFill>
              <a:effectLst/>
              <a:ea typeface="宋体" panose="02010600030101010101" pitchFamily="2" charset="-122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699">
        <p:fade/>
      </p:transition>
    </mc:Choice>
    <mc:Fallback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899742D53C53695C426F7C5FB0BE4374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309880" y="1524635"/>
            <a:ext cx="4140835" cy="5158105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765175" y="902970"/>
            <a:ext cx="209867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sz="3200" b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ea typeface="宋体" panose="02010600030101010101" pitchFamily="2" charset="-122"/>
              </a:rPr>
              <a:t>故宫的门</a:t>
            </a:r>
            <a:endParaRPr lang="zh-CN" altLang="zh-CN" sz="3200" b="1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ea typeface="宋体" panose="02010600030101010101" pitchFamily="2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2347595" y="2552700"/>
            <a:ext cx="2113915" cy="229870"/>
          </a:xfrm>
          <a:prstGeom prst="rect">
            <a:avLst/>
          </a:prstGeom>
          <a:noFill/>
          <a:ln w="28575" cmpd="sng">
            <a:solidFill>
              <a:schemeClr val="accent1">
                <a:shade val="50000"/>
              </a:schemeClr>
            </a:solidFill>
            <a:prstDash val="solid"/>
          </a:ln>
          <a:extLst>
            <a:ext uri="{909E8E84-426E-40DD-AFC4-6F175D3DCCD1}">
              <a14:hiddenFill xmlns:a14="http://schemas.microsoft.com/office/drawing/2010/main">
                <a:solidFill>
                  <a:schemeClr val="lt1"/>
                </a:solidFill>
              </a14:hiddenFill>
            </a:ext>
          </a:ex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2347595" y="3032760"/>
            <a:ext cx="2113915" cy="229870"/>
          </a:xfrm>
          <a:prstGeom prst="rect">
            <a:avLst/>
          </a:prstGeom>
          <a:noFill/>
          <a:ln w="28575" cmpd="sng">
            <a:solidFill>
              <a:schemeClr val="accent1">
                <a:shade val="50000"/>
              </a:schemeClr>
            </a:solidFill>
            <a:prstDash val="solid"/>
          </a:ln>
          <a:extLst>
            <a:ext uri="{909E8E84-426E-40DD-AFC4-6F175D3DCCD1}">
              <a14:hiddenFill xmlns:a14="http://schemas.microsoft.com/office/drawing/2010/main">
                <a:solidFill>
                  <a:schemeClr val="lt1"/>
                </a:solidFill>
              </a14:hiddenFill>
            </a:ext>
          </a:ex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矩形 12"/>
          <p:cNvSpPr/>
          <p:nvPr/>
        </p:nvSpPr>
        <p:spPr>
          <a:xfrm>
            <a:off x="2347595" y="3489960"/>
            <a:ext cx="2113915" cy="229870"/>
          </a:xfrm>
          <a:prstGeom prst="rect">
            <a:avLst/>
          </a:prstGeom>
          <a:noFill/>
          <a:ln w="28575" cmpd="sng">
            <a:solidFill>
              <a:schemeClr val="accent1">
                <a:shade val="50000"/>
              </a:schemeClr>
            </a:solidFill>
            <a:prstDash val="solid"/>
          </a:ln>
          <a:extLst>
            <a:ext uri="{909E8E84-426E-40DD-AFC4-6F175D3DCCD1}">
              <a14:hiddenFill xmlns:a14="http://schemas.microsoft.com/office/drawing/2010/main">
                <a:solidFill>
                  <a:schemeClr val="lt1"/>
                </a:solidFill>
              </a14:hiddenFill>
            </a:ext>
          </a:ex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矩形 13"/>
          <p:cNvSpPr/>
          <p:nvPr/>
        </p:nvSpPr>
        <p:spPr>
          <a:xfrm>
            <a:off x="2347595" y="3916680"/>
            <a:ext cx="2113915" cy="229870"/>
          </a:xfrm>
          <a:prstGeom prst="rect">
            <a:avLst/>
          </a:prstGeom>
          <a:noFill/>
          <a:ln w="28575" cmpd="sng">
            <a:solidFill>
              <a:schemeClr val="accent1">
                <a:shade val="50000"/>
              </a:schemeClr>
            </a:solidFill>
            <a:prstDash val="solid"/>
          </a:ln>
          <a:extLst>
            <a:ext uri="{909E8E84-426E-40DD-AFC4-6F175D3DCCD1}">
              <a14:hiddenFill xmlns:a14="http://schemas.microsoft.com/office/drawing/2010/main">
                <a:solidFill>
                  <a:schemeClr val="lt1"/>
                </a:solidFill>
              </a14:hiddenFill>
            </a:ext>
          </a:ex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2347595" y="4404360"/>
            <a:ext cx="2113915" cy="229870"/>
          </a:xfrm>
          <a:prstGeom prst="rect">
            <a:avLst/>
          </a:prstGeom>
          <a:noFill/>
          <a:ln w="28575" cmpd="sng">
            <a:solidFill>
              <a:schemeClr val="accent1">
                <a:shade val="50000"/>
              </a:schemeClr>
            </a:solidFill>
            <a:prstDash val="solid"/>
          </a:ln>
          <a:extLst>
            <a:ext uri="{909E8E84-426E-40DD-AFC4-6F175D3DCCD1}">
              <a14:hiddenFill xmlns:a14="http://schemas.microsoft.com/office/drawing/2010/main">
                <a:solidFill>
                  <a:schemeClr val="lt1"/>
                </a:solidFill>
              </a14:hiddenFill>
            </a:ext>
          </a:ex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矩形 15"/>
          <p:cNvSpPr/>
          <p:nvPr/>
        </p:nvSpPr>
        <p:spPr>
          <a:xfrm>
            <a:off x="2347595" y="2072640"/>
            <a:ext cx="2113915" cy="229870"/>
          </a:xfrm>
          <a:prstGeom prst="rect">
            <a:avLst/>
          </a:prstGeom>
          <a:noFill/>
          <a:ln w="28575" cmpd="sng">
            <a:solidFill>
              <a:schemeClr val="accent1">
                <a:shade val="50000"/>
              </a:schemeClr>
            </a:solidFill>
            <a:prstDash val="solid"/>
          </a:ln>
          <a:extLst>
            <a:ext uri="{909E8E84-426E-40DD-AFC4-6F175D3DCCD1}">
              <a14:hiddenFill xmlns:a14="http://schemas.microsoft.com/office/drawing/2010/main">
                <a:solidFill>
                  <a:schemeClr val="lt1"/>
                </a:solidFill>
              </a14:hiddenFill>
            </a:ext>
          </a:ex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矩形 16"/>
          <p:cNvSpPr/>
          <p:nvPr/>
        </p:nvSpPr>
        <p:spPr>
          <a:xfrm>
            <a:off x="2347595" y="4922520"/>
            <a:ext cx="2113915" cy="229870"/>
          </a:xfrm>
          <a:prstGeom prst="rect">
            <a:avLst/>
          </a:prstGeom>
          <a:noFill/>
          <a:ln w="28575" cmpd="sng">
            <a:solidFill>
              <a:schemeClr val="accent1">
                <a:shade val="50000"/>
              </a:schemeClr>
            </a:solidFill>
            <a:prstDash val="solid"/>
          </a:ln>
          <a:extLst>
            <a:ext uri="{909E8E84-426E-40DD-AFC4-6F175D3DCCD1}">
              <a14:hiddenFill xmlns:a14="http://schemas.microsoft.com/office/drawing/2010/main">
                <a:solidFill>
                  <a:schemeClr val="lt1"/>
                </a:solidFill>
              </a14:hiddenFill>
            </a:ext>
          </a:ex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2347595" y="5379720"/>
            <a:ext cx="2113915" cy="229870"/>
          </a:xfrm>
          <a:prstGeom prst="rect">
            <a:avLst/>
          </a:prstGeom>
          <a:noFill/>
          <a:ln w="28575" cmpd="sng">
            <a:solidFill>
              <a:schemeClr val="accent1">
                <a:shade val="50000"/>
              </a:schemeClr>
            </a:solidFill>
            <a:prstDash val="solid"/>
          </a:ln>
          <a:extLst>
            <a:ext uri="{909E8E84-426E-40DD-AFC4-6F175D3DCCD1}">
              <a14:hiddenFill xmlns:a14="http://schemas.microsoft.com/office/drawing/2010/main">
                <a:solidFill>
                  <a:schemeClr val="lt1"/>
                </a:solidFill>
              </a14:hiddenFill>
            </a:ext>
          </a:ex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矩形 18"/>
          <p:cNvSpPr/>
          <p:nvPr/>
        </p:nvSpPr>
        <p:spPr>
          <a:xfrm>
            <a:off x="2347595" y="5882640"/>
            <a:ext cx="2113915" cy="229870"/>
          </a:xfrm>
          <a:prstGeom prst="rect">
            <a:avLst/>
          </a:prstGeom>
          <a:noFill/>
          <a:ln w="28575" cmpd="sng">
            <a:solidFill>
              <a:schemeClr val="accent1">
                <a:shade val="50000"/>
              </a:schemeClr>
            </a:solidFill>
            <a:prstDash val="solid"/>
          </a:ln>
          <a:extLst>
            <a:ext uri="{909E8E84-426E-40DD-AFC4-6F175D3DCCD1}">
              <a14:hiddenFill xmlns:a14="http://schemas.microsoft.com/office/drawing/2010/main">
                <a:solidFill>
                  <a:schemeClr val="lt1"/>
                </a:solidFill>
              </a14:hiddenFill>
            </a:ext>
          </a:ex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文本框 20"/>
          <p:cNvSpPr txBox="1"/>
          <p:nvPr/>
        </p:nvSpPr>
        <p:spPr>
          <a:xfrm>
            <a:off x="6003290" y="2552700"/>
            <a:ext cx="283400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>
                <a:solidFill>
                  <a:srgbClr val="242343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九行九列</a:t>
            </a:r>
            <a:endParaRPr lang="zh-CN" altLang="en-US" sz="2400" b="1">
              <a:solidFill>
                <a:srgbClr val="242343"/>
              </a:solidFill>
              <a:effectLst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6041389" y="3147695"/>
            <a:ext cx="275780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9</a:t>
            </a:r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×</a:t>
            </a:r>
            <a:r>
              <a:rPr lang="en-US" altLang="zh-CN" sz="2400" b="1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9</a:t>
            </a:r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＝</a:t>
            </a:r>
            <a:r>
              <a:rPr lang="en-US" altLang="zh-CN" sz="2400" b="1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81</a:t>
            </a:r>
            <a:endParaRPr lang="en-US" altLang="zh-CN" sz="2400" b="1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699">
        <p:fade/>
      </p:transition>
    </mc:Choice>
    <mc:Fallback>
      <p:transition spd="med">
        <p:fade/>
      </p:transition>
    </mc:Fallback>
  </mc:AlternateContent>
</p:sld>
</file>

<file path=ppt/tags/tag1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  <p:tag name="commondata" val="eyJoZGlkIjoiN2YzNjBkOTgyNWQ1YTMxYzM3MzMwNWFiODNmOWIzYWMifQ=="/>
</p:tagLst>
</file>

<file path=ppt/theme/theme1.xml><?xml version="1.0" encoding="utf-8"?>
<a:theme xmlns:a="http://schemas.openxmlformats.org/drawingml/2006/main" name="第一PPT模板网-WWW.1PPT.COM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n0qhesjf">
      <a:majorFont>
        <a:latin typeface="等线"/>
        <a:ea typeface="杨任东竹石体-Semibold"/>
        <a:cs typeface="Arial"/>
      </a:majorFont>
      <a:minorFont>
        <a:latin typeface="等线"/>
        <a:ea typeface="杨任东竹石体-Semibold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996</Words>
  <Application>WPS 演示</Application>
  <PresentationFormat>自定义</PresentationFormat>
  <Paragraphs>105</Paragraphs>
  <Slides>15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15</vt:i4>
      </vt:variant>
    </vt:vector>
  </HeadingPairs>
  <TitlesOfParts>
    <vt:vector size="26" baseType="lpstr">
      <vt:lpstr>Arial</vt:lpstr>
      <vt:lpstr>宋体</vt:lpstr>
      <vt:lpstr>Wingdings</vt:lpstr>
      <vt:lpstr>微软雅黑</vt:lpstr>
      <vt:lpstr>Arial</vt:lpstr>
      <vt:lpstr>等线</vt:lpstr>
      <vt:lpstr>Arial Unicode MS</vt:lpstr>
      <vt:lpstr>杨任东竹石体-Semibold</vt:lpstr>
      <vt:lpstr>RomanS</vt:lpstr>
      <vt:lpstr>Calibri</vt:lpstr>
      <vt:lpstr>第一PPT模板网-WWW.1PPT.COM​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第一PPT模板网-WWW.1PPT.COM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lastModifiedBy>罗</cp:lastModifiedBy>
  <cp:revision>5</cp:revision>
  <cp:lastPrinted>2022-05-17T18:36:00Z</cp:lastPrinted>
  <dcterms:created xsi:type="dcterms:W3CDTF">2022-05-17T18:36:00Z</dcterms:created>
  <dcterms:modified xsi:type="dcterms:W3CDTF">2023-10-26T08:11:40Z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AAC8D597D71F4A0D8437C5EF9DD4DA28_12</vt:lpwstr>
  </property>
  <property fmtid="{D5CDD505-2E9C-101B-9397-08002B2CF9AE}" pid="3" name="KSOProductBuildVer">
    <vt:lpwstr>2052-12.1.0.15712</vt:lpwstr>
  </property>
</Properties>
</file>