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1"/>
  </p:handoutMasterIdLst>
  <p:sldIdLst>
    <p:sldId id="372" r:id="rId3"/>
    <p:sldId id="566" r:id="rId5"/>
    <p:sldId id="613" r:id="rId6"/>
    <p:sldId id="616" r:id="rId7"/>
    <p:sldId id="617" r:id="rId8"/>
    <p:sldId id="618" r:id="rId9"/>
    <p:sldId id="619" r:id="rId10"/>
    <p:sldId id="615" r:id="rId11"/>
    <p:sldId id="621" r:id="rId12"/>
    <p:sldId id="624" r:id="rId13"/>
    <p:sldId id="622" r:id="rId14"/>
    <p:sldId id="625" r:id="rId15"/>
    <p:sldId id="628" r:id="rId16"/>
    <p:sldId id="627" r:id="rId17"/>
    <p:sldId id="629" r:id="rId18"/>
    <p:sldId id="632" r:id="rId19"/>
    <p:sldId id="567" r:id="rId20"/>
  </p:sldIdLst>
  <p:sldSz cx="12192000" cy="6858000"/>
  <p:notesSz cx="6858000" cy="9144000"/>
  <p:custDataLst>
    <p:tags r:id="rId2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8" userDrawn="1">
          <p15:clr>
            <a:srgbClr val="A4A3A4"/>
          </p15:clr>
        </p15:guide>
        <p15:guide id="2" orient="horz" pos="4060" userDrawn="1">
          <p15:clr>
            <a:srgbClr val="A4A3A4"/>
          </p15:clr>
        </p15:guide>
        <p15:guide id="3" pos="211" userDrawn="1">
          <p15:clr>
            <a:srgbClr val="A4A3A4"/>
          </p15:clr>
        </p15:guide>
        <p15:guide id="4" pos="74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87" autoAdjust="0"/>
    <p:restoredTop sz="94660" autoAdjust="0"/>
  </p:normalViewPr>
  <p:slideViewPr>
    <p:cSldViewPr snapToGrid="0" showGuides="1">
      <p:cViewPr>
        <p:scale>
          <a:sx n="90" d="100"/>
          <a:sy n="90" d="100"/>
        </p:scale>
        <p:origin x="-1386" y="-660"/>
      </p:cViewPr>
      <p:guideLst>
        <p:guide orient="horz" pos="198"/>
        <p:guide orient="horz" pos="4060"/>
        <p:guide pos="211"/>
        <p:guide pos="744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gs" Target="tags/tag16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buFont typeface="Arial" panose="020B0604020202020204" pitchFamily="34" charset="0"/>
              <a:buNone/>
              <a:defRPr sz="1200"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52742243-C074-4BF8-9518-31E055AA0C78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 sz="1200" noProof="1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fld id="{1F30EA09-C19F-4F3E-9C03-CBB2AD80AEBB}" type="slidenum">
              <a:rPr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buFont typeface="Arial" panose="020B0604020202020204" pitchFamily="34" charset="0"/>
              <a:buNone/>
              <a:defRPr sz="1200"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9CC81254-9C97-4AB2-8F3C-CCC5E1BB17D2}" type="datetimeFigureOut">
              <a:rPr lang="zh-CN" altLang="en-US"/>
            </a:fld>
            <a:endParaRPr lang="zh-CN" altLang="en-US"/>
          </a:p>
        </p:txBody>
      </p:sp>
      <p:sp>
        <p:nvSpPr>
          <p:cNvPr id="307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 sz="1200" noProof="1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fld id="{86C9A136-BF96-416A-B39A-3D93BDA68310}" type="slidenum">
              <a:rPr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5122" name="备注占位符 2"/>
          <p:cNvSpPr>
            <a:spLocks noGrp="1" noChangeArrowheads="1"/>
          </p:cNvSpPr>
          <p:nvPr>
            <p:ph type="body" idx="6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512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E316BAB-0989-448D-95A8-80219E76602F}" type="slidenum">
              <a:rPr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6626" name="备注占位符 2"/>
          <p:cNvSpPr>
            <a:spLocks noGrp="1" noChangeArrowheads="1"/>
          </p:cNvSpPr>
          <p:nvPr>
            <p:ph type="body" idx="6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662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B4203B9-099B-4324-9769-F123413D2D69}" type="slidenum">
              <a:rPr altLang="en-US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6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7" name="图片 7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1250951" y="-632882"/>
            <a:ext cx="10591800" cy="683471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0" name="图片 10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9575801" y="5018618"/>
            <a:ext cx="2798233" cy="183938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200" eaLnBrk="0" hangingPunct="0">
              <a:defRPr/>
            </a:pPr>
            <a:fld id="{5E4DE026-ED0F-4757-BD43-2B176FF331D2}" type="datetimeFigureOut">
              <a:rPr lang="zh-CN" altLang="en-US" smtClean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200" eaLnBrk="0" hangingPunct="0"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None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200" eaLnBrk="0" hangingPunct="0">
              <a:defRPr/>
            </a:pPr>
            <a:fld id="{5E4DE026-ED0F-4757-BD43-2B176FF331D2}" type="datetimeFigureOut">
              <a:rPr lang="zh-CN" altLang="en-US" smtClean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200" eaLnBrk="0" hangingPunct="0"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None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6185"/>
            <a:ext cx="2628900" cy="581024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6185"/>
            <a:ext cx="7683500" cy="581024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200" eaLnBrk="0" hangingPunct="0">
              <a:defRPr/>
            </a:pPr>
            <a:fld id="{5E4DE026-ED0F-4757-BD43-2B176FF331D2}" type="datetimeFigureOut">
              <a:rPr lang="zh-CN" altLang="en-US" smtClean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200" eaLnBrk="0" hangingPunct="0"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None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496B880E-3BE9-4A10-966A-C1D42C70BCF6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D05F30F0-2D64-4950-B991-DBE38FB597C1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496B880E-3BE9-4A10-966A-C1D42C70BCF6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D05F30F0-2D64-4950-B991-DBE38FB597C1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6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376325" y="313267"/>
            <a:ext cx="11439351" cy="62314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1219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74" name="图片 10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10739967" y="5784851"/>
            <a:ext cx="1634067" cy="107314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200" eaLnBrk="0" hangingPunct="0">
              <a:defRPr/>
            </a:pPr>
            <a:fld id="{5E4DE026-ED0F-4757-BD43-2B176FF331D2}" type="datetimeFigureOut">
              <a:rPr lang="zh-CN" altLang="en-US" smtClean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200" eaLnBrk="0" hangingPunct="0"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None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10267"/>
            <a:ext cx="10515600" cy="2853267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1" y="4588934"/>
            <a:ext cx="10515600" cy="1500717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600" indent="0">
              <a:buNone/>
              <a:defRPr sz="2665">
                <a:solidFill>
                  <a:schemeClr val="tx1">
                    <a:tint val="75000"/>
                  </a:schemeClr>
                </a:solidFill>
              </a:defRPr>
            </a:lvl2pPr>
            <a:lvl3pPr marL="1219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800" indent="0">
              <a:buNone/>
              <a:defRPr sz="2135">
                <a:solidFill>
                  <a:schemeClr val="tx1">
                    <a:tint val="75000"/>
                  </a:schemeClr>
                </a:solidFill>
              </a:defRPr>
            </a:lvl4pPr>
            <a:lvl5pPr marL="2438400" indent="0">
              <a:buNone/>
              <a:defRPr sz="2135">
                <a:solidFill>
                  <a:schemeClr val="tx1">
                    <a:tint val="75000"/>
                  </a:schemeClr>
                </a:solidFill>
              </a:defRPr>
            </a:lvl5pPr>
            <a:lvl6pPr marL="3048000" indent="0">
              <a:buNone/>
              <a:defRPr sz="2135">
                <a:solidFill>
                  <a:schemeClr val="tx1">
                    <a:tint val="75000"/>
                  </a:schemeClr>
                </a:solidFill>
              </a:defRPr>
            </a:lvl6pPr>
            <a:lvl7pPr marL="3657600" indent="0">
              <a:buNone/>
              <a:defRPr sz="2135">
                <a:solidFill>
                  <a:schemeClr val="tx1">
                    <a:tint val="75000"/>
                  </a:schemeClr>
                </a:solidFill>
              </a:defRPr>
            </a:lvl7pPr>
            <a:lvl8pPr marL="4267200" indent="0">
              <a:buNone/>
              <a:defRPr sz="2135">
                <a:solidFill>
                  <a:schemeClr val="tx1">
                    <a:tint val="75000"/>
                  </a:schemeClr>
                </a:solidFill>
              </a:defRPr>
            </a:lvl8pPr>
            <a:lvl9pPr marL="4876800" indent="0">
              <a:buNone/>
              <a:defRPr sz="21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200" eaLnBrk="0" hangingPunct="0">
              <a:defRPr/>
            </a:pPr>
            <a:fld id="{5E4DE026-ED0F-4757-BD43-2B176FF331D2}" type="datetimeFigureOut">
              <a:rPr lang="zh-CN" altLang="en-US" smtClean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200" eaLnBrk="0" hangingPunct="0"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None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6684"/>
            <a:ext cx="5156200" cy="434974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97600" y="1826684"/>
            <a:ext cx="5156200" cy="434974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200" eaLnBrk="0" hangingPunct="0">
              <a:defRPr/>
            </a:pPr>
            <a:fld id="{5E4DE026-ED0F-4757-BD43-2B176FF331D2}" type="datetimeFigureOut">
              <a:rPr lang="zh-CN" altLang="en-US" smtClean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200" eaLnBrk="0" hangingPunct="0"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None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6185"/>
            <a:ext cx="10515600" cy="132503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40318" y="1680634"/>
            <a:ext cx="5158316" cy="825500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5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35" b="1"/>
            </a:lvl4pPr>
            <a:lvl5pPr marL="2438400" indent="0">
              <a:buNone/>
              <a:defRPr sz="2135" b="1"/>
            </a:lvl5pPr>
            <a:lvl6pPr marL="3048000" indent="0">
              <a:buNone/>
              <a:defRPr sz="2135" b="1"/>
            </a:lvl6pPr>
            <a:lvl7pPr marL="3657600" indent="0">
              <a:buNone/>
              <a:defRPr sz="2135" b="1"/>
            </a:lvl7pPr>
            <a:lvl8pPr marL="4267200" indent="0">
              <a:buNone/>
              <a:defRPr sz="2135" b="1"/>
            </a:lvl8pPr>
            <a:lvl9pPr marL="4876800" indent="0">
              <a:buNone/>
              <a:defRPr sz="2135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40318" y="2506133"/>
            <a:ext cx="5158316" cy="368300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0634"/>
            <a:ext cx="5183717" cy="825500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5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35" b="1"/>
            </a:lvl4pPr>
            <a:lvl5pPr marL="2438400" indent="0">
              <a:buNone/>
              <a:defRPr sz="2135" b="1"/>
            </a:lvl5pPr>
            <a:lvl6pPr marL="3048000" indent="0">
              <a:buNone/>
              <a:defRPr sz="2135" b="1"/>
            </a:lvl6pPr>
            <a:lvl7pPr marL="3657600" indent="0">
              <a:buNone/>
              <a:defRPr sz="2135" b="1"/>
            </a:lvl7pPr>
            <a:lvl8pPr marL="4267200" indent="0">
              <a:buNone/>
              <a:defRPr sz="2135" b="1"/>
            </a:lvl8pPr>
            <a:lvl9pPr marL="4876800" indent="0">
              <a:buNone/>
              <a:defRPr sz="2135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6133"/>
            <a:ext cx="5183717" cy="368300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200" eaLnBrk="0" hangingPunct="0">
              <a:defRPr/>
            </a:pPr>
            <a:fld id="{5E4DE026-ED0F-4757-BD43-2B176FF331D2}" type="datetimeFigureOut">
              <a:rPr lang="zh-CN" altLang="en-US" smtClean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200" eaLnBrk="0" hangingPunct="0"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None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200" eaLnBrk="0" hangingPunct="0">
              <a:defRPr/>
            </a:pPr>
            <a:fld id="{5E4DE026-ED0F-4757-BD43-2B176FF331D2}" type="datetimeFigureOut">
              <a:rPr lang="zh-CN" altLang="en-US" smtClean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200" eaLnBrk="0" hangingPunct="0"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None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200" eaLnBrk="0" hangingPunct="0">
              <a:defRPr/>
            </a:pPr>
            <a:fld id="{5E4DE026-ED0F-4757-BD43-2B176FF331D2}" type="datetimeFigureOut">
              <a:rPr lang="zh-CN" altLang="en-US" smtClean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200" eaLnBrk="0" hangingPunct="0"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None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4265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717" y="988485"/>
            <a:ext cx="6172200" cy="4872567"/>
          </a:xfrm>
        </p:spPr>
        <p:txBody>
          <a:bodyPr/>
          <a:lstStyle>
            <a:lvl1pPr>
              <a:defRPr sz="4265"/>
            </a:lvl1pPr>
            <a:lvl2pPr>
              <a:defRPr sz="3735"/>
            </a:lvl2pPr>
            <a:lvl3pPr>
              <a:defRPr sz="3200"/>
            </a:lvl3pPr>
            <a:lvl4pPr>
              <a:defRPr sz="2665"/>
            </a:lvl4pPr>
            <a:lvl5pPr>
              <a:defRPr sz="2665"/>
            </a:lvl5pPr>
            <a:lvl6pPr>
              <a:defRPr sz="2665"/>
            </a:lvl6pPr>
            <a:lvl7pPr>
              <a:defRPr sz="2665"/>
            </a:lvl7pPr>
            <a:lvl8pPr>
              <a:defRPr sz="2665"/>
            </a:lvl8pPr>
            <a:lvl9pPr>
              <a:defRPr sz="2665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40318" y="2057400"/>
            <a:ext cx="3932767" cy="3812117"/>
          </a:xfrm>
        </p:spPr>
        <p:txBody>
          <a:bodyPr/>
          <a:lstStyle>
            <a:lvl1pPr marL="0" indent="0">
              <a:buNone/>
              <a:defRPr sz="2135"/>
            </a:lvl1pPr>
            <a:lvl2pPr marL="609600" indent="0">
              <a:buNone/>
              <a:defRPr sz="1865"/>
            </a:lvl2pPr>
            <a:lvl3pPr marL="1219200" indent="0">
              <a:buNone/>
              <a:defRPr sz="1600"/>
            </a:lvl3pPr>
            <a:lvl4pPr marL="1828800" indent="0">
              <a:buNone/>
              <a:defRPr sz="1335"/>
            </a:lvl4pPr>
            <a:lvl5pPr marL="2438400" indent="0">
              <a:buNone/>
              <a:defRPr sz="1335"/>
            </a:lvl5pPr>
            <a:lvl6pPr marL="3048000" indent="0">
              <a:buNone/>
              <a:defRPr sz="1335"/>
            </a:lvl6pPr>
            <a:lvl7pPr marL="3657600" indent="0">
              <a:buNone/>
              <a:defRPr sz="1335"/>
            </a:lvl7pPr>
            <a:lvl8pPr marL="4267200" indent="0">
              <a:buNone/>
              <a:defRPr sz="1335"/>
            </a:lvl8pPr>
            <a:lvl9pPr marL="4876800" indent="0">
              <a:buNone/>
              <a:defRPr sz="1335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200" eaLnBrk="0" hangingPunct="0">
              <a:defRPr/>
            </a:pPr>
            <a:fld id="{5E4DE026-ED0F-4757-BD43-2B176FF331D2}" type="datetimeFigureOut">
              <a:rPr lang="zh-CN" altLang="en-US" smtClean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200" eaLnBrk="0" hangingPunct="0"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None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4265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8485"/>
            <a:ext cx="6172200" cy="4872567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4265"/>
            </a:lvl1pPr>
            <a:lvl2pPr marL="609600" indent="0">
              <a:buNone/>
              <a:defRPr sz="3735"/>
            </a:lvl2pPr>
            <a:lvl3pPr marL="1219200" indent="0">
              <a:buNone/>
              <a:defRPr sz="3200"/>
            </a:lvl3pPr>
            <a:lvl4pPr marL="1828800" indent="0">
              <a:buNone/>
              <a:defRPr sz="2665"/>
            </a:lvl4pPr>
            <a:lvl5pPr marL="2438400" indent="0">
              <a:buNone/>
              <a:defRPr sz="2665"/>
            </a:lvl5pPr>
            <a:lvl6pPr marL="3048000" indent="0">
              <a:buNone/>
              <a:defRPr sz="2665"/>
            </a:lvl6pPr>
            <a:lvl7pPr marL="3657600" indent="0">
              <a:buNone/>
              <a:defRPr sz="2665"/>
            </a:lvl7pPr>
            <a:lvl8pPr marL="4267200" indent="0">
              <a:buNone/>
              <a:defRPr sz="2665"/>
            </a:lvl8pPr>
            <a:lvl9pPr marL="4876800" indent="0">
              <a:buNone/>
              <a:defRPr sz="2665"/>
            </a:lvl9pPr>
          </a:lstStyle>
          <a:p>
            <a:pPr marL="0" marR="0" lvl="0" indent="0" algn="l" defTabSz="1219200" rtl="0" eaLnBrk="0" fontAlgn="base" latinLnBrk="0" hangingPunct="0">
              <a:lnSpc>
                <a:spcPct val="90000"/>
              </a:lnSpc>
              <a:spcBef>
                <a:spcPts val="1335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4265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40318" y="2057400"/>
            <a:ext cx="3932767" cy="3812117"/>
          </a:xfrm>
        </p:spPr>
        <p:txBody>
          <a:bodyPr/>
          <a:lstStyle>
            <a:lvl1pPr marL="0" indent="0">
              <a:buNone/>
              <a:defRPr sz="2135"/>
            </a:lvl1pPr>
            <a:lvl2pPr marL="609600" indent="0">
              <a:buNone/>
              <a:defRPr sz="1865"/>
            </a:lvl2pPr>
            <a:lvl3pPr marL="1219200" indent="0">
              <a:buNone/>
              <a:defRPr sz="1600"/>
            </a:lvl3pPr>
            <a:lvl4pPr marL="1828800" indent="0">
              <a:buNone/>
              <a:defRPr sz="1335"/>
            </a:lvl4pPr>
            <a:lvl5pPr marL="2438400" indent="0">
              <a:buNone/>
              <a:defRPr sz="1335"/>
            </a:lvl5pPr>
            <a:lvl6pPr marL="3048000" indent="0">
              <a:buNone/>
              <a:defRPr sz="1335"/>
            </a:lvl6pPr>
            <a:lvl7pPr marL="3657600" indent="0">
              <a:buNone/>
              <a:defRPr sz="1335"/>
            </a:lvl7pPr>
            <a:lvl8pPr marL="4267200" indent="0">
              <a:buNone/>
              <a:defRPr sz="1335"/>
            </a:lvl8pPr>
            <a:lvl9pPr marL="4876800" indent="0">
              <a:buNone/>
              <a:defRPr sz="1335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200" eaLnBrk="0" hangingPunct="0">
              <a:defRPr/>
            </a:pPr>
            <a:fld id="{5E4DE026-ED0F-4757-BD43-2B176FF331D2}" type="datetimeFigureOut">
              <a:rPr lang="zh-CN" altLang="en-US" smtClean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200" eaLnBrk="0" hangingPunct="0"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None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5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6185"/>
            <a:ext cx="10515600" cy="132503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6684"/>
            <a:ext cx="10515600" cy="434974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6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200" eaLnBrk="0" hangingPunct="0">
              <a:defRPr/>
            </a:pPr>
            <a:fld id="{5E4DE026-ED0F-4757-BD43-2B176FF331D2}" type="datetimeFigureOut">
              <a:rPr lang="zh-CN" altLang="en-US" smtClean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6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200" eaLnBrk="0" hangingPunct="0"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618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600">
                <a:solidFill>
                  <a:srgbClr val="898989"/>
                </a:solidFill>
              </a:defRPr>
            </a:lvl1pPr>
          </a:lstStyle>
          <a:p>
            <a:pPr lvl="0">
              <a:buNone/>
            </a:pPr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1028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609600" algn="l" rtl="0" fontAlgn="base">
        <a:lnSpc>
          <a:spcPct val="90000"/>
        </a:lnSpc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1219200" algn="l" rtl="0" fontAlgn="base">
        <a:lnSpc>
          <a:spcPct val="90000"/>
        </a:lnSpc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2438400" algn="l" rtl="0" fontAlgn="base">
        <a:lnSpc>
          <a:spcPct val="90000"/>
        </a:lnSpc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304800" indent="-304800" algn="l" rtl="0" eaLnBrk="0" fontAlgn="base" hangingPunct="0">
        <a:lnSpc>
          <a:spcPct val="90000"/>
        </a:lnSpc>
        <a:spcBef>
          <a:spcPts val="1335"/>
        </a:spcBef>
        <a:spcAft>
          <a:spcPct val="0"/>
        </a:spcAft>
        <a:buFont typeface="Arial" panose="020B0604020202020204" pitchFamily="34" charset="0"/>
        <a:buChar char="•"/>
        <a:defRPr sz="3735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04800" algn="l" rtl="0" eaLnBrk="0" fontAlgn="base" hangingPunct="0">
        <a:lnSpc>
          <a:spcPct val="90000"/>
        </a:lnSpc>
        <a:spcBef>
          <a:spcPts val="665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rtl="0" eaLnBrk="0" fontAlgn="base" hangingPunct="0">
        <a:lnSpc>
          <a:spcPct val="90000"/>
        </a:lnSpc>
        <a:spcBef>
          <a:spcPts val="665"/>
        </a:spcBef>
        <a:spcAft>
          <a:spcPct val="0"/>
        </a:spcAft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rtl="0" eaLnBrk="0" fontAlgn="base" hangingPunct="0">
        <a:lnSpc>
          <a:spcPct val="90000"/>
        </a:lnSpc>
        <a:spcBef>
          <a:spcPts val="66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rtl="0" eaLnBrk="0" fontAlgn="base" hangingPunct="0">
        <a:lnSpc>
          <a:spcPct val="90000"/>
        </a:lnSpc>
        <a:spcBef>
          <a:spcPts val="66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9.xml"/><Relationship Id="rId3" Type="http://schemas.openxmlformats.org/officeDocument/2006/relationships/image" Target="../media/image33.png"/><Relationship Id="rId2" Type="http://schemas.openxmlformats.org/officeDocument/2006/relationships/image" Target="../media/image6.png"/><Relationship Id="rId1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.xml"/><Relationship Id="rId3" Type="http://schemas.openxmlformats.org/officeDocument/2006/relationships/image" Target="../media/image34.png"/><Relationship Id="rId2" Type="http://schemas.openxmlformats.org/officeDocument/2006/relationships/image" Target="../media/image6.png"/><Relationship Id="rId1" Type="http://schemas.openxmlformats.org/officeDocument/2006/relationships/image" Target="../media/image12.GIF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11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3" Type="http://schemas.openxmlformats.org/officeDocument/2006/relationships/image" Target="../media/image35.jpeg"/><Relationship Id="rId2" Type="http://schemas.openxmlformats.org/officeDocument/2006/relationships/image" Target="../media/image6.png"/><Relationship Id="rId1" Type="http://schemas.openxmlformats.org/officeDocument/2006/relationships/image" Target="../media/image12.GIF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.xml"/><Relationship Id="rId3" Type="http://schemas.openxmlformats.org/officeDocument/2006/relationships/image" Target="../media/image38.png"/><Relationship Id="rId2" Type="http://schemas.openxmlformats.org/officeDocument/2006/relationships/image" Target="../media/image6.png"/><Relationship Id="rId1" Type="http://schemas.openxmlformats.org/officeDocument/2006/relationships/image" Target="../media/image12.GIF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13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image" Target="../media/image6.png"/><Relationship Id="rId1" Type="http://schemas.openxmlformats.org/officeDocument/2006/relationships/image" Target="../media/image12.GIF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1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3" Type="http://schemas.openxmlformats.org/officeDocument/2006/relationships/image" Target="../media/image42.png"/><Relationship Id="rId2" Type="http://schemas.openxmlformats.org/officeDocument/2006/relationships/image" Target="../media/image6.png"/><Relationship Id="rId1" Type="http://schemas.openxmlformats.org/officeDocument/2006/relationships/image" Target="../media/image12.GIF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15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3" Type="http://schemas.openxmlformats.org/officeDocument/2006/relationships/image" Target="../media/image6.png"/><Relationship Id="rId2" Type="http://schemas.openxmlformats.org/officeDocument/2006/relationships/image" Target="../media/image12.GIF"/><Relationship Id="rId1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.xml"/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8" Type="http://schemas.openxmlformats.org/officeDocument/2006/relationships/slideLayout" Target="../slideLayouts/slideLayout2.xml"/><Relationship Id="rId27" Type="http://schemas.openxmlformats.org/officeDocument/2006/relationships/tags" Target="../tags/tag2.xml"/><Relationship Id="rId26" Type="http://schemas.openxmlformats.org/officeDocument/2006/relationships/image" Target="../media/image11.png"/><Relationship Id="rId25" Type="http://schemas.openxmlformats.org/officeDocument/2006/relationships/image" Target="../media/image10.png"/><Relationship Id="rId24" Type="http://schemas.openxmlformats.org/officeDocument/2006/relationships/image" Target="../media/image9.jpeg"/><Relationship Id="rId23" Type="http://schemas.openxmlformats.org/officeDocument/2006/relationships/image" Target="../media/image6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4.xml"/><Relationship Id="rId8" Type="http://schemas.openxmlformats.org/officeDocument/2006/relationships/image" Target="../media/image22.png"/><Relationship Id="rId7" Type="http://schemas.openxmlformats.org/officeDocument/2006/relationships/image" Target="../media/image21.jpeg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3" Type="http://schemas.openxmlformats.org/officeDocument/2006/relationships/image" Target="../media/image17.png"/><Relationship Id="rId2" Type="http://schemas.openxmlformats.org/officeDocument/2006/relationships/image" Target="../media/image6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5.xml"/><Relationship Id="rId8" Type="http://schemas.openxmlformats.org/officeDocument/2006/relationships/image" Target="../media/image28.png"/><Relationship Id="rId7" Type="http://schemas.openxmlformats.org/officeDocument/2006/relationships/image" Target="../media/image27.png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6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6.png"/><Relationship Id="rId1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.xml"/><Relationship Id="rId2" Type="http://schemas.openxmlformats.org/officeDocument/2006/relationships/image" Target="../media/image6.png"/><Relationship Id="rId1" Type="http://schemas.openxmlformats.org/officeDocument/2006/relationships/image" Target="../media/image12.GIF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8.xml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6.png"/><Relationship Id="rId1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圆角矩形 728"/>
          <p:cNvSpPr/>
          <p:nvPr/>
        </p:nvSpPr>
        <p:spPr>
          <a:xfrm>
            <a:off x="4846991" y="3376211"/>
            <a:ext cx="5951855" cy="1132205"/>
          </a:xfrm>
          <a:prstGeom prst="round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buFont typeface="Arial" panose="020B0604020202020204" pitchFamily="34" charset="0"/>
              <a:buNone/>
              <a:defRPr/>
            </a:pPr>
            <a:r>
              <a:rPr lang="zh-CN" altLang="en-US" sz="54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量一量，比一比</a:t>
            </a:r>
            <a:endParaRPr lang="zh-CN" altLang="en-US" sz="54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50502" y="1268353"/>
            <a:ext cx="3937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dirty="0"/>
              <a:t>人教版二年级上册</a:t>
            </a:r>
            <a:endParaRPr lang="zh-CN" alt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9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图片 5" descr="4B257553753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6033770"/>
            <a:ext cx="121920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F:\PPT\PNG\铅笔儿童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-24130"/>
            <a:ext cx="1948180" cy="141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平行四边形 10"/>
          <p:cNvSpPr/>
          <p:nvPr/>
        </p:nvSpPr>
        <p:spPr>
          <a:xfrm>
            <a:off x="1948180" y="471805"/>
            <a:ext cx="7539297" cy="505460"/>
          </a:xfrm>
          <a:prstGeom prst="parallelogram">
            <a:avLst/>
          </a:prstGeom>
          <a:solidFill>
            <a:srgbClr val="FDFBF0"/>
          </a:solidFill>
          <a:ln>
            <a:noFill/>
          </a:ln>
          <a:effectLst>
            <a:outerShdw blurRad="381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73793" y="425402"/>
            <a:ext cx="7288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三、用身上的“尺”比一比，描述长度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" name="矩形 10"/>
          <p:cNvSpPr>
            <a:spLocks noChangeArrowheads="1"/>
          </p:cNvSpPr>
          <p:nvPr/>
        </p:nvSpPr>
        <p:spPr bwMode="auto">
          <a:xfrm>
            <a:off x="626110" y="1234440"/>
            <a:ext cx="826850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2.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借助熟悉的标准描述“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6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米”的长度。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矩形 10"/>
          <p:cNvSpPr>
            <a:spLocks noChangeArrowheads="1"/>
          </p:cNvSpPr>
          <p:nvPr/>
        </p:nvSpPr>
        <p:spPr bwMode="auto">
          <a:xfrm>
            <a:off x="1162193" y="1848549"/>
            <a:ext cx="9867614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①猜一猜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: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我们一庹大约是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1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米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20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厘米，要多少个同学手拉手才能达到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6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米长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?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2193" y="3840862"/>
            <a:ext cx="10233572" cy="2192908"/>
          </a:xfrm>
          <a:prstGeom prst="rect">
            <a:avLst/>
          </a:prstGeom>
        </p:spPr>
      </p:pic>
      <p:sp>
        <p:nvSpPr>
          <p:cNvPr id="12" name="矩形 10"/>
          <p:cNvSpPr>
            <a:spLocks noChangeArrowheads="1"/>
          </p:cNvSpPr>
          <p:nvPr/>
        </p:nvSpPr>
        <p:spPr bwMode="auto">
          <a:xfrm>
            <a:off x="1162193" y="3214727"/>
            <a:ext cx="9867614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②比一比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: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3" name="矩形标注 2"/>
          <p:cNvSpPr/>
          <p:nvPr/>
        </p:nvSpPr>
        <p:spPr>
          <a:xfrm>
            <a:off x="7809061" y="2825067"/>
            <a:ext cx="2860675" cy="919945"/>
          </a:xfrm>
          <a:prstGeom prst="wedgeRectCallout">
            <a:avLst>
              <a:gd name="adj1" fmla="val 55030"/>
              <a:gd name="adj2" fmla="val 70268"/>
            </a:avLst>
          </a:prstGeom>
          <a:solidFill>
            <a:srgbClr val="FFCCCC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名学生手拉手，和卡车差不多长。</a:t>
            </a: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图片 5" descr="4B257553753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6033770"/>
            <a:ext cx="121920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F:\PPT\PNG\铅笔儿童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-24130"/>
            <a:ext cx="1948180" cy="141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平行四边形 10"/>
          <p:cNvSpPr/>
          <p:nvPr/>
        </p:nvSpPr>
        <p:spPr>
          <a:xfrm>
            <a:off x="1948180" y="471805"/>
            <a:ext cx="7271761" cy="505460"/>
          </a:xfrm>
          <a:prstGeom prst="parallelogram">
            <a:avLst/>
          </a:prstGeom>
          <a:solidFill>
            <a:srgbClr val="FDFBF0"/>
          </a:solidFill>
          <a:ln>
            <a:noFill/>
          </a:ln>
          <a:effectLst>
            <a:outerShdw blurRad="381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71992" y="381281"/>
            <a:ext cx="7271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三、用身上的“尺”比一比，描述长度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" name="矩形 10"/>
          <p:cNvSpPr>
            <a:spLocks noChangeArrowheads="1"/>
          </p:cNvSpPr>
          <p:nvPr/>
        </p:nvSpPr>
        <p:spPr bwMode="auto">
          <a:xfrm>
            <a:off x="626110" y="1234440"/>
            <a:ext cx="1042981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3.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学生自己选定测量标准描述“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6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米”的长度。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矩形 10"/>
          <p:cNvSpPr>
            <a:spLocks noChangeArrowheads="1"/>
          </p:cNvSpPr>
          <p:nvPr/>
        </p:nvSpPr>
        <p:spPr bwMode="auto">
          <a:xfrm>
            <a:off x="1162193" y="1848549"/>
            <a:ext cx="986761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我们“身上的尺”作用可大了，你还可以用其他的方式表示卡车的长度呢？请同学们先在小组说一说，再比一比。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97009" y="4052252"/>
            <a:ext cx="10197981" cy="2098110"/>
          </a:xfrm>
          <a:prstGeom prst="rect">
            <a:avLst/>
          </a:prstGeom>
        </p:spPr>
      </p:pic>
      <p:sp>
        <p:nvSpPr>
          <p:cNvPr id="13" name="圆角矩形 12"/>
          <p:cNvSpPr/>
          <p:nvPr/>
        </p:nvSpPr>
        <p:spPr>
          <a:xfrm>
            <a:off x="974090" y="3375977"/>
            <a:ext cx="2395654" cy="676275"/>
          </a:xfrm>
          <a:prstGeom prst="roundRect">
            <a:avLst/>
          </a:prstGeom>
          <a:solidFill>
            <a:sysClr val="window" lastClr="FFFFFF"/>
          </a:solidFill>
          <a:ln w="6350" cap="flat" cmpd="sng" algn="ctr">
            <a:solidFill>
              <a:schemeClr val="accent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/>
              </a:rPr>
              <a:t>  </a:t>
            </a:r>
            <a:r>
              <a:rPr lang="zh-CN" altLang="en-US" sz="3200" b="1">
                <a:solidFill>
                  <a:srgbClr val="FFC000"/>
                </a:solidFill>
                <a:cs typeface="Arial" panose="020B0604020202020204"/>
              </a:rPr>
              <a:t>活动交流：</a:t>
            </a:r>
            <a:endParaRPr lang="zh-CN" altLang="en-US" sz="3200" b="1">
              <a:solidFill>
                <a:srgbClr val="FFC000"/>
              </a:solidFill>
              <a:cs typeface="Arial" panose="020B0604020202020204"/>
            </a:endParaRPr>
          </a:p>
        </p:txBody>
      </p:sp>
      <p:sp>
        <p:nvSpPr>
          <p:cNvPr id="14" name="矩形标注 2"/>
          <p:cNvSpPr/>
          <p:nvPr/>
        </p:nvSpPr>
        <p:spPr>
          <a:xfrm>
            <a:off x="4636248" y="3028760"/>
            <a:ext cx="6242081" cy="1023492"/>
          </a:xfrm>
          <a:prstGeom prst="wedgeRectCallout">
            <a:avLst>
              <a:gd name="adj1" fmla="val 37387"/>
              <a:gd name="adj2" fmla="val 66533"/>
            </a:avLst>
          </a:prstGeom>
          <a:solidFill>
            <a:srgbClr val="FFCCCC"/>
          </a:solidFill>
          <a:ln w="9525" cap="flat" cmpd="sng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一个人的肩宽大约是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30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厘米，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20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个人并排站着和卡车差不多长。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图片 5" descr="4B257553753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6033770"/>
            <a:ext cx="121920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F:\PPT\PNG\铅笔儿童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-24130"/>
            <a:ext cx="1948180" cy="141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平行四边形 10"/>
          <p:cNvSpPr/>
          <p:nvPr/>
        </p:nvSpPr>
        <p:spPr>
          <a:xfrm>
            <a:off x="1948180" y="471805"/>
            <a:ext cx="7295573" cy="505460"/>
          </a:xfrm>
          <a:prstGeom prst="parallelogram">
            <a:avLst/>
          </a:prstGeom>
          <a:solidFill>
            <a:srgbClr val="FDFBF0"/>
          </a:solidFill>
          <a:ln>
            <a:noFill/>
          </a:ln>
          <a:effectLst>
            <a:outerShdw blurRad="381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19357" y="432147"/>
            <a:ext cx="7153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三、用身上的“尺”比一比，描述长度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" name="矩形 10"/>
          <p:cNvSpPr>
            <a:spLocks noChangeArrowheads="1"/>
          </p:cNvSpPr>
          <p:nvPr/>
        </p:nvSpPr>
        <p:spPr bwMode="auto">
          <a:xfrm>
            <a:off x="626110" y="1234440"/>
            <a:ext cx="1042981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3.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学生自己选定测量标准描述“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6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米”的长度。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矩形 10"/>
          <p:cNvSpPr>
            <a:spLocks noChangeArrowheads="1"/>
          </p:cNvSpPr>
          <p:nvPr/>
        </p:nvSpPr>
        <p:spPr bwMode="auto">
          <a:xfrm>
            <a:off x="1162193" y="1848549"/>
            <a:ext cx="986761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我们“身上的尺”作用可大了，你还可以用其他的方式表示卡车的长度呢？请同学们先在小组说一说，再比一比。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974090" y="3375977"/>
            <a:ext cx="2395654" cy="676275"/>
          </a:xfrm>
          <a:prstGeom prst="roundRect">
            <a:avLst/>
          </a:prstGeom>
          <a:solidFill>
            <a:sysClr val="window" lastClr="FFFFFF"/>
          </a:solidFill>
          <a:ln w="6350" cap="flat" cmpd="sng" algn="ctr">
            <a:solidFill>
              <a:schemeClr val="accent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/>
              </a:rPr>
              <a:t>  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cs typeface="Arial" panose="020B0604020202020204"/>
              </a:rPr>
              <a:t>活动交流：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cs typeface="Arial" panose="020B0604020202020204"/>
            </a:endParaRPr>
          </a:p>
        </p:txBody>
      </p:sp>
      <p:sp>
        <p:nvSpPr>
          <p:cNvPr id="14" name="矩形标注 2"/>
          <p:cNvSpPr/>
          <p:nvPr/>
        </p:nvSpPr>
        <p:spPr>
          <a:xfrm>
            <a:off x="4470412" y="3077863"/>
            <a:ext cx="6242081" cy="1023492"/>
          </a:xfrm>
          <a:prstGeom prst="wedgeRectCallout">
            <a:avLst>
              <a:gd name="adj1" fmla="val 55765"/>
              <a:gd name="adj2" fmla="val 3182"/>
            </a:avLst>
          </a:prstGeom>
          <a:solidFill>
            <a:srgbClr val="FFCCCC"/>
          </a:solidFill>
          <a:ln w="9525" cap="flat" cmpd="sng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走一步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大约是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40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厘米，走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15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步大约和卡车差不多长。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0712493" y="3216641"/>
            <a:ext cx="1258569" cy="1970557"/>
          </a:xfrm>
          <a:prstGeom prst="rect">
            <a:avLst/>
          </a:prstGeom>
        </p:spPr>
      </p:pic>
      <p:sp>
        <p:nvSpPr>
          <p:cNvPr id="29" name="左大括号 28"/>
          <p:cNvSpPr/>
          <p:nvPr/>
        </p:nvSpPr>
        <p:spPr>
          <a:xfrm rot="5400000" flipH="1">
            <a:off x="6958398" y="984326"/>
            <a:ext cx="107633" cy="9075329"/>
          </a:xfrm>
          <a:prstGeom prst="leftBrace">
            <a:avLst>
              <a:gd name="adj1" fmla="val 8333"/>
              <a:gd name="adj2" fmla="val 49803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0"/>
          <p:cNvSpPr>
            <a:spLocks noChangeArrowheads="1"/>
          </p:cNvSpPr>
          <p:nvPr/>
        </p:nvSpPr>
        <p:spPr bwMode="auto">
          <a:xfrm>
            <a:off x="5768974" y="5628308"/>
            <a:ext cx="31270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步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44" name="图片 61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0919" y="5113291"/>
            <a:ext cx="5561433" cy="252792"/>
          </a:xfrm>
          <a:prstGeom prst="rect">
            <a:avLst/>
          </a:prstGeom>
        </p:spPr>
      </p:pic>
      <p:pic>
        <p:nvPicPr>
          <p:cNvPr id="6146" name="图片 6145"/>
          <p:cNvPicPr>
            <a:picLocks noChangeAspect="1"/>
          </p:cNvPicPr>
          <p:nvPr/>
        </p:nvPicPr>
        <p:blipFill>
          <a:blip r:embed="rId5" cstate="email"/>
          <a:srcRect b="-1"/>
          <a:stretch>
            <a:fillRect/>
          </a:stretch>
        </p:blipFill>
        <p:spPr>
          <a:xfrm>
            <a:off x="7992032" y="5114608"/>
            <a:ext cx="3557847" cy="252792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9" grpId="0" animBg="1"/>
      <p:bldP spid="31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图片 5" descr="4B257553753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6033770"/>
            <a:ext cx="121920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F:\PPT\PNG\铅笔儿童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-24130"/>
            <a:ext cx="1948180" cy="141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平行四边形 10"/>
          <p:cNvSpPr/>
          <p:nvPr/>
        </p:nvSpPr>
        <p:spPr>
          <a:xfrm>
            <a:off x="1948180" y="471805"/>
            <a:ext cx="5267267" cy="505460"/>
          </a:xfrm>
          <a:prstGeom prst="parallelogram">
            <a:avLst/>
          </a:prstGeom>
          <a:solidFill>
            <a:srgbClr val="FDFBF0"/>
          </a:solidFill>
          <a:ln>
            <a:noFill/>
          </a:ln>
          <a:effectLst>
            <a:outerShdw blurRad="381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32659" y="429260"/>
            <a:ext cx="5149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四、实践应用，拓展延伸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" name="矩形 10"/>
          <p:cNvSpPr>
            <a:spLocks noChangeArrowheads="1"/>
          </p:cNvSpPr>
          <p:nvPr/>
        </p:nvSpPr>
        <p:spPr bwMode="auto">
          <a:xfrm>
            <a:off x="673273" y="1115956"/>
            <a:ext cx="1084545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1.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选择下表中的一种动物，</a:t>
            </a: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用我们“身上的尺”把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它的身高或身长表示出来，结果写在测量记录单上。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3513" y="2193174"/>
            <a:ext cx="8384974" cy="393007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图片 5" descr="4B257553753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6033770"/>
            <a:ext cx="121920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F:\PPT\PNG\铅笔儿童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-24130"/>
            <a:ext cx="1948180" cy="141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平行四边形 10"/>
          <p:cNvSpPr/>
          <p:nvPr/>
        </p:nvSpPr>
        <p:spPr>
          <a:xfrm>
            <a:off x="1948180" y="471805"/>
            <a:ext cx="5267267" cy="505460"/>
          </a:xfrm>
          <a:prstGeom prst="parallelogram">
            <a:avLst/>
          </a:prstGeom>
          <a:solidFill>
            <a:srgbClr val="FDFBF0"/>
          </a:solidFill>
          <a:ln>
            <a:noFill/>
          </a:ln>
          <a:effectLst>
            <a:outerShdw blurRad="381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32659" y="429260"/>
            <a:ext cx="5149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四、实践应用，拓展延伸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63591" y="1179476"/>
            <a:ext cx="7834039" cy="853514"/>
          </a:xfrm>
          <a:prstGeom prst="rect">
            <a:avLst/>
          </a:prstGeom>
        </p:spPr>
      </p:pic>
      <p:pic>
        <p:nvPicPr>
          <p:cNvPr id="5" name="Picture 1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33361" y="2430346"/>
            <a:ext cx="7438376" cy="348626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Oval 13"/>
          <p:cNvSpPr/>
          <p:nvPr/>
        </p:nvSpPr>
        <p:spPr>
          <a:xfrm>
            <a:off x="4186766" y="3429000"/>
            <a:ext cx="2197100" cy="601133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defTabSz="1219200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40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 Box 15"/>
          <p:cNvSpPr txBox="1"/>
          <p:nvPr/>
        </p:nvSpPr>
        <p:spPr>
          <a:xfrm>
            <a:off x="9218073" y="3005763"/>
            <a:ext cx="1422184" cy="461665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defTabSz="1219200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一只鸵鸟</a:t>
            </a:r>
            <a:endParaRPr lang="zh-CN" altLang="en-US" sz="24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 Box 16"/>
          <p:cNvSpPr txBox="1"/>
          <p:nvPr/>
        </p:nvSpPr>
        <p:spPr>
          <a:xfrm>
            <a:off x="9218073" y="4103396"/>
            <a:ext cx="1422184" cy="461665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defTabSz="1219200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我的身高</a:t>
            </a:r>
            <a:endParaRPr lang="zh-CN" altLang="en-US" sz="24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 Box 17"/>
          <p:cNvSpPr txBox="1"/>
          <p:nvPr/>
        </p:nvSpPr>
        <p:spPr>
          <a:xfrm>
            <a:off x="9218073" y="5260157"/>
            <a:ext cx="1688225" cy="46166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defTabSz="1219200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大约</a:t>
            </a:r>
            <a:r>
              <a:rPr lang="en-US" altLang="zh-CN" sz="2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endParaRPr lang="zh-CN" altLang="en-US" sz="24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" name="Picture 12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55651" y="2334684"/>
            <a:ext cx="3238500" cy="3748616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图片 5" descr="4B257553753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6033770"/>
            <a:ext cx="121920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F:\PPT\PNG\铅笔儿童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-24130"/>
            <a:ext cx="1948180" cy="141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平行四边形 10"/>
          <p:cNvSpPr/>
          <p:nvPr/>
        </p:nvSpPr>
        <p:spPr>
          <a:xfrm>
            <a:off x="1948180" y="471805"/>
            <a:ext cx="5267267" cy="505460"/>
          </a:xfrm>
          <a:prstGeom prst="parallelogram">
            <a:avLst/>
          </a:prstGeom>
          <a:solidFill>
            <a:srgbClr val="FDFBF0"/>
          </a:solidFill>
          <a:ln>
            <a:noFill/>
          </a:ln>
          <a:effectLst>
            <a:outerShdw blurRad="381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32659" y="429260"/>
            <a:ext cx="5149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四、实践应用，拓展延伸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" name="矩形 10"/>
          <p:cNvSpPr>
            <a:spLocks noChangeArrowheads="1"/>
          </p:cNvSpPr>
          <p:nvPr/>
        </p:nvSpPr>
        <p:spPr bwMode="auto">
          <a:xfrm>
            <a:off x="626110" y="1234440"/>
            <a:ext cx="83516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3.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生活中常见物品的长度或高度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375777" y="2454844"/>
            <a:ext cx="3222336" cy="2131430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76163" y="2447468"/>
            <a:ext cx="2599228" cy="1145957"/>
            <a:chOff x="6369705" y="1816601"/>
            <a:chExt cx="2117726" cy="928261"/>
          </a:xfrm>
        </p:grpSpPr>
        <p:sp>
          <p:nvSpPr>
            <p:cNvPr id="17" name="对话气泡: 圆角矩形 16"/>
            <p:cNvSpPr/>
            <p:nvPr/>
          </p:nvSpPr>
          <p:spPr>
            <a:xfrm>
              <a:off x="6492736" y="1816601"/>
              <a:ext cx="1871663" cy="512763"/>
            </a:xfrm>
            <a:prstGeom prst="wedgeRoundRectCallout">
              <a:avLst>
                <a:gd name="adj1" fmla="val 39650"/>
                <a:gd name="adj2" fmla="val 93199"/>
                <a:gd name="adj3" fmla="val 16667"/>
              </a:avLst>
            </a:prstGeom>
            <a:solidFill>
              <a:sysClr val="window" lastClr="FFFFFF"/>
            </a:solidFill>
            <a:ln w="19050" cap="flat" cmpd="sng" algn="ctr">
              <a:solidFill>
                <a:srgbClr val="14AFB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69705" y="1913865"/>
              <a:ext cx="2117726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楷体" panose="02010609060101010101" pitchFamily="49" charset="-122"/>
                </a:rPr>
                <a:t>讲台大约长</a:t>
              </a:r>
              <a:r>
                <a:rPr kumimoji="0" lang="en-US" altLang="zh-CN" sz="2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楷体" panose="02010609060101010101" pitchFamily="49" charset="-122"/>
                </a:rPr>
                <a:t>1</a:t>
              </a: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楷体" panose="02010609060101010101" pitchFamily="49" charset="-122"/>
                </a:rPr>
                <a:t>米。</a:t>
              </a: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 Light" panose="02010600030101010101" pitchFamily="2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74014" y="2370136"/>
            <a:ext cx="2711892" cy="221613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6216585" y="2317635"/>
            <a:ext cx="3148072" cy="1330161"/>
            <a:chOff x="6492735" y="1816601"/>
            <a:chExt cx="2910834" cy="1365980"/>
          </a:xfrm>
        </p:grpSpPr>
        <p:sp>
          <p:nvSpPr>
            <p:cNvPr id="21" name="对话气泡: 圆角矩形 20"/>
            <p:cNvSpPr/>
            <p:nvPr/>
          </p:nvSpPr>
          <p:spPr>
            <a:xfrm>
              <a:off x="6492736" y="1816601"/>
              <a:ext cx="2530770" cy="702796"/>
            </a:xfrm>
            <a:prstGeom prst="wedgeRoundRectCallout">
              <a:avLst>
                <a:gd name="adj1" fmla="val -61175"/>
                <a:gd name="adj2" fmla="val 49915"/>
                <a:gd name="adj3" fmla="val 16667"/>
              </a:avLst>
            </a:prstGeom>
            <a:solidFill>
              <a:sysClr val="window" lastClr="FFFFFF"/>
            </a:solidFill>
            <a:ln w="12700" cap="flat" cmpd="sng" algn="ctr">
              <a:solidFill>
                <a:srgbClr val="14AFB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492735" y="1907887"/>
              <a:ext cx="2910834" cy="12746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楷体" panose="02010609060101010101" pitchFamily="49" charset="-122"/>
                </a:rPr>
                <a:t>课桌高大约</a:t>
              </a:r>
              <a:r>
                <a:rPr kumimoji="0" lang="en-US" altLang="zh-CN" sz="2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楷体" panose="02010609060101010101" pitchFamily="49" charset="-122"/>
                </a:rPr>
                <a:t>70</a:t>
              </a: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楷体" panose="02010609060101010101" pitchFamily="49" charset="-122"/>
                </a:rPr>
                <a:t>厘米。</a:t>
              </a: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 Light" panose="02010600030101010101" pitchFamily="2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3" name="图片 2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9269617" y="2404636"/>
            <a:ext cx="1902039" cy="237757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4" name="组合 23"/>
          <p:cNvGrpSpPr/>
          <p:nvPr/>
        </p:nvGrpSpPr>
        <p:grpSpPr>
          <a:xfrm>
            <a:off x="9269617" y="1380596"/>
            <a:ext cx="1806998" cy="857378"/>
            <a:chOff x="5739108" y="1744470"/>
            <a:chExt cx="2267129" cy="857378"/>
          </a:xfrm>
        </p:grpSpPr>
        <p:sp>
          <p:nvSpPr>
            <p:cNvPr id="25" name="对话气泡: 圆角矩形 24"/>
            <p:cNvSpPr/>
            <p:nvPr/>
          </p:nvSpPr>
          <p:spPr>
            <a:xfrm>
              <a:off x="5739108" y="1744470"/>
              <a:ext cx="2144795" cy="853222"/>
            </a:xfrm>
            <a:prstGeom prst="wedgeRoundRectCallout">
              <a:avLst>
                <a:gd name="adj1" fmla="val 32417"/>
                <a:gd name="adj2" fmla="val 95311"/>
                <a:gd name="adj3" fmla="val 16667"/>
              </a:avLst>
            </a:prstGeom>
            <a:solidFill>
              <a:sysClr val="window" lastClr="FFFFFF"/>
            </a:solidFill>
            <a:ln w="12700" cap="flat" cmpd="sng" algn="ctr">
              <a:solidFill>
                <a:srgbClr val="14AFB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858349" y="1770851"/>
              <a:ext cx="2147888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楷体" panose="02010609060101010101" pitchFamily="49" charset="-122"/>
                </a:rPr>
                <a:t>课室大约长</a:t>
              </a:r>
              <a:r>
                <a:rPr kumimoji="0" lang="en-US" altLang="zh-CN" sz="2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楷体" panose="02010609060101010101" pitchFamily="49" charset="-122"/>
                </a:rPr>
                <a:t>10</a:t>
              </a:r>
              <a:r>
                <a:rPr kumimoji="0" lang="zh-CN" altLang="en-US" sz="2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楷体" panose="02010609060101010101" pitchFamily="49" charset="-122"/>
                </a:rPr>
                <a:t>米。</a:t>
              </a: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 Light" panose="02010600030101010101" pitchFamily="2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8" name="矩形 10"/>
          <p:cNvSpPr>
            <a:spLocks noChangeArrowheads="1"/>
          </p:cNvSpPr>
          <p:nvPr/>
        </p:nvSpPr>
        <p:spPr bwMode="auto">
          <a:xfrm>
            <a:off x="808807" y="4590981"/>
            <a:ext cx="1057311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这些常见的物体长度也可以帮助我们比较、表示其他物体的长度或高度。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420496" y="4484239"/>
            <a:ext cx="3432345" cy="591363"/>
          </a:xfrm>
          <a:prstGeom prst="rect">
            <a:avLst/>
          </a:prstGeom>
        </p:spPr>
      </p:pic>
      <p:pic>
        <p:nvPicPr>
          <p:cNvPr id="6145" name="图片 5" descr="4B25755375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6033770"/>
            <a:ext cx="121920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F:\PPT\PNG\铅笔儿童.pn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0" y="-24130"/>
            <a:ext cx="1948180" cy="141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平行四边形 10"/>
          <p:cNvSpPr/>
          <p:nvPr/>
        </p:nvSpPr>
        <p:spPr>
          <a:xfrm>
            <a:off x="1948181" y="471805"/>
            <a:ext cx="3355340" cy="505460"/>
          </a:xfrm>
          <a:prstGeom prst="parallelogram">
            <a:avLst/>
          </a:prstGeom>
          <a:solidFill>
            <a:srgbClr val="FDFBF0"/>
          </a:solidFill>
          <a:ln>
            <a:noFill/>
          </a:ln>
          <a:effectLst>
            <a:outerShdw blurRad="381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48181" y="393105"/>
            <a:ext cx="3355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五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、总结与评价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" name="矩形 10"/>
          <p:cNvSpPr>
            <a:spLocks noChangeArrowheads="1"/>
          </p:cNvSpPr>
          <p:nvPr/>
        </p:nvSpPr>
        <p:spPr bwMode="auto">
          <a:xfrm>
            <a:off x="1615127" y="1185863"/>
            <a:ext cx="8304473" cy="293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1.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通过这节课的学习，我们解决了什么问题？你有哪些收获？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2.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你对自己的表现满意吗？小组里哪位同学给你的印象最深刻？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63749" y="4326032"/>
            <a:ext cx="3511600" cy="85961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414943" y="5075602"/>
            <a:ext cx="8504657" cy="908383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0" name="Picture 10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0439400" y="288925"/>
            <a:ext cx="1355725" cy="128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8069263" y="1671638"/>
            <a:ext cx="3832225" cy="1790700"/>
            <a:chOff x="6283788" y="1668363"/>
            <a:chExt cx="3832382" cy="1790798"/>
          </a:xfrm>
        </p:grpSpPr>
        <p:sp>
          <p:nvSpPr>
            <p:cNvPr id="703" name="任意多边形 702"/>
            <p:cNvSpPr/>
            <p:nvPr/>
          </p:nvSpPr>
          <p:spPr>
            <a:xfrm>
              <a:off x="9884386" y="2006519"/>
              <a:ext cx="231784" cy="309580"/>
            </a:xfrm>
            <a:custGeom>
              <a:avLst/>
              <a:gdLst>
                <a:gd name="connsiteX0" fmla="*/ 0 w 231932"/>
                <a:gd name="connsiteY0" fmla="*/ 0 h 309563"/>
                <a:gd name="connsiteX1" fmla="*/ 204788 w 231932"/>
                <a:gd name="connsiteY1" fmla="*/ 100013 h 309563"/>
                <a:gd name="connsiteX2" fmla="*/ 223838 w 231932"/>
                <a:gd name="connsiteY2" fmla="*/ 309563 h 309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1932" h="309563">
                  <a:moveTo>
                    <a:pt x="0" y="0"/>
                  </a:moveTo>
                  <a:cubicBezTo>
                    <a:pt x="83741" y="24209"/>
                    <a:pt x="167482" y="48419"/>
                    <a:pt x="204788" y="100013"/>
                  </a:cubicBezTo>
                  <a:cubicBezTo>
                    <a:pt x="242094" y="151607"/>
                    <a:pt x="232966" y="230585"/>
                    <a:pt x="223838" y="309563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704" name="任意多边形 703"/>
            <p:cNvSpPr/>
            <p:nvPr/>
          </p:nvSpPr>
          <p:spPr>
            <a:xfrm>
              <a:off x="6312364" y="1816008"/>
              <a:ext cx="128592" cy="138121"/>
            </a:xfrm>
            <a:custGeom>
              <a:avLst/>
              <a:gdLst>
                <a:gd name="connsiteX0" fmla="*/ 0 w 128588"/>
                <a:gd name="connsiteY0" fmla="*/ 0 h 138113"/>
                <a:gd name="connsiteX1" fmla="*/ 128588 w 128588"/>
                <a:gd name="connsiteY1" fmla="*/ 138113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8588" h="138113">
                  <a:moveTo>
                    <a:pt x="0" y="0"/>
                  </a:moveTo>
                  <a:lnTo>
                    <a:pt x="128588" y="138113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706" name="任意多边形 705"/>
            <p:cNvSpPr/>
            <p:nvPr/>
          </p:nvSpPr>
          <p:spPr>
            <a:xfrm>
              <a:off x="9793894" y="1677889"/>
              <a:ext cx="184158" cy="238138"/>
            </a:xfrm>
            <a:custGeom>
              <a:avLst/>
              <a:gdLst>
                <a:gd name="connsiteX0" fmla="*/ 0 w 184712"/>
                <a:gd name="connsiteY0" fmla="*/ 0 h 238125"/>
                <a:gd name="connsiteX1" fmla="*/ 180975 w 184712"/>
                <a:gd name="connsiteY1" fmla="*/ 61912 h 238125"/>
                <a:gd name="connsiteX2" fmla="*/ 104775 w 184712"/>
                <a:gd name="connsiteY2" fmla="*/ 23812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4712" h="238125">
                  <a:moveTo>
                    <a:pt x="0" y="0"/>
                  </a:moveTo>
                  <a:cubicBezTo>
                    <a:pt x="81756" y="11112"/>
                    <a:pt x="163513" y="22225"/>
                    <a:pt x="180975" y="61912"/>
                  </a:cubicBezTo>
                  <a:cubicBezTo>
                    <a:pt x="198438" y="101600"/>
                    <a:pt x="151606" y="169862"/>
                    <a:pt x="104775" y="238125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707" name="任意多边形 706"/>
            <p:cNvSpPr/>
            <p:nvPr/>
          </p:nvSpPr>
          <p:spPr>
            <a:xfrm>
              <a:off x="9098540" y="1668363"/>
              <a:ext cx="333389" cy="304817"/>
            </a:xfrm>
            <a:custGeom>
              <a:avLst/>
              <a:gdLst>
                <a:gd name="connsiteX0" fmla="*/ 0 w 333375"/>
                <a:gd name="connsiteY0" fmla="*/ 76298 h 304898"/>
                <a:gd name="connsiteX1" fmla="*/ 185737 w 333375"/>
                <a:gd name="connsiteY1" fmla="*/ 98 h 304898"/>
                <a:gd name="connsiteX2" fmla="*/ 233362 w 333375"/>
                <a:gd name="connsiteY2" fmla="*/ 66773 h 304898"/>
                <a:gd name="connsiteX3" fmla="*/ 333375 w 333375"/>
                <a:gd name="connsiteY3" fmla="*/ 304898 h 304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304898">
                  <a:moveTo>
                    <a:pt x="0" y="76298"/>
                  </a:moveTo>
                  <a:cubicBezTo>
                    <a:pt x="73421" y="38992"/>
                    <a:pt x="146843" y="1686"/>
                    <a:pt x="185737" y="98"/>
                  </a:cubicBezTo>
                  <a:cubicBezTo>
                    <a:pt x="224631" y="-1490"/>
                    <a:pt x="208756" y="15973"/>
                    <a:pt x="233362" y="66773"/>
                  </a:cubicBezTo>
                  <a:cubicBezTo>
                    <a:pt x="257968" y="117573"/>
                    <a:pt x="295671" y="211235"/>
                    <a:pt x="333375" y="304898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708" name="任意多边形 707"/>
            <p:cNvSpPr/>
            <p:nvPr/>
          </p:nvSpPr>
          <p:spPr>
            <a:xfrm>
              <a:off x="8598458" y="1776319"/>
              <a:ext cx="347676" cy="268302"/>
            </a:xfrm>
            <a:custGeom>
              <a:avLst/>
              <a:gdLst>
                <a:gd name="connsiteX0" fmla="*/ 0 w 347663"/>
                <a:gd name="connsiteY0" fmla="*/ 82161 h 267898"/>
                <a:gd name="connsiteX1" fmla="*/ 180975 w 347663"/>
                <a:gd name="connsiteY1" fmla="*/ 5961 h 267898"/>
                <a:gd name="connsiteX2" fmla="*/ 228600 w 347663"/>
                <a:gd name="connsiteY2" fmla="*/ 34536 h 267898"/>
                <a:gd name="connsiteX3" fmla="*/ 347663 w 347663"/>
                <a:gd name="connsiteY3" fmla="*/ 267898 h 26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663" h="267898">
                  <a:moveTo>
                    <a:pt x="0" y="82161"/>
                  </a:moveTo>
                  <a:cubicBezTo>
                    <a:pt x="71437" y="48029"/>
                    <a:pt x="142875" y="13898"/>
                    <a:pt x="180975" y="5961"/>
                  </a:cubicBezTo>
                  <a:cubicBezTo>
                    <a:pt x="219075" y="-1976"/>
                    <a:pt x="200819" y="-9120"/>
                    <a:pt x="228600" y="34536"/>
                  </a:cubicBezTo>
                  <a:cubicBezTo>
                    <a:pt x="256381" y="78192"/>
                    <a:pt x="302022" y="173045"/>
                    <a:pt x="347663" y="267898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709" name="任意多边形 708"/>
            <p:cNvSpPr/>
            <p:nvPr/>
          </p:nvSpPr>
          <p:spPr>
            <a:xfrm>
              <a:off x="8760389" y="2392303"/>
              <a:ext cx="982702" cy="219087"/>
            </a:xfrm>
            <a:custGeom>
              <a:avLst/>
              <a:gdLst>
                <a:gd name="connsiteX0" fmla="*/ 0 w 982453"/>
                <a:gd name="connsiteY0" fmla="*/ 133859 h 219584"/>
                <a:gd name="connsiteX1" fmla="*/ 390525 w 982453"/>
                <a:gd name="connsiteY1" fmla="*/ 38609 h 219584"/>
                <a:gd name="connsiteX2" fmla="*/ 719138 w 982453"/>
                <a:gd name="connsiteY2" fmla="*/ 509 h 219584"/>
                <a:gd name="connsiteX3" fmla="*/ 952500 w 982453"/>
                <a:gd name="connsiteY3" fmla="*/ 62421 h 219584"/>
                <a:gd name="connsiteX4" fmla="*/ 976313 w 982453"/>
                <a:gd name="connsiteY4" fmla="*/ 219584 h 219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2452" h="219584">
                  <a:moveTo>
                    <a:pt x="0" y="133859"/>
                  </a:moveTo>
                  <a:cubicBezTo>
                    <a:pt x="135334" y="97346"/>
                    <a:pt x="270669" y="60834"/>
                    <a:pt x="390525" y="38609"/>
                  </a:cubicBezTo>
                  <a:cubicBezTo>
                    <a:pt x="510381" y="16384"/>
                    <a:pt x="625476" y="-3460"/>
                    <a:pt x="719138" y="509"/>
                  </a:cubicBezTo>
                  <a:cubicBezTo>
                    <a:pt x="812800" y="4478"/>
                    <a:pt x="909638" y="25908"/>
                    <a:pt x="952500" y="62421"/>
                  </a:cubicBezTo>
                  <a:cubicBezTo>
                    <a:pt x="995363" y="98933"/>
                    <a:pt x="981075" y="180690"/>
                    <a:pt x="976313" y="219584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710" name="任意多边形 709"/>
            <p:cNvSpPr/>
            <p:nvPr/>
          </p:nvSpPr>
          <p:spPr>
            <a:xfrm>
              <a:off x="9389065" y="3178158"/>
              <a:ext cx="219084" cy="281003"/>
            </a:xfrm>
            <a:custGeom>
              <a:avLst/>
              <a:gdLst>
                <a:gd name="connsiteX0" fmla="*/ 219075 w 219075"/>
                <a:gd name="connsiteY0" fmla="*/ 0 h 280988"/>
                <a:gd name="connsiteX1" fmla="*/ 161925 w 219075"/>
                <a:gd name="connsiteY1" fmla="*/ 142875 h 280988"/>
                <a:gd name="connsiteX2" fmla="*/ 0 w 219075"/>
                <a:gd name="connsiteY2" fmla="*/ 280988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9075" h="280988">
                  <a:moveTo>
                    <a:pt x="219075" y="0"/>
                  </a:moveTo>
                  <a:cubicBezTo>
                    <a:pt x="208756" y="48022"/>
                    <a:pt x="198437" y="96044"/>
                    <a:pt x="161925" y="142875"/>
                  </a:cubicBezTo>
                  <a:cubicBezTo>
                    <a:pt x="125413" y="189706"/>
                    <a:pt x="62706" y="235347"/>
                    <a:pt x="0" y="280988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711" name="任意多边形 710"/>
            <p:cNvSpPr/>
            <p:nvPr/>
          </p:nvSpPr>
          <p:spPr>
            <a:xfrm>
              <a:off x="9536708" y="2682831"/>
              <a:ext cx="152406" cy="257189"/>
            </a:xfrm>
            <a:custGeom>
              <a:avLst/>
              <a:gdLst>
                <a:gd name="connsiteX0" fmla="*/ 152956 w 152956"/>
                <a:gd name="connsiteY0" fmla="*/ 0 h 257175"/>
                <a:gd name="connsiteX1" fmla="*/ 57706 w 152956"/>
                <a:gd name="connsiteY1" fmla="*/ 57150 h 257175"/>
                <a:gd name="connsiteX2" fmla="*/ 556 w 152956"/>
                <a:gd name="connsiteY2" fmla="*/ 100013 h 257175"/>
                <a:gd name="connsiteX3" fmla="*/ 91043 w 152956"/>
                <a:gd name="connsiteY3" fmla="*/ 257175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956" h="257175">
                  <a:moveTo>
                    <a:pt x="152956" y="0"/>
                  </a:moveTo>
                  <a:cubicBezTo>
                    <a:pt x="118031" y="20240"/>
                    <a:pt x="83106" y="40481"/>
                    <a:pt x="57706" y="57150"/>
                  </a:cubicBezTo>
                  <a:cubicBezTo>
                    <a:pt x="32306" y="73819"/>
                    <a:pt x="-5000" y="66676"/>
                    <a:pt x="556" y="100013"/>
                  </a:cubicBezTo>
                  <a:cubicBezTo>
                    <a:pt x="6112" y="133351"/>
                    <a:pt x="48577" y="195263"/>
                    <a:pt x="91043" y="257175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712" name="任意多边形 711"/>
            <p:cNvSpPr/>
            <p:nvPr/>
          </p:nvSpPr>
          <p:spPr>
            <a:xfrm>
              <a:off x="6888650" y="1758855"/>
              <a:ext cx="130180" cy="247664"/>
            </a:xfrm>
            <a:custGeom>
              <a:avLst/>
              <a:gdLst>
                <a:gd name="connsiteX0" fmla="*/ 19050 w 130837"/>
                <a:gd name="connsiteY0" fmla="*/ 0 h 247650"/>
                <a:gd name="connsiteX1" fmla="*/ 128587 w 130837"/>
                <a:gd name="connsiteY1" fmla="*/ 90488 h 247650"/>
                <a:gd name="connsiteX2" fmla="*/ 85725 w 130837"/>
                <a:gd name="connsiteY2" fmla="*/ 147638 h 247650"/>
                <a:gd name="connsiteX3" fmla="*/ 0 w 130837"/>
                <a:gd name="connsiteY3" fmla="*/ 24765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0837" h="247650">
                  <a:moveTo>
                    <a:pt x="19050" y="0"/>
                  </a:moveTo>
                  <a:cubicBezTo>
                    <a:pt x="68262" y="32941"/>
                    <a:pt x="117475" y="65882"/>
                    <a:pt x="128587" y="90488"/>
                  </a:cubicBezTo>
                  <a:cubicBezTo>
                    <a:pt x="139700" y="115094"/>
                    <a:pt x="107156" y="121444"/>
                    <a:pt x="85725" y="147638"/>
                  </a:cubicBezTo>
                  <a:cubicBezTo>
                    <a:pt x="64294" y="173832"/>
                    <a:pt x="32147" y="210741"/>
                    <a:pt x="0" y="24765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713" name="任意多边形 712"/>
            <p:cNvSpPr/>
            <p:nvPr/>
          </p:nvSpPr>
          <p:spPr>
            <a:xfrm>
              <a:off x="7507800" y="2001756"/>
              <a:ext cx="327038" cy="209561"/>
            </a:xfrm>
            <a:custGeom>
              <a:avLst/>
              <a:gdLst>
                <a:gd name="connsiteX0" fmla="*/ 0 w 327065"/>
                <a:gd name="connsiteY0" fmla="*/ 0 h 209550"/>
                <a:gd name="connsiteX1" fmla="*/ 290512 w 327065"/>
                <a:gd name="connsiteY1" fmla="*/ 42862 h 209550"/>
                <a:gd name="connsiteX2" fmla="*/ 323850 w 327065"/>
                <a:gd name="connsiteY2" fmla="*/ 85725 h 209550"/>
                <a:gd name="connsiteX3" fmla="*/ 300037 w 327065"/>
                <a:gd name="connsiteY3" fmla="*/ 20955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7065" h="209550">
                  <a:moveTo>
                    <a:pt x="0" y="0"/>
                  </a:moveTo>
                  <a:cubicBezTo>
                    <a:pt x="118268" y="14287"/>
                    <a:pt x="236537" y="28575"/>
                    <a:pt x="290512" y="42862"/>
                  </a:cubicBezTo>
                  <a:cubicBezTo>
                    <a:pt x="344487" y="57150"/>
                    <a:pt x="322263" y="57944"/>
                    <a:pt x="323850" y="85725"/>
                  </a:cubicBezTo>
                  <a:cubicBezTo>
                    <a:pt x="325437" y="113506"/>
                    <a:pt x="312737" y="161528"/>
                    <a:pt x="300037" y="20955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714" name="任意多边形 713"/>
            <p:cNvSpPr/>
            <p:nvPr/>
          </p:nvSpPr>
          <p:spPr>
            <a:xfrm>
              <a:off x="7693546" y="2397065"/>
              <a:ext cx="161932" cy="414361"/>
            </a:xfrm>
            <a:custGeom>
              <a:avLst/>
              <a:gdLst>
                <a:gd name="connsiteX0" fmla="*/ 161925 w 161925"/>
                <a:gd name="connsiteY0" fmla="*/ 0 h 414338"/>
                <a:gd name="connsiteX1" fmla="*/ 0 w 161925"/>
                <a:gd name="connsiteY1" fmla="*/ 414338 h 414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1925" h="414338">
                  <a:moveTo>
                    <a:pt x="161925" y="0"/>
                  </a:moveTo>
                  <a:lnTo>
                    <a:pt x="0" y="414338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715" name="任意多边形 714"/>
            <p:cNvSpPr/>
            <p:nvPr/>
          </p:nvSpPr>
          <p:spPr>
            <a:xfrm>
              <a:off x="7507800" y="3092428"/>
              <a:ext cx="85729" cy="247664"/>
            </a:xfrm>
            <a:custGeom>
              <a:avLst/>
              <a:gdLst>
                <a:gd name="connsiteX0" fmla="*/ 0 w 85725"/>
                <a:gd name="connsiteY0" fmla="*/ 247650 h 247650"/>
                <a:gd name="connsiteX1" fmla="*/ 85725 w 85725"/>
                <a:gd name="connsiteY1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5725" h="247650">
                  <a:moveTo>
                    <a:pt x="0" y="247650"/>
                  </a:moveTo>
                  <a:lnTo>
                    <a:pt x="85725" y="0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716" name="任意多边形 715"/>
            <p:cNvSpPr/>
            <p:nvPr/>
          </p:nvSpPr>
          <p:spPr>
            <a:xfrm>
              <a:off x="7717359" y="2916206"/>
              <a:ext cx="201621" cy="238138"/>
            </a:xfrm>
            <a:custGeom>
              <a:avLst/>
              <a:gdLst>
                <a:gd name="connsiteX0" fmla="*/ 0 w 201018"/>
                <a:gd name="connsiteY0" fmla="*/ 0 h 238125"/>
                <a:gd name="connsiteX1" fmla="*/ 185737 w 201018"/>
                <a:gd name="connsiteY1" fmla="*/ 66675 h 238125"/>
                <a:gd name="connsiteX2" fmla="*/ 185737 w 201018"/>
                <a:gd name="connsiteY2" fmla="*/ 133350 h 238125"/>
                <a:gd name="connsiteX3" fmla="*/ 147637 w 201018"/>
                <a:gd name="connsiteY3" fmla="*/ 23812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018" h="238125">
                  <a:moveTo>
                    <a:pt x="0" y="0"/>
                  </a:moveTo>
                  <a:cubicBezTo>
                    <a:pt x="77390" y="22225"/>
                    <a:pt x="154781" y="44450"/>
                    <a:pt x="185737" y="66675"/>
                  </a:cubicBezTo>
                  <a:cubicBezTo>
                    <a:pt x="216693" y="88900"/>
                    <a:pt x="192087" y="104775"/>
                    <a:pt x="185737" y="133350"/>
                  </a:cubicBezTo>
                  <a:cubicBezTo>
                    <a:pt x="179387" y="161925"/>
                    <a:pt x="147637" y="238125"/>
                    <a:pt x="147637" y="238125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717" name="任意多边形 716"/>
            <p:cNvSpPr/>
            <p:nvPr/>
          </p:nvSpPr>
          <p:spPr>
            <a:xfrm>
              <a:off x="7312530" y="2201792"/>
              <a:ext cx="42864" cy="238138"/>
            </a:xfrm>
            <a:custGeom>
              <a:avLst/>
              <a:gdLst>
                <a:gd name="connsiteX0" fmla="*/ 42863 w 42863"/>
                <a:gd name="connsiteY0" fmla="*/ 0 h 238125"/>
                <a:gd name="connsiteX1" fmla="*/ 0 w 42863"/>
                <a:gd name="connsiteY1" fmla="*/ 23812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863" h="238125">
                  <a:moveTo>
                    <a:pt x="42863" y="0"/>
                  </a:moveTo>
                  <a:lnTo>
                    <a:pt x="0" y="238125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718" name="任意多边形 717"/>
            <p:cNvSpPr/>
            <p:nvPr/>
          </p:nvSpPr>
          <p:spPr>
            <a:xfrm>
              <a:off x="7288716" y="1782669"/>
              <a:ext cx="198446" cy="166696"/>
            </a:xfrm>
            <a:custGeom>
              <a:avLst/>
              <a:gdLst>
                <a:gd name="connsiteX0" fmla="*/ 0 w 198804"/>
                <a:gd name="connsiteY0" fmla="*/ 0 h 166687"/>
                <a:gd name="connsiteX1" fmla="*/ 185737 w 198804"/>
                <a:gd name="connsiteY1" fmla="*/ 38100 h 166687"/>
                <a:gd name="connsiteX2" fmla="*/ 180975 w 198804"/>
                <a:gd name="connsiteY2" fmla="*/ 90487 h 166687"/>
                <a:gd name="connsiteX3" fmla="*/ 161925 w 198804"/>
                <a:gd name="connsiteY3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804" h="166687">
                  <a:moveTo>
                    <a:pt x="0" y="0"/>
                  </a:moveTo>
                  <a:cubicBezTo>
                    <a:pt x="77787" y="11509"/>
                    <a:pt x="155575" y="23019"/>
                    <a:pt x="185737" y="38100"/>
                  </a:cubicBezTo>
                  <a:cubicBezTo>
                    <a:pt x="215899" y="53181"/>
                    <a:pt x="184944" y="69056"/>
                    <a:pt x="180975" y="90487"/>
                  </a:cubicBezTo>
                  <a:cubicBezTo>
                    <a:pt x="177006" y="111918"/>
                    <a:pt x="169465" y="139302"/>
                    <a:pt x="161925" y="166687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719" name="任意多边形 718"/>
            <p:cNvSpPr/>
            <p:nvPr/>
          </p:nvSpPr>
          <p:spPr>
            <a:xfrm>
              <a:off x="6517160" y="1719166"/>
              <a:ext cx="195271" cy="134944"/>
            </a:xfrm>
            <a:custGeom>
              <a:avLst/>
              <a:gdLst>
                <a:gd name="connsiteX0" fmla="*/ 0 w 195262"/>
                <a:gd name="connsiteY0" fmla="*/ 16601 h 135663"/>
                <a:gd name="connsiteX1" fmla="*/ 166687 w 195262"/>
                <a:gd name="connsiteY1" fmla="*/ 2313 h 135663"/>
                <a:gd name="connsiteX2" fmla="*/ 190500 w 195262"/>
                <a:gd name="connsiteY2" fmla="*/ 59463 h 135663"/>
                <a:gd name="connsiteX3" fmla="*/ 195262 w 195262"/>
                <a:gd name="connsiteY3" fmla="*/ 135663 h 135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135663">
                  <a:moveTo>
                    <a:pt x="0" y="16601"/>
                  </a:moveTo>
                  <a:cubicBezTo>
                    <a:pt x="67468" y="5885"/>
                    <a:pt x="134937" y="-4831"/>
                    <a:pt x="166687" y="2313"/>
                  </a:cubicBezTo>
                  <a:cubicBezTo>
                    <a:pt x="198437" y="9457"/>
                    <a:pt x="185738" y="37238"/>
                    <a:pt x="190500" y="59463"/>
                  </a:cubicBezTo>
                  <a:cubicBezTo>
                    <a:pt x="195263" y="81688"/>
                    <a:pt x="195262" y="135663"/>
                    <a:pt x="195262" y="13566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720" name="任意多边形 719"/>
            <p:cNvSpPr/>
            <p:nvPr/>
          </p:nvSpPr>
          <p:spPr>
            <a:xfrm>
              <a:off x="6755294" y="2130350"/>
              <a:ext cx="300050" cy="138121"/>
            </a:xfrm>
            <a:custGeom>
              <a:avLst/>
              <a:gdLst>
                <a:gd name="connsiteX0" fmla="*/ 0 w 300038"/>
                <a:gd name="connsiteY0" fmla="*/ 10062 h 138650"/>
                <a:gd name="connsiteX1" fmla="*/ 238125 w 300038"/>
                <a:gd name="connsiteY1" fmla="*/ 537 h 138650"/>
                <a:gd name="connsiteX2" fmla="*/ 280988 w 300038"/>
                <a:gd name="connsiteY2" fmla="*/ 24350 h 138650"/>
                <a:gd name="connsiteX3" fmla="*/ 300038 w 300038"/>
                <a:gd name="connsiteY3" fmla="*/ 138650 h 13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038" h="138650">
                  <a:moveTo>
                    <a:pt x="0" y="10062"/>
                  </a:moveTo>
                  <a:cubicBezTo>
                    <a:pt x="95647" y="4109"/>
                    <a:pt x="191294" y="-1844"/>
                    <a:pt x="238125" y="537"/>
                  </a:cubicBezTo>
                  <a:cubicBezTo>
                    <a:pt x="284956" y="2918"/>
                    <a:pt x="270669" y="1331"/>
                    <a:pt x="280988" y="24350"/>
                  </a:cubicBezTo>
                  <a:cubicBezTo>
                    <a:pt x="291307" y="47369"/>
                    <a:pt x="295672" y="93009"/>
                    <a:pt x="300038" y="13865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721" name="任意多边形 720"/>
            <p:cNvSpPr/>
            <p:nvPr/>
          </p:nvSpPr>
          <p:spPr>
            <a:xfrm>
              <a:off x="6760058" y="2406590"/>
              <a:ext cx="288937" cy="195274"/>
            </a:xfrm>
            <a:custGeom>
              <a:avLst/>
              <a:gdLst>
                <a:gd name="connsiteX0" fmla="*/ 0 w 288748"/>
                <a:gd name="connsiteY0" fmla="*/ 0 h 195263"/>
                <a:gd name="connsiteX1" fmla="*/ 261937 w 288748"/>
                <a:gd name="connsiteY1" fmla="*/ 57150 h 195263"/>
                <a:gd name="connsiteX2" fmla="*/ 266700 w 288748"/>
                <a:gd name="connsiteY2" fmla="*/ 195263 h 195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8748" h="195263">
                  <a:moveTo>
                    <a:pt x="0" y="0"/>
                  </a:moveTo>
                  <a:cubicBezTo>
                    <a:pt x="108743" y="12303"/>
                    <a:pt x="217487" y="24606"/>
                    <a:pt x="261937" y="57150"/>
                  </a:cubicBezTo>
                  <a:cubicBezTo>
                    <a:pt x="306387" y="89694"/>
                    <a:pt x="286543" y="142478"/>
                    <a:pt x="266700" y="19526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722" name="任意多边形 721"/>
            <p:cNvSpPr/>
            <p:nvPr/>
          </p:nvSpPr>
          <p:spPr>
            <a:xfrm>
              <a:off x="6372692" y="2973359"/>
              <a:ext cx="187333" cy="219087"/>
            </a:xfrm>
            <a:custGeom>
              <a:avLst/>
              <a:gdLst>
                <a:gd name="connsiteX0" fmla="*/ 15553 w 187003"/>
                <a:gd name="connsiteY0" fmla="*/ 0 h 219075"/>
                <a:gd name="connsiteX1" fmla="*/ 1266 w 187003"/>
                <a:gd name="connsiteY1" fmla="*/ 100012 h 219075"/>
                <a:gd name="connsiteX2" fmla="*/ 44128 w 187003"/>
                <a:gd name="connsiteY2" fmla="*/ 180975 h 219075"/>
                <a:gd name="connsiteX3" fmla="*/ 187003 w 187003"/>
                <a:gd name="connsiteY3" fmla="*/ 219075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003" h="219075">
                  <a:moveTo>
                    <a:pt x="15553" y="0"/>
                  </a:moveTo>
                  <a:cubicBezTo>
                    <a:pt x="6028" y="34925"/>
                    <a:pt x="-3497" y="69850"/>
                    <a:pt x="1266" y="100012"/>
                  </a:cubicBezTo>
                  <a:cubicBezTo>
                    <a:pt x="6028" y="130175"/>
                    <a:pt x="13172" y="161131"/>
                    <a:pt x="44128" y="180975"/>
                  </a:cubicBezTo>
                  <a:cubicBezTo>
                    <a:pt x="75084" y="200819"/>
                    <a:pt x="131043" y="209947"/>
                    <a:pt x="187003" y="219075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723" name="任意多边形 722"/>
            <p:cNvSpPr/>
            <p:nvPr/>
          </p:nvSpPr>
          <p:spPr>
            <a:xfrm>
              <a:off x="6283788" y="2463744"/>
              <a:ext cx="219084" cy="123832"/>
            </a:xfrm>
            <a:custGeom>
              <a:avLst/>
              <a:gdLst>
                <a:gd name="connsiteX0" fmla="*/ 0 w 219075"/>
                <a:gd name="connsiteY0" fmla="*/ 123825 h 123825"/>
                <a:gd name="connsiteX1" fmla="*/ 219075 w 219075"/>
                <a:gd name="connsiteY1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9075" h="123825">
                  <a:moveTo>
                    <a:pt x="0" y="123825"/>
                  </a:moveTo>
                  <a:lnTo>
                    <a:pt x="219075" y="0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724" name="任意多边形 723"/>
            <p:cNvSpPr/>
            <p:nvPr/>
          </p:nvSpPr>
          <p:spPr>
            <a:xfrm>
              <a:off x="8455577" y="2949545"/>
              <a:ext cx="747743" cy="76204"/>
            </a:xfrm>
            <a:custGeom>
              <a:avLst/>
              <a:gdLst>
                <a:gd name="connsiteX0" fmla="*/ 0 w 747713"/>
                <a:gd name="connsiteY0" fmla="*/ 76200 h 76200"/>
                <a:gd name="connsiteX1" fmla="*/ 371475 w 747713"/>
                <a:gd name="connsiteY1" fmla="*/ 28575 h 76200"/>
                <a:gd name="connsiteX2" fmla="*/ 747713 w 747713"/>
                <a:gd name="connsiteY2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7713" h="76200">
                  <a:moveTo>
                    <a:pt x="0" y="76200"/>
                  </a:moveTo>
                  <a:cubicBezTo>
                    <a:pt x="123428" y="58737"/>
                    <a:pt x="246856" y="41275"/>
                    <a:pt x="371475" y="28575"/>
                  </a:cubicBezTo>
                  <a:cubicBezTo>
                    <a:pt x="496094" y="15875"/>
                    <a:pt x="621903" y="7937"/>
                    <a:pt x="747713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725" name="任意多边形 724"/>
            <p:cNvSpPr/>
            <p:nvPr/>
          </p:nvSpPr>
          <p:spPr>
            <a:xfrm>
              <a:off x="8322222" y="2173216"/>
              <a:ext cx="138118" cy="481038"/>
            </a:xfrm>
            <a:custGeom>
              <a:avLst/>
              <a:gdLst>
                <a:gd name="connsiteX0" fmla="*/ 0 w 138113"/>
                <a:gd name="connsiteY0" fmla="*/ 0 h 481012"/>
                <a:gd name="connsiteX1" fmla="*/ 47625 w 138113"/>
                <a:gd name="connsiteY1" fmla="*/ 228600 h 481012"/>
                <a:gd name="connsiteX2" fmla="*/ 138113 w 138113"/>
                <a:gd name="connsiteY2" fmla="*/ 481012 h 48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113" h="481012">
                  <a:moveTo>
                    <a:pt x="0" y="0"/>
                  </a:moveTo>
                  <a:cubicBezTo>
                    <a:pt x="12303" y="74215"/>
                    <a:pt x="24606" y="148431"/>
                    <a:pt x="47625" y="228600"/>
                  </a:cubicBezTo>
                  <a:cubicBezTo>
                    <a:pt x="70644" y="308769"/>
                    <a:pt x="104378" y="394890"/>
                    <a:pt x="138113" y="481012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726" name="任意多边形 725"/>
            <p:cNvSpPr/>
            <p:nvPr/>
          </p:nvSpPr>
          <p:spPr>
            <a:xfrm>
              <a:off x="6860074" y="3189271"/>
              <a:ext cx="112718" cy="174635"/>
            </a:xfrm>
            <a:custGeom>
              <a:avLst/>
              <a:gdLst>
                <a:gd name="connsiteX0" fmla="*/ 0 w 113372"/>
                <a:gd name="connsiteY0" fmla="*/ 22292 h 174692"/>
                <a:gd name="connsiteX1" fmla="*/ 100012 w 113372"/>
                <a:gd name="connsiteY1" fmla="*/ 12767 h 174692"/>
                <a:gd name="connsiteX2" fmla="*/ 109537 w 113372"/>
                <a:gd name="connsiteY2" fmla="*/ 174692 h 174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372" h="174692">
                  <a:moveTo>
                    <a:pt x="0" y="22292"/>
                  </a:moveTo>
                  <a:cubicBezTo>
                    <a:pt x="40878" y="4829"/>
                    <a:pt x="81756" y="-12633"/>
                    <a:pt x="100012" y="12767"/>
                  </a:cubicBezTo>
                  <a:cubicBezTo>
                    <a:pt x="118268" y="38167"/>
                    <a:pt x="113902" y="106429"/>
                    <a:pt x="109537" y="174692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  <p:sp>
          <p:nvSpPr>
            <p:cNvPr id="727" name="任意多边形 726"/>
            <p:cNvSpPr/>
            <p:nvPr/>
          </p:nvSpPr>
          <p:spPr>
            <a:xfrm>
              <a:off x="6948977" y="2759035"/>
              <a:ext cx="144469" cy="233376"/>
            </a:xfrm>
            <a:custGeom>
              <a:avLst/>
              <a:gdLst>
                <a:gd name="connsiteX0" fmla="*/ 26103 w 144460"/>
                <a:gd name="connsiteY0" fmla="*/ 0 h 233363"/>
                <a:gd name="connsiteX1" fmla="*/ 7053 w 144460"/>
                <a:gd name="connsiteY1" fmla="*/ 71438 h 233363"/>
                <a:gd name="connsiteX2" fmla="*/ 130878 w 144460"/>
                <a:gd name="connsiteY2" fmla="*/ 90488 h 233363"/>
                <a:gd name="connsiteX3" fmla="*/ 135641 w 144460"/>
                <a:gd name="connsiteY3" fmla="*/ 233363 h 233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460" h="233362">
                  <a:moveTo>
                    <a:pt x="26103" y="0"/>
                  </a:moveTo>
                  <a:cubicBezTo>
                    <a:pt x="7846" y="28178"/>
                    <a:pt x="-10410" y="56357"/>
                    <a:pt x="7053" y="71438"/>
                  </a:cubicBezTo>
                  <a:cubicBezTo>
                    <a:pt x="24515" y="86519"/>
                    <a:pt x="109447" y="63501"/>
                    <a:pt x="130878" y="90488"/>
                  </a:cubicBezTo>
                  <a:cubicBezTo>
                    <a:pt x="152309" y="117475"/>
                    <a:pt x="143975" y="175419"/>
                    <a:pt x="135641" y="23336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buFont typeface="Arial" panose="020B0604020202020204" pitchFamily="34" charset="0"/>
                <a:buNone/>
                <a:defRPr/>
              </a:pPr>
              <a:endParaRPr lang="zh-CN" altLang="en-US" noProof="1">
                <a:solidFill>
                  <a:prstClr val="white"/>
                </a:solidFill>
              </a:endParaRPr>
            </a:p>
          </p:txBody>
        </p:sp>
      </p:grpSp>
      <p:pic>
        <p:nvPicPr>
          <p:cNvPr id="731" name="Picture 2" descr="C:\Documents and Settings\Administrator\桌面\未标题-1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rot="-357542">
            <a:off x="839075" y="1632937"/>
            <a:ext cx="3873342" cy="4140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4838382" y="2109788"/>
            <a:ext cx="6278880" cy="15684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9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谢谢观看！</a:t>
            </a:r>
            <a:endParaRPr lang="zh-CN" altLang="en-US" sz="9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F:\PPT\PNG\铅笔儿童.png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0" y="-24130"/>
            <a:ext cx="1948180" cy="141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平行四边形 10"/>
          <p:cNvSpPr/>
          <p:nvPr/>
        </p:nvSpPr>
        <p:spPr>
          <a:xfrm>
            <a:off x="1948179" y="471805"/>
            <a:ext cx="5516649" cy="505460"/>
          </a:xfrm>
          <a:prstGeom prst="parallelogram">
            <a:avLst/>
          </a:prstGeom>
          <a:solidFill>
            <a:srgbClr val="FDFBF0"/>
          </a:solidFill>
          <a:ln>
            <a:noFill/>
          </a:ln>
          <a:effectLst>
            <a:outerShdw blurRad="381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32659" y="429260"/>
            <a:ext cx="49410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一、激活经验，揭示课题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296" name="矩形 5"/>
          <p:cNvSpPr/>
          <p:nvPr/>
        </p:nvSpPr>
        <p:spPr>
          <a:xfrm>
            <a:off x="1664970" y="1568893"/>
            <a:ext cx="886206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  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我们认识了哪些长度单位？你能用手比划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1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米</a:t>
            </a:r>
            <a:r>
              <a:rPr lang="zh-CN" altLang="en-US" sz="3600" b="1" dirty="0">
                <a:latin typeface="+mj-lt"/>
                <a:ea typeface="楷体" panose="02010609060101010101" pitchFamily="49" charset="-122"/>
                <a:sym typeface="+mn-ea"/>
              </a:rPr>
              <a:t>和</a:t>
            </a:r>
            <a:r>
              <a:rPr lang="en-US" altLang="zh-CN" sz="3600" b="1" dirty="0">
                <a:latin typeface="+mj-lt"/>
                <a:ea typeface="楷体" panose="02010609060101010101" pitchFamily="49" charset="-122"/>
                <a:sym typeface="+mn-ea"/>
              </a:rPr>
              <a:t>1</a:t>
            </a:r>
            <a:r>
              <a:rPr lang="zh-CN" altLang="en-US" sz="3600" b="1" dirty="0">
                <a:latin typeface="+mj-lt"/>
                <a:ea typeface="楷体" panose="02010609060101010101" pitchFamily="49" charset="-122"/>
                <a:sym typeface="+mn-ea"/>
              </a:rPr>
              <a:t>厘米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有多长吗？</a:t>
            </a:r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pic>
        <p:nvPicPr>
          <p:cNvPr id="3" name="Picture 2" descr="E:\R二数上\resource\U01\doc\手指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rot="5400000">
            <a:off x="2815030" y="3791424"/>
            <a:ext cx="1285117" cy="827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60323" y="2672080"/>
            <a:ext cx="2551390" cy="255531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173750" y="3884022"/>
            <a:ext cx="1979733" cy="49103"/>
            <a:chOff x="1907704" y="2436118"/>
            <a:chExt cx="1512168" cy="138143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1907704" y="2571750"/>
              <a:ext cx="1512168" cy="0"/>
            </a:xfrm>
            <a:prstGeom prst="line">
              <a:avLst/>
            </a:prstGeom>
            <a:noFill/>
            <a:ln w="28575" cap="flat" cmpd="sng" algn="ctr">
              <a:solidFill>
                <a:srgbClr val="0000FF"/>
              </a:solidFill>
              <a:prstDash val="solid"/>
              <a:miter lim="800000"/>
            </a:ln>
            <a:effectLst/>
          </p:spPr>
        </p:cxnSp>
        <p:cxnSp>
          <p:nvCxnSpPr>
            <p:cNvPr id="8" name="直接连接符 7"/>
            <p:cNvCxnSpPr/>
            <p:nvPr/>
          </p:nvCxnSpPr>
          <p:spPr>
            <a:xfrm flipH="1">
              <a:off x="1907704" y="2436118"/>
              <a:ext cx="0" cy="135632"/>
            </a:xfrm>
            <a:prstGeom prst="line">
              <a:avLst/>
            </a:prstGeom>
            <a:noFill/>
            <a:ln w="28575" cap="flat" cmpd="sng" algn="ctr">
              <a:solidFill>
                <a:srgbClr val="0000FF"/>
              </a:solidFill>
              <a:prstDash val="solid"/>
              <a:miter lim="800000"/>
            </a:ln>
            <a:effectLst/>
          </p:spPr>
        </p:cxnSp>
        <p:cxnSp>
          <p:nvCxnSpPr>
            <p:cNvPr id="12" name="直接连接符 11"/>
            <p:cNvCxnSpPr/>
            <p:nvPr/>
          </p:nvCxnSpPr>
          <p:spPr>
            <a:xfrm flipH="1">
              <a:off x="3419872" y="2438629"/>
              <a:ext cx="0" cy="135632"/>
            </a:xfrm>
            <a:prstGeom prst="line">
              <a:avLst/>
            </a:prstGeom>
            <a:noFill/>
            <a:ln w="28575" cap="flat" cmpd="sng" algn="ctr">
              <a:solidFill>
                <a:srgbClr val="0000FF"/>
              </a:solidFill>
              <a:prstDash val="solid"/>
              <a:miter lim="800000"/>
            </a:ln>
            <a:effectLst/>
          </p:spPr>
        </p:cxnSp>
      </p:grpSp>
      <p:sp>
        <p:nvSpPr>
          <p:cNvPr id="22" name="矩形 21"/>
          <p:cNvSpPr/>
          <p:nvPr/>
        </p:nvSpPr>
        <p:spPr>
          <a:xfrm>
            <a:off x="7827537" y="5336191"/>
            <a:ext cx="7264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auto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endParaRPr lang="zh-CN" altLang="en-US" sz="280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23" name="组合 22"/>
          <p:cNvGrpSpPr/>
          <p:nvPr/>
        </p:nvGrpSpPr>
        <p:grpSpPr>
          <a:xfrm rot="5400000" flipV="1">
            <a:off x="2951547" y="3865896"/>
            <a:ext cx="180021" cy="84461"/>
            <a:chOff x="1907704" y="2436118"/>
            <a:chExt cx="1512168" cy="138143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907704" y="2571750"/>
              <a:ext cx="1512168" cy="0"/>
            </a:xfrm>
            <a:prstGeom prst="line">
              <a:avLst/>
            </a:prstGeom>
            <a:noFill/>
            <a:ln w="28575" cap="flat" cmpd="sng" algn="ctr">
              <a:solidFill>
                <a:srgbClr val="0000FF"/>
              </a:solidFill>
              <a:prstDash val="solid"/>
              <a:miter lim="800000"/>
            </a:ln>
            <a:effectLst/>
          </p:spPr>
        </p:cxnSp>
        <p:cxnSp>
          <p:nvCxnSpPr>
            <p:cNvPr id="25" name="直接连接符 24"/>
            <p:cNvCxnSpPr/>
            <p:nvPr/>
          </p:nvCxnSpPr>
          <p:spPr>
            <a:xfrm flipH="1">
              <a:off x="1907704" y="2436118"/>
              <a:ext cx="0" cy="135632"/>
            </a:xfrm>
            <a:prstGeom prst="line">
              <a:avLst/>
            </a:prstGeom>
            <a:noFill/>
            <a:ln w="28575" cap="flat" cmpd="sng" algn="ctr">
              <a:solidFill>
                <a:srgbClr val="0000FF"/>
              </a:solidFill>
              <a:prstDash val="solid"/>
              <a:miter lim="800000"/>
            </a:ln>
            <a:effectLst/>
          </p:spPr>
        </p:cxnSp>
        <p:cxnSp>
          <p:nvCxnSpPr>
            <p:cNvPr id="26" name="直接连接符 25"/>
            <p:cNvCxnSpPr/>
            <p:nvPr/>
          </p:nvCxnSpPr>
          <p:spPr>
            <a:xfrm flipH="1">
              <a:off x="3419872" y="2438629"/>
              <a:ext cx="0" cy="135632"/>
            </a:xfrm>
            <a:prstGeom prst="line">
              <a:avLst/>
            </a:prstGeom>
            <a:noFill/>
            <a:ln w="28575" cap="flat" cmpd="sng" algn="ctr">
              <a:solidFill>
                <a:srgbClr val="0000FF"/>
              </a:solidFill>
              <a:prstDash val="solid"/>
              <a:miter lim="800000"/>
            </a:ln>
            <a:effectLst/>
          </p:spPr>
        </p:cxnSp>
      </p:grpSp>
      <p:sp>
        <p:nvSpPr>
          <p:cNvPr id="27" name="矩形 26"/>
          <p:cNvSpPr/>
          <p:nvPr/>
        </p:nvSpPr>
        <p:spPr>
          <a:xfrm>
            <a:off x="2999327" y="5123190"/>
            <a:ext cx="10871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auto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</a:t>
            </a:r>
            <a:endParaRPr lang="zh-CN" altLang="en-US" sz="2800">
              <a:solidFill>
                <a:prstClr val="black"/>
              </a:solidFill>
              <a:latin typeface="Calibri" panose="020F0502020204030204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5728497" y="306081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Picture 4" descr="F:\PPT\PNG\铅笔儿童.png"/>
          <p:cNvPicPr>
            <a:picLocks noChangeAspect="1" noChangeArrowheads="1"/>
          </p:cNvPicPr>
          <p:nvPr/>
        </p:nvPicPr>
        <p:blipFill>
          <a:blip r:embed="rId23" cstate="email"/>
          <a:stretch>
            <a:fillRect/>
          </a:stretch>
        </p:blipFill>
        <p:spPr bwMode="auto">
          <a:xfrm>
            <a:off x="-1" y="-14082"/>
            <a:ext cx="1948180" cy="141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平行四边形 10"/>
          <p:cNvSpPr/>
          <p:nvPr/>
        </p:nvSpPr>
        <p:spPr>
          <a:xfrm>
            <a:off x="1948180" y="471805"/>
            <a:ext cx="5416896" cy="505460"/>
          </a:xfrm>
          <a:prstGeom prst="parallelogram">
            <a:avLst/>
          </a:prstGeom>
          <a:solidFill>
            <a:srgbClr val="FDFBF0"/>
          </a:solidFill>
          <a:ln>
            <a:noFill/>
          </a:ln>
          <a:effectLst>
            <a:outerShdw blurRad="381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32660" y="429260"/>
            <a:ext cx="5132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一、激活经验，揭示课题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4" cstate="email"/>
          <a:srcRect/>
          <a:stretch>
            <a:fillRect/>
          </a:stretch>
        </p:blipFill>
        <p:spPr>
          <a:xfrm>
            <a:off x="2788802" y="1936721"/>
            <a:ext cx="7773670" cy="3711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25" cstate="email"/>
          <a:stretch>
            <a:fillRect/>
          </a:stretch>
        </p:blipFill>
        <p:spPr bwMode="auto">
          <a:xfrm>
            <a:off x="1302859" y="3024699"/>
            <a:ext cx="1487674" cy="3361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1664970" y="964669"/>
            <a:ext cx="8862060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  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你知道我们学校梦想墙的长度吗？</a:t>
            </a:r>
            <a:endParaRPr lang="zh-CN" altLang="en-US"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8" name="AutoShape 25"/>
          <p:cNvSpPr>
            <a:spLocks noChangeArrowheads="1"/>
          </p:cNvSpPr>
          <p:nvPr/>
        </p:nvSpPr>
        <p:spPr bwMode="auto">
          <a:xfrm>
            <a:off x="109334" y="1528484"/>
            <a:ext cx="3243465" cy="1532334"/>
          </a:xfrm>
          <a:prstGeom prst="wedgeRoundRectCallout">
            <a:avLst>
              <a:gd name="adj1" fmla="val -6754"/>
              <a:gd name="adj2" fmla="val 68899"/>
              <a:gd name="adj3" fmla="val 16667"/>
            </a:avLst>
          </a:prstGeom>
          <a:solidFill>
            <a:sysClr val="window" lastClr="FFFFFF"/>
          </a:solidFill>
          <a:ln w="19050">
            <a:solidFill>
              <a:srgbClr val="0EACA9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我用步长量了一下，梦想墙大概是我的</a:t>
            </a:r>
            <a:r>
              <a: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kumimoji="0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步那么长。</a:t>
            </a:r>
            <a:endParaRPr kumimoji="0" lang="zh-CN" altLang="en-US" sz="2800" b="1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46" name="New picture"/>
          <p:cNvPicPr/>
          <p:nvPr/>
        </p:nvPicPr>
        <p:blipFill>
          <a:blip r:embed="rId26"/>
          <a:stretch>
            <a:fillRect/>
          </a:stretch>
        </p:blipFill>
        <p:spPr>
          <a:xfrm>
            <a:off x="11734800" y="10972800"/>
            <a:ext cx="304800" cy="215900"/>
          </a:xfrm>
          <a:prstGeom prst="cube">
            <a:avLst/>
          </a:prstGeom>
        </p:spPr>
      </p:pic>
    </p:spTree>
    <p:custDataLst>
      <p:tags r:id="rId2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图片 5" descr="4B257553753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6033770"/>
            <a:ext cx="121920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F:\PPT\PNG\铅笔儿童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-24130"/>
            <a:ext cx="1948180" cy="141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平行四边形 10"/>
          <p:cNvSpPr/>
          <p:nvPr/>
        </p:nvSpPr>
        <p:spPr>
          <a:xfrm>
            <a:off x="1948180" y="471805"/>
            <a:ext cx="5666278" cy="505460"/>
          </a:xfrm>
          <a:prstGeom prst="parallelogram">
            <a:avLst/>
          </a:prstGeom>
          <a:solidFill>
            <a:srgbClr val="FDFBF0"/>
          </a:solidFill>
          <a:ln>
            <a:noFill/>
          </a:ln>
          <a:effectLst>
            <a:outerShdw blurRad="381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32660" y="429260"/>
            <a:ext cx="4705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二、实际测量，认识长度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5" name="Picture 17" descr="卷尺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859395" y="2430780"/>
            <a:ext cx="3622040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0" descr="软尺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66870" y="2744470"/>
            <a:ext cx="3692525" cy="257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5" name="矩形 10"/>
          <p:cNvSpPr>
            <a:spLocks noChangeArrowheads="1"/>
          </p:cNvSpPr>
          <p:nvPr/>
        </p:nvSpPr>
        <p:spPr bwMode="auto">
          <a:xfrm>
            <a:off x="626110" y="1123315"/>
            <a:ext cx="587184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常用的测量工具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" name="Picture 78" descr="小女孩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48180" y="2044065"/>
            <a:ext cx="793178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4889500" y="2359660"/>
            <a:ext cx="20485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新宋体" panose="02010609030101010101" charset="-122"/>
                <a:ea typeface="新宋体" panose="02010609030101010101" charset="-122"/>
              </a:rPr>
              <a:t>米尺</a:t>
            </a:r>
            <a:endParaRPr lang="zh-CN" altLang="en-US" sz="2800">
              <a:latin typeface="新宋体" panose="02010609030101010101" charset="-122"/>
              <a:ea typeface="新宋体" panose="02010609030101010101" charset="-122"/>
            </a:endParaRPr>
          </a:p>
        </p:txBody>
      </p:sp>
      <p:pic>
        <p:nvPicPr>
          <p:cNvPr id="13" name="图片 12" descr="学生尺.webp-removebg-preview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18185" y="2430780"/>
            <a:ext cx="2468880" cy="246888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524635" y="4747895"/>
            <a:ext cx="1514475" cy="6877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800">
                <a:latin typeface="新宋体" panose="02010609030101010101" charset="-122"/>
                <a:ea typeface="新宋体" panose="02010609030101010101" charset="-122"/>
              </a:rPr>
              <a:t>学生尺</a:t>
            </a:r>
            <a:endParaRPr lang="zh-CN" altLang="en-US" sz="2800">
              <a:latin typeface="新宋体" panose="02010609030101010101" charset="-122"/>
              <a:ea typeface="新宋体" panose="02010609030101010101" charset="-122"/>
            </a:endParaRPr>
          </a:p>
        </p:txBody>
      </p:sp>
      <p:sp>
        <p:nvSpPr>
          <p:cNvPr id="15" name="矩形 10"/>
          <p:cNvSpPr>
            <a:spLocks noChangeArrowheads="1"/>
          </p:cNvSpPr>
          <p:nvPr/>
        </p:nvSpPr>
        <p:spPr bwMode="auto">
          <a:xfrm>
            <a:off x="-150495" y="5477510"/>
            <a:ext cx="1150112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测量时要注意：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从尺子的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“0”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刻度开始量起，尺子要放直。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图片 5" descr="4B257553753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6033770"/>
            <a:ext cx="121920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F:\PPT\PNG\铅笔儿童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-24130"/>
            <a:ext cx="1948180" cy="141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平行四边形 10"/>
          <p:cNvSpPr/>
          <p:nvPr/>
        </p:nvSpPr>
        <p:spPr>
          <a:xfrm>
            <a:off x="1948179" y="471805"/>
            <a:ext cx="5462073" cy="505460"/>
          </a:xfrm>
          <a:prstGeom prst="parallelogram">
            <a:avLst/>
          </a:prstGeom>
          <a:solidFill>
            <a:srgbClr val="FDFBF0"/>
          </a:solidFill>
          <a:ln>
            <a:noFill/>
          </a:ln>
          <a:effectLst>
            <a:outerShdw blurRad="381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32659" y="429260"/>
            <a:ext cx="4885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二、实际测量，认识长度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矩形 10"/>
          <p:cNvSpPr>
            <a:spLocks noChangeArrowheads="1"/>
          </p:cNvSpPr>
          <p:nvPr/>
        </p:nvSpPr>
        <p:spPr bwMode="auto">
          <a:xfrm>
            <a:off x="626110" y="1234440"/>
            <a:ext cx="587184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认识身上的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尺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94969" y="1845585"/>
            <a:ext cx="2014099" cy="156348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397419" y="627832"/>
            <a:ext cx="1555527" cy="2435506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627354" y="1884288"/>
            <a:ext cx="2657046" cy="1219885"/>
            <a:chOff x="6096000" y="1211213"/>
            <a:chExt cx="1983424" cy="873224"/>
          </a:xfrm>
        </p:grpSpPr>
        <p:pic>
          <p:nvPicPr>
            <p:cNvPr id="8" name="图片 15"/>
            <p:cNvPicPr>
              <a:picLocks noChangeAspect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>
            <a:xfrm>
              <a:off x="6096000" y="1211213"/>
              <a:ext cx="1983424" cy="87322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" name="任意多边形: 形状 9"/>
            <p:cNvSpPr/>
            <p:nvPr/>
          </p:nvSpPr>
          <p:spPr>
            <a:xfrm flipH="1">
              <a:off x="6153168" y="1681166"/>
              <a:ext cx="0" cy="215924"/>
            </a:xfrm>
            <a:custGeom>
              <a:avLst/>
              <a:gdLst>
                <a:gd name="connsiteX0" fmla="*/ 0 w 0"/>
                <a:gd name="connsiteY0" fmla="*/ 0 h 216693"/>
                <a:gd name="connsiteX1" fmla="*/ 0 w 0"/>
                <a:gd name="connsiteY1" fmla="*/ 216693 h 216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16693">
                  <a:moveTo>
                    <a:pt x="0" y="0"/>
                  </a:moveTo>
                  <a:lnTo>
                    <a:pt x="0" y="216693"/>
                  </a:lnTo>
                </a:path>
              </a:pathLst>
            </a:custGeom>
            <a:noFill/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" name="任意多边形: 形状 11"/>
            <p:cNvSpPr/>
            <p:nvPr/>
          </p:nvSpPr>
          <p:spPr>
            <a:xfrm flipH="1">
              <a:off x="7958735" y="1677991"/>
              <a:ext cx="0" cy="215924"/>
            </a:xfrm>
            <a:custGeom>
              <a:avLst/>
              <a:gdLst>
                <a:gd name="connsiteX0" fmla="*/ 0 w 0"/>
                <a:gd name="connsiteY0" fmla="*/ 0 h 216693"/>
                <a:gd name="connsiteX1" fmla="*/ 0 w 0"/>
                <a:gd name="connsiteY1" fmla="*/ 216693 h 216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16693">
                  <a:moveTo>
                    <a:pt x="0" y="0"/>
                  </a:moveTo>
                  <a:lnTo>
                    <a:pt x="0" y="216693"/>
                  </a:lnTo>
                </a:path>
              </a:pathLst>
            </a:custGeom>
            <a:noFill/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6164285" y="1797066"/>
              <a:ext cx="1791274" cy="0"/>
            </a:xfrm>
            <a:custGeom>
              <a:avLst/>
              <a:gdLst>
                <a:gd name="connsiteX0" fmla="*/ 0 w 1790700"/>
                <a:gd name="connsiteY0" fmla="*/ 0 h 0"/>
                <a:gd name="connsiteX1" fmla="*/ 1790700 w 1790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90700">
                  <a:moveTo>
                    <a:pt x="0" y="0"/>
                  </a:moveTo>
                  <a:lnTo>
                    <a:pt x="1790700" y="0"/>
                  </a:lnTo>
                </a:path>
              </a:pathLst>
            </a:custGeom>
            <a:noFill/>
            <a:ln w="9525" cap="flat" cmpd="sng" algn="ctr">
              <a:solidFill>
                <a:sysClr val="windowText" lastClr="000000"/>
              </a:solidFill>
              <a:prstDash val="solid"/>
              <a:miter lim="800000"/>
              <a:headEnd type="arrow" w="med" len="med"/>
              <a:tailEnd type="arrow" w="med" len="med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</p:grpSp>
      <p:pic>
        <p:nvPicPr>
          <p:cNvPr id="14" name="图片 2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984082" y="3866758"/>
            <a:ext cx="1507582" cy="181153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图片 3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247157" y="3651510"/>
            <a:ext cx="1342982" cy="2377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文本框 15"/>
          <p:cNvSpPr txBox="1"/>
          <p:nvPr/>
        </p:nvSpPr>
        <p:spPr>
          <a:xfrm>
            <a:off x="2197087" y="3310890"/>
            <a:ext cx="10289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1C1C1C"/>
                </a:solidFill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lang="zh-CN" altLang="en-US" sz="2800">
                <a:solidFill>
                  <a:srgbClr val="1C1C1C"/>
                </a:solidFill>
                <a:latin typeface="Times New Roman" panose="02020603050405020304"/>
                <a:ea typeface="楷体" panose="02010609060101010101" pitchFamily="49" charset="-122"/>
              </a:rPr>
              <a:t>拃</a:t>
            </a:r>
            <a:endParaRPr lang="zh-CN" altLang="en-US" sz="2800">
              <a:latin typeface="新宋体" panose="02010609030101010101" charset="-122"/>
              <a:ea typeface="新宋体" panose="0201060903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81512" y="3209900"/>
            <a:ext cx="10289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1C1C1C"/>
                </a:solidFill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lang="zh-CN" altLang="en-US" sz="2800">
                <a:solidFill>
                  <a:srgbClr val="1C1C1C"/>
                </a:solidFill>
                <a:latin typeface="Times New Roman" panose="02020603050405020304"/>
                <a:ea typeface="楷体" panose="02010609060101010101" pitchFamily="49" charset="-122"/>
              </a:rPr>
              <a:t>庹</a:t>
            </a:r>
            <a:endParaRPr lang="zh-CN" altLang="en-US" sz="2800">
              <a:latin typeface="新宋体" panose="02010609030101010101" charset="-122"/>
              <a:ea typeface="新宋体" panose="0201060903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965937" y="3045333"/>
            <a:ext cx="10289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1C1C1C"/>
                </a:solidFill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lang="zh-CN" altLang="en-US" sz="2800">
                <a:solidFill>
                  <a:srgbClr val="1C1C1C"/>
                </a:solidFill>
                <a:latin typeface="Times New Roman" panose="02020603050405020304"/>
                <a:ea typeface="楷体" panose="02010609060101010101" pitchFamily="49" charset="-122"/>
              </a:rPr>
              <a:t>步</a:t>
            </a:r>
            <a:endParaRPr lang="zh-CN" altLang="en-US" sz="2800">
              <a:latin typeface="新宋体" panose="02010609030101010101" charset="-122"/>
              <a:ea typeface="新宋体" panose="0201060903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223385" y="5660637"/>
            <a:ext cx="10289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1C1C1C"/>
                </a:solidFill>
                <a:latin typeface="Times New Roman" panose="02020603050405020304"/>
                <a:ea typeface="楷体" panose="02010609060101010101" pitchFamily="49" charset="-122"/>
              </a:rPr>
              <a:t>肩宽</a:t>
            </a:r>
            <a:endParaRPr lang="zh-CN" altLang="en-US" sz="2800">
              <a:latin typeface="新宋体" panose="02010609030101010101" charset="-122"/>
              <a:ea typeface="新宋体" panose="0201060903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475745" y="6029198"/>
            <a:ext cx="10289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1C1C1C"/>
                </a:solidFill>
                <a:latin typeface="Times New Roman" panose="02020603050405020304"/>
                <a:ea typeface="楷体" panose="02010609060101010101" pitchFamily="49" charset="-122"/>
              </a:rPr>
              <a:t>身高</a:t>
            </a:r>
            <a:endParaRPr lang="zh-CN" altLang="en-US" sz="2800">
              <a:latin typeface="新宋体" panose="02010609030101010101" charset="-122"/>
              <a:ea typeface="新宋体" panose="02010609030101010101" charset="-122"/>
            </a:endParaRPr>
          </a:p>
        </p:txBody>
      </p:sp>
      <p:pic>
        <p:nvPicPr>
          <p:cNvPr id="25" name="图片 24"/>
          <p:cNvPicPr>
            <a:picLocks noChangeAspect="1" noChangeArrowheads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>
            <a:off x="10662613" y="4471134"/>
            <a:ext cx="1300536" cy="1869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AutoShape 32"/>
          <p:cNvSpPr>
            <a:spLocks noChangeArrowheads="1"/>
          </p:cNvSpPr>
          <p:nvPr/>
        </p:nvSpPr>
        <p:spPr bwMode="auto">
          <a:xfrm>
            <a:off x="7410253" y="3951390"/>
            <a:ext cx="3057384" cy="1736646"/>
          </a:xfrm>
          <a:prstGeom prst="wedgeRoundRectCallout">
            <a:avLst>
              <a:gd name="adj1" fmla="val 70425"/>
              <a:gd name="adj2" fmla="val 37370"/>
              <a:gd name="adj3" fmla="val 16667"/>
            </a:avLst>
          </a:prstGeom>
          <a:solidFill>
            <a:sysClr val="window" lastClr="FFFFFF"/>
          </a:solidFill>
          <a:ln w="19050">
            <a:solidFill>
              <a:srgbClr val="0EACA9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那么，这些特殊的尺子有多长呢</a:t>
            </a: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1" grpId="0"/>
      <p:bldP spid="22" grpId="0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图片 5" descr="4B257553753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6033770"/>
            <a:ext cx="121920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F:\PPT\PNG\铅笔儿童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-24130"/>
            <a:ext cx="1948180" cy="141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平行四边形 10"/>
          <p:cNvSpPr/>
          <p:nvPr/>
        </p:nvSpPr>
        <p:spPr>
          <a:xfrm>
            <a:off x="1948179" y="471805"/>
            <a:ext cx="5296659" cy="505460"/>
          </a:xfrm>
          <a:prstGeom prst="parallelogram">
            <a:avLst/>
          </a:prstGeom>
          <a:solidFill>
            <a:srgbClr val="FDFBF0"/>
          </a:solidFill>
          <a:ln>
            <a:noFill/>
          </a:ln>
          <a:effectLst>
            <a:outerShdw blurRad="381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32659" y="429260"/>
            <a:ext cx="4801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二、实际测量，认识长度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矩形 10"/>
          <p:cNvSpPr>
            <a:spLocks noChangeArrowheads="1"/>
          </p:cNvSpPr>
          <p:nvPr/>
        </p:nvSpPr>
        <p:spPr bwMode="auto">
          <a:xfrm>
            <a:off x="626110" y="1234440"/>
            <a:ext cx="587184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认识身上的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尺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10"/>
          <p:cNvSpPr>
            <a:spLocks noChangeArrowheads="1"/>
          </p:cNvSpPr>
          <p:nvPr/>
        </p:nvSpPr>
        <p:spPr bwMode="auto">
          <a:xfrm>
            <a:off x="0" y="1908074"/>
            <a:ext cx="780299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同桌合作测量肩宽，填写测量记录单。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 9"/>
          <p:cNvSpPr/>
          <p:nvPr/>
        </p:nvSpPr>
        <p:spPr bwMode="auto">
          <a:xfrm>
            <a:off x="1257351" y="2492849"/>
            <a:ext cx="5201285" cy="3598141"/>
          </a:xfrm>
          <a:prstGeom prst="roundRect">
            <a:avLst>
              <a:gd name="adj" fmla="val 6101"/>
            </a:avLst>
          </a:prstGeom>
          <a:solidFill>
            <a:srgbClr val="EBF7FF"/>
          </a:solidFill>
          <a:ln w="1905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>
              <a:lnSpc>
                <a:spcPct val="120000"/>
              </a:lnSpc>
              <a:buSzTx/>
            </a:pPr>
            <a:endParaRPr lang="zh-CN" altLang="en-US" sz="2000" b="1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/>
              <a:sym typeface="Arial" panose="020B0604020202020204" pitchFamily="34" charset="0"/>
            </a:endParaRPr>
          </a:p>
        </p:txBody>
      </p:sp>
      <p:sp>
        <p:nvSpPr>
          <p:cNvPr id="5" name="矩形 10"/>
          <p:cNvSpPr>
            <a:spLocks noChangeArrowheads="1"/>
          </p:cNvSpPr>
          <p:nvPr/>
        </p:nvSpPr>
        <p:spPr bwMode="auto">
          <a:xfrm>
            <a:off x="1391970" y="2479010"/>
            <a:ext cx="5066666" cy="3653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宋体" panose="02010600030101010101" pitchFamily="2" charset="-122"/>
              </a:rPr>
              <a:t>        测量要求 </a:t>
            </a:r>
            <a:endParaRPr lang="en-US" altLang="zh-CN" sz="2800" b="1">
              <a:latin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latin typeface="宋体" panose="02010600030101010101" pitchFamily="2" charset="-122"/>
              </a:rPr>
              <a:t>①同桌两人先估一估，再测量。</a:t>
            </a:r>
            <a:endParaRPr lang="zh-CN" altLang="en-US" sz="2800" b="1">
              <a:latin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latin typeface="宋体" panose="02010600030101010101" pitchFamily="2" charset="-122"/>
              </a:rPr>
              <a:t>②反馈交流，说说选用什么工具测量的，结果是多少</a:t>
            </a:r>
            <a:r>
              <a:rPr lang="en-US" altLang="zh-CN" sz="2800" b="1">
                <a:latin typeface="宋体" panose="02010600030101010101" pitchFamily="2" charset="-122"/>
              </a:rPr>
              <a:t>?</a:t>
            </a:r>
            <a:endParaRPr lang="en-US" altLang="zh-CN" sz="2800" b="1">
              <a:latin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>
                <a:latin typeface="宋体" panose="02010600030101010101" pitchFamily="2" charset="-122"/>
              </a:rPr>
              <a:t>③数据记录</a:t>
            </a:r>
            <a:r>
              <a:rPr lang="en-US" altLang="zh-CN" sz="2800" b="1">
                <a:latin typeface="宋体" panose="02010600030101010101" pitchFamily="2" charset="-122"/>
              </a:rPr>
              <a:t>:</a:t>
            </a:r>
            <a:r>
              <a:rPr lang="zh-CN" altLang="en-US" sz="2800" b="1">
                <a:latin typeface="宋体" panose="02010600030101010101" pitchFamily="2" charset="-122"/>
              </a:rPr>
              <a:t>比较，得出测量的数据。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8787" y="2555788"/>
            <a:ext cx="5130865" cy="2552071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0095" y="2632100"/>
            <a:ext cx="5068247" cy="1547149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1644" y="4127964"/>
            <a:ext cx="5048006" cy="163791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1676" y="2692423"/>
            <a:ext cx="5066666" cy="150521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19545" y="4256677"/>
            <a:ext cx="5080105" cy="1491777"/>
          </a:xfrm>
          <a:prstGeom prst="rect">
            <a:avLst/>
          </a:prstGeom>
        </p:spPr>
      </p:pic>
      <p:sp>
        <p:nvSpPr>
          <p:cNvPr id="25" name="AutoShape 32"/>
          <p:cNvSpPr>
            <a:spLocks noChangeArrowheads="1"/>
          </p:cNvSpPr>
          <p:nvPr/>
        </p:nvSpPr>
        <p:spPr bwMode="auto">
          <a:xfrm>
            <a:off x="7414534" y="494538"/>
            <a:ext cx="2945245" cy="1055608"/>
          </a:xfrm>
          <a:prstGeom prst="wedgeRoundRectCallout">
            <a:avLst>
              <a:gd name="adj1" fmla="val 70425"/>
              <a:gd name="adj2" fmla="val 37370"/>
              <a:gd name="adj3" fmla="val 16667"/>
            </a:avLst>
          </a:prstGeom>
          <a:solidFill>
            <a:sysClr val="window" lastClr="FFFFFF"/>
          </a:solidFill>
          <a:ln w="19050">
            <a:solidFill>
              <a:srgbClr val="0EACA9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我们的肩宽大约是多少厘米呢</a:t>
            </a:r>
            <a:r>
              <a:rPr kumimoji="0" lang="zh-CN" altLang="en-US" sz="2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6" name="图片 25"/>
          <p:cNvPicPr>
            <a:picLocks noChangeAspect="1" noChangeArrowheads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>
            <a:off x="10740276" y="438841"/>
            <a:ext cx="1058371" cy="2391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矩形 10"/>
          <p:cNvSpPr>
            <a:spLocks noChangeArrowheads="1"/>
          </p:cNvSpPr>
          <p:nvPr/>
        </p:nvSpPr>
        <p:spPr bwMode="auto">
          <a:xfrm>
            <a:off x="6640021" y="1541361"/>
            <a:ext cx="780299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肩宽 大约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厘米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1"/>
      <p:bldP spid="25" grpId="0" animBg="1"/>
      <p:bldP spid="2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图片 5" descr="4B257553753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6033770"/>
            <a:ext cx="121920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F:\PPT\PNG\铅笔儿童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-24130"/>
            <a:ext cx="1948180" cy="141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平行四边形 10"/>
          <p:cNvSpPr/>
          <p:nvPr/>
        </p:nvSpPr>
        <p:spPr>
          <a:xfrm>
            <a:off x="1948179" y="471805"/>
            <a:ext cx="5150889" cy="505460"/>
          </a:xfrm>
          <a:prstGeom prst="parallelogram">
            <a:avLst/>
          </a:prstGeom>
          <a:solidFill>
            <a:srgbClr val="FDFBF0"/>
          </a:solidFill>
          <a:ln>
            <a:noFill/>
          </a:ln>
          <a:effectLst>
            <a:outerShdw blurRad="381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32659" y="429260"/>
            <a:ext cx="4891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二、实际测量，认识长度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矩形 10"/>
          <p:cNvSpPr>
            <a:spLocks noChangeArrowheads="1"/>
          </p:cNvSpPr>
          <p:nvPr/>
        </p:nvSpPr>
        <p:spPr bwMode="auto">
          <a:xfrm>
            <a:off x="626110" y="1234440"/>
            <a:ext cx="587184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认识身上的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尺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10"/>
          <p:cNvSpPr>
            <a:spLocks noChangeArrowheads="1"/>
          </p:cNvSpPr>
          <p:nvPr/>
        </p:nvSpPr>
        <p:spPr bwMode="auto">
          <a:xfrm>
            <a:off x="748146" y="1890395"/>
            <a:ext cx="780299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小组合作测量其他“身上的尺”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288020"/>
            <a:ext cx="5858482" cy="3558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8865" y="2561338"/>
            <a:ext cx="5010785" cy="308678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09370" y="2662320"/>
            <a:ext cx="3042920" cy="76835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>
                <a:solidFill>
                  <a:srgbClr val="FFC000"/>
                </a:solidFill>
                <a:cs typeface="Arial" panose="020B0604020202020204"/>
              </a:rPr>
              <a:t>任务要求：</a:t>
            </a:r>
            <a:endParaRPr lang="zh-CN" altLang="en-US" sz="4400" b="1">
              <a:solidFill>
                <a:srgbClr val="FFC000"/>
              </a:solidFill>
              <a:cs typeface="Arial" panose="020B0604020202020204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40604" y="3218503"/>
            <a:ext cx="3947305" cy="2057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0070C0"/>
                </a:solidFill>
                <a:cs typeface="宋体" panose="02010600030101010101" pitchFamily="2" charset="-122"/>
              </a:rPr>
              <a:t>  </a:t>
            </a:r>
            <a:r>
              <a:rPr lang="zh-CN" altLang="en-US" sz="2800" b="1">
                <a:solidFill>
                  <a:srgbClr val="0070C0"/>
                </a:solidFill>
                <a:cs typeface="宋体" panose="02010600030101010101" pitchFamily="2" charset="-122"/>
              </a:rPr>
              <a:t>先估一估，再进行测量，并把结果记录在测量记录单上。</a:t>
            </a:r>
            <a:endParaRPr lang="zh-CN" altLang="en-US" sz="3200" b="1">
              <a:solidFill>
                <a:srgbClr val="0070C0"/>
              </a:solidFill>
              <a:cs typeface="宋体" panose="02010600030101010101" pitchFamily="2" charset="-122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卷形: 垂直 12"/>
          <p:cNvSpPr/>
          <p:nvPr/>
        </p:nvSpPr>
        <p:spPr>
          <a:xfrm>
            <a:off x="3674224" y="2111197"/>
            <a:ext cx="4123113" cy="3282846"/>
          </a:xfrm>
          <a:prstGeom prst="verticalScrol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145" name="图片 5" descr="4B257553753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6033770"/>
            <a:ext cx="121920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F:\PPT\PNG\铅笔儿童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-24130"/>
            <a:ext cx="1948180" cy="141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平行四边形 10"/>
          <p:cNvSpPr/>
          <p:nvPr/>
        </p:nvSpPr>
        <p:spPr>
          <a:xfrm>
            <a:off x="1948179" y="471805"/>
            <a:ext cx="5185987" cy="505460"/>
          </a:xfrm>
          <a:prstGeom prst="parallelogram">
            <a:avLst/>
          </a:prstGeom>
          <a:solidFill>
            <a:srgbClr val="FDFBF0"/>
          </a:solidFill>
          <a:ln>
            <a:noFill/>
          </a:ln>
          <a:effectLst>
            <a:outerShdw blurRad="381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182783" y="425559"/>
            <a:ext cx="4951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二、实际测量，认识长度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文本框 5132"/>
          <p:cNvSpPr>
            <a:spLocks noChangeArrowheads="1"/>
          </p:cNvSpPr>
          <p:nvPr/>
        </p:nvSpPr>
        <p:spPr bwMode="auto">
          <a:xfrm>
            <a:off x="4352291" y="2407809"/>
            <a:ext cx="3278794" cy="3097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SzTx/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/>
                <a:sym typeface="Arial" panose="020B0604020202020204" pitchFamily="34" charset="0"/>
              </a:rPr>
              <a:t>肩宽  大约</a:t>
            </a:r>
            <a:r>
              <a:rPr lang="en-US" altLang="zh-CN" sz="24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/>
                <a:sym typeface="Arial" panose="020B0604020202020204" pitchFamily="34" charset="0"/>
              </a:rPr>
              <a:t>30</a:t>
            </a:r>
            <a:r>
              <a:rPr lang="zh-CN" altLang="en-US" sz="24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/>
                <a:sym typeface="Arial" panose="020B0604020202020204" pitchFamily="34" charset="0"/>
              </a:rPr>
              <a:t>厘米 </a:t>
            </a:r>
            <a:endParaRPr lang="zh-CN" altLang="en-US" sz="24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SzTx/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/>
                <a:sym typeface="Arial" panose="020B0604020202020204" pitchFamily="34" charset="0"/>
              </a:rPr>
              <a:t>一拃 大约</a:t>
            </a:r>
            <a:r>
              <a:rPr lang="en-US" altLang="zh-CN" sz="24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/>
                <a:sym typeface="Arial" panose="020B0604020202020204" pitchFamily="34" charset="0"/>
              </a:rPr>
              <a:t>15</a:t>
            </a:r>
            <a:r>
              <a:rPr lang="zh-CN" altLang="en-US" sz="24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/>
                <a:sym typeface="Arial" panose="020B0604020202020204" pitchFamily="34" charset="0"/>
              </a:rPr>
              <a:t>厘米 </a:t>
            </a:r>
            <a:endParaRPr lang="zh-CN" altLang="en-US" sz="24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SzTx/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/>
                <a:sym typeface="Arial" panose="020B0604020202020204" pitchFamily="34" charset="0"/>
              </a:rPr>
              <a:t>一庹 大约</a:t>
            </a:r>
            <a:r>
              <a:rPr lang="en-US" altLang="zh-CN" sz="24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/>
                <a:sym typeface="Arial" panose="020B0604020202020204" pitchFamily="34" charset="0"/>
              </a:rPr>
              <a:t>1</a:t>
            </a:r>
            <a:r>
              <a:rPr lang="zh-CN" altLang="en-US" sz="24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/>
                <a:sym typeface="Arial" panose="020B0604020202020204" pitchFamily="34" charset="0"/>
              </a:rPr>
              <a:t>米</a:t>
            </a:r>
            <a:r>
              <a:rPr lang="en-US" altLang="zh-CN" sz="24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/>
                <a:sym typeface="Arial" panose="020B0604020202020204" pitchFamily="34" charset="0"/>
              </a:rPr>
              <a:t>20</a:t>
            </a:r>
            <a:r>
              <a:rPr lang="zh-CN" altLang="en-US" sz="24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/>
                <a:sym typeface="Arial" panose="020B0604020202020204" pitchFamily="34" charset="0"/>
              </a:rPr>
              <a:t>厘米 </a:t>
            </a:r>
            <a:endParaRPr lang="zh-CN" altLang="en-US" sz="24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SzTx/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/>
                <a:sym typeface="Arial" panose="020B0604020202020204" pitchFamily="34" charset="0"/>
              </a:rPr>
              <a:t>一步 大约</a:t>
            </a:r>
            <a:r>
              <a:rPr lang="en-US" altLang="zh-CN" sz="24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/>
                <a:sym typeface="Arial" panose="020B0604020202020204" pitchFamily="34" charset="0"/>
              </a:rPr>
              <a:t>40</a:t>
            </a:r>
            <a:r>
              <a:rPr lang="zh-CN" altLang="en-US" sz="24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/>
                <a:sym typeface="Arial" panose="020B0604020202020204" pitchFamily="34" charset="0"/>
              </a:rPr>
              <a:t>厘米 </a:t>
            </a:r>
            <a:endParaRPr lang="zh-CN" altLang="en-US" sz="24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SzTx/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/>
                <a:sym typeface="Arial" panose="020B0604020202020204" pitchFamily="34" charset="0"/>
              </a:rPr>
              <a:t>身高 大约</a:t>
            </a:r>
            <a:r>
              <a:rPr lang="en-US" altLang="zh-CN" sz="24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/>
                <a:sym typeface="Arial" panose="020B0604020202020204" pitchFamily="34" charset="0"/>
              </a:rPr>
              <a:t>1</a:t>
            </a:r>
            <a:r>
              <a:rPr lang="zh-CN" altLang="en-US" sz="24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/>
                <a:sym typeface="Arial" panose="020B0604020202020204" pitchFamily="34" charset="0"/>
              </a:rPr>
              <a:t>米</a:t>
            </a:r>
            <a:r>
              <a:rPr lang="en-US" altLang="zh-CN" sz="24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/>
                <a:sym typeface="Arial" panose="020B0604020202020204" pitchFamily="34" charset="0"/>
              </a:rPr>
              <a:t>30</a:t>
            </a:r>
            <a:r>
              <a:rPr lang="zh-CN" altLang="en-US" sz="24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/>
                <a:sym typeface="Arial" panose="020B0604020202020204" pitchFamily="34" charset="0"/>
              </a:rPr>
              <a:t>厘米</a:t>
            </a:r>
            <a:endParaRPr lang="en-US" altLang="zh-CN" sz="24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  <a:buSzTx/>
              <a:buFont typeface="Arial" panose="020B0604020202020204" pitchFamily="34" charset="0"/>
              <a:buNone/>
            </a:pPr>
            <a:endParaRPr lang="en-US" altLang="zh-CN" sz="140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/>
              <a:sym typeface="Arial" panose="020B0604020202020204" pitchFamily="34" charset="0"/>
            </a:endParaRPr>
          </a:p>
        </p:txBody>
      </p:sp>
      <p:sp>
        <p:nvSpPr>
          <p:cNvPr id="3" name="文本框 1"/>
          <p:cNvSpPr>
            <a:spLocks noChangeArrowheads="1"/>
          </p:cNvSpPr>
          <p:nvPr/>
        </p:nvSpPr>
        <p:spPr bwMode="auto">
          <a:xfrm>
            <a:off x="1691467" y="5440289"/>
            <a:ext cx="9134186" cy="1057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SzTx/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/>
                <a:sym typeface="Arial" panose="020B0604020202020204" pitchFamily="34" charset="0"/>
              </a:rPr>
              <a:t>小结：</a:t>
            </a: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/>
                <a:sym typeface="Arial" panose="020B0604020202020204" pitchFamily="34" charset="0"/>
              </a:rPr>
              <a:t>这些物体的长度就像一把把的小尺子，可以帮助我们了解其他物体的长度。</a:t>
            </a:r>
            <a:endParaRPr lang="zh-CN" altLang="en-US" sz="2800" b="1">
              <a:latin typeface="宋体" panose="02010600030101010101" pitchFamily="2" charset="-122"/>
              <a:ea typeface="宋体" panose="02010600030101010101" pitchFamily="2" charset="-122"/>
              <a:cs typeface="Arial" panose="020B0604020202020204"/>
              <a:sym typeface="Arial" panose="020B0604020202020204" pitchFamily="34" charset="0"/>
            </a:endParaRPr>
          </a:p>
        </p:txBody>
      </p:sp>
      <p:sp>
        <p:nvSpPr>
          <p:cNvPr id="5" name="矩形 10"/>
          <p:cNvSpPr>
            <a:spLocks noChangeArrowheads="1"/>
          </p:cNvSpPr>
          <p:nvPr/>
        </p:nvSpPr>
        <p:spPr bwMode="auto">
          <a:xfrm>
            <a:off x="884555" y="1068987"/>
            <a:ext cx="587184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认识身上的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尺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10"/>
          <p:cNvSpPr>
            <a:spLocks noChangeArrowheads="1"/>
          </p:cNvSpPr>
          <p:nvPr/>
        </p:nvSpPr>
        <p:spPr bwMode="auto">
          <a:xfrm>
            <a:off x="884555" y="1498651"/>
            <a:ext cx="780299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变换形式，建立“身上的尺”的长度表象。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图片 5" descr="4B257553753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6033770"/>
            <a:ext cx="121920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F:\PPT\PNG\铅笔儿童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-24130"/>
            <a:ext cx="1948180" cy="141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平行四边形 10"/>
          <p:cNvSpPr/>
          <p:nvPr/>
        </p:nvSpPr>
        <p:spPr>
          <a:xfrm>
            <a:off x="1948180" y="471805"/>
            <a:ext cx="7229071" cy="505460"/>
          </a:xfrm>
          <a:prstGeom prst="parallelogram">
            <a:avLst/>
          </a:prstGeom>
          <a:solidFill>
            <a:srgbClr val="FDFBF0"/>
          </a:solidFill>
          <a:ln>
            <a:noFill/>
          </a:ln>
          <a:effectLst>
            <a:outerShdw blurRad="381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48180" y="399777"/>
            <a:ext cx="72290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三、用身上的“尺”比一比，描述长度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" name="矩形 10"/>
          <p:cNvSpPr>
            <a:spLocks noChangeArrowheads="1"/>
          </p:cNvSpPr>
          <p:nvPr/>
        </p:nvSpPr>
        <p:spPr bwMode="auto">
          <a:xfrm>
            <a:off x="626110" y="1234440"/>
            <a:ext cx="587184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1.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直观感知“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6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米”的长短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/>
          <a:srcRect l="15180" t="18155" r="5509" b="26409"/>
          <a:stretch>
            <a:fillRect/>
          </a:stretch>
        </p:blipFill>
        <p:spPr>
          <a:xfrm>
            <a:off x="1603313" y="2209561"/>
            <a:ext cx="7156454" cy="3225387"/>
          </a:xfrm>
          <a:prstGeom prst="rect">
            <a:avLst/>
          </a:prstGeom>
        </p:spPr>
      </p:pic>
      <p:sp>
        <p:nvSpPr>
          <p:cNvPr id="16" name="矩形 10"/>
          <p:cNvSpPr>
            <a:spLocks noChangeArrowheads="1"/>
          </p:cNvSpPr>
          <p:nvPr/>
        </p:nvSpPr>
        <p:spPr bwMode="auto">
          <a:xfrm>
            <a:off x="907774" y="2038410"/>
            <a:ext cx="94613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一辆卡车长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6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米，你对这辆卡车的长度有什么感觉？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7" name="AutoShape 32"/>
          <p:cNvSpPr>
            <a:spLocks noChangeArrowheads="1"/>
          </p:cNvSpPr>
          <p:nvPr/>
        </p:nvSpPr>
        <p:spPr bwMode="auto">
          <a:xfrm>
            <a:off x="8400329" y="2807008"/>
            <a:ext cx="2945245" cy="1532334"/>
          </a:xfrm>
          <a:prstGeom prst="wedgeRoundRectCallout">
            <a:avLst>
              <a:gd name="adj1" fmla="val 42765"/>
              <a:gd name="adj2" fmla="val 79894"/>
              <a:gd name="adj3" fmla="val 16667"/>
            </a:avLst>
          </a:prstGeom>
          <a:solidFill>
            <a:sysClr val="window" lastClr="FFFFFF"/>
          </a:solidFill>
          <a:ln w="19050">
            <a:solidFill>
              <a:srgbClr val="0EACA9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如果把它和我们的教室长度相比，怎么样？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984478" y="4055887"/>
            <a:ext cx="1054699" cy="2389839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104"/>
  <p:tag name="TIMING" val="|4.7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104"/>
  <p:tag name="TIMING" val="|4.7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104"/>
  <p:tag name="TIMING" val="|4.7"/>
</p:tagLst>
</file>

<file path=ppt/tags/tag12.xml><?xml version="1.0" encoding="utf-8"?>
<p:tagLst xmlns:p="http://schemas.openxmlformats.org/presentationml/2006/main">
  <p:tag name="KSO_WM_BEAUTIFY_FLAG" val="#wm#"/>
  <p:tag name="KSO_WM_TEMPLATE_CATEGORY" val="custom"/>
  <p:tag name="KSO_WM_TEMPLATE_INDEX" val="104"/>
  <p:tag name="TIMING" val="|4.7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104"/>
  <p:tag name="TIMING" val="|4.7"/>
</p:tagLst>
</file>

<file path=ppt/tags/tag14.xml><?xml version="1.0" encoding="utf-8"?>
<p:tagLst xmlns:p="http://schemas.openxmlformats.org/presentationml/2006/main">
  <p:tag name="KSO_WM_BEAUTIFY_FLAG" val="#wm#"/>
  <p:tag name="KSO_WM_TEMPLATE_CATEGORY" val="custom"/>
  <p:tag name="KSO_WM_TEMPLATE_INDEX" val="104"/>
  <p:tag name="TIMING" val="|4.7"/>
</p:tagLst>
</file>

<file path=ppt/tags/tag15.xml><?xml version="1.0" encoding="utf-8"?>
<p:tagLst xmlns:p="http://schemas.openxmlformats.org/presentationml/2006/main">
  <p:tag name="KSO_WM_BEAUTIFY_FLAG" val="#wm#"/>
  <p:tag name="KSO_WM_TEMPLATE_CATEGORY" val="custom"/>
  <p:tag name="KSO_WM_TEMPLATE_INDEX" val="104"/>
  <p:tag name="TIMING" val="|4.7"/>
</p:tagLst>
</file>

<file path=ppt/tags/tag16.xml><?xml version="1.0" encoding="utf-8"?>
<p:tagLst xmlns:p="http://schemas.openxmlformats.org/presentationml/2006/main">
  <p:tag name="[PLUGINVER]" val="10"/>
  <p:tag name="AS_OS" val="Unix 3.10 unknown"/>
  <p:tag name="AS_RELEASE_DATE" val="2020.11.30"/>
  <p:tag name="AS_TITLE" val="Aspose.Slides for Java"/>
  <p:tag name="AS_VERSION" val="20.11"/>
  <p:tag name="COMMONDATA" val="eyJoZGlkIjoiNDViNDdjMDU0ZDc5MGQwZGYxYjIxMmRlODU1YTAwNzIifQ=="/>
  <p:tag name="KSO_WPP_MARK_KEY" val="072a60ae-d3e8-4bdc-ae2d-a8c562be0ffa"/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KSO_WM_BEAUTIFY_FLAG" val="#wm#"/>
  <p:tag name="KSO_WM_TEMPLATE_CATEGORY" val="custom"/>
  <p:tag name="KSO_WM_TEMPLATE_INDEX" val="104"/>
  <p:tag name="TIMING" val="|4.7"/>
</p:tagLst>
</file>

<file path=ppt/tags/tag3.xml><?xml version="1.0" encoding="utf-8"?>
<p:tagLst xmlns:p="http://schemas.openxmlformats.org/presentationml/2006/main">
  <p:tag name="KSO_WM_BEAUTIFY_FLAG" val="#wm#"/>
  <p:tag name="KSO_WM_TEMPLATE_CATEGORY" val="custom"/>
  <p:tag name="KSO_WM_TEMPLATE_INDEX" val="104"/>
  <p:tag name="TIMING" val="|4.7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104"/>
  <p:tag name="TIMING" val="|4.7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104"/>
  <p:tag name="TIMING" val="|4.7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104"/>
  <p:tag name="TIMING" val="|4.7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104"/>
  <p:tag name="TIMING" val="|4.7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104"/>
  <p:tag name="TIMING" val="|4.7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104"/>
  <p:tag name="TIMING" val="|4.7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2090</Words>
  <Application>WPS 演示</Application>
  <PresentationFormat>自定义</PresentationFormat>
  <Paragraphs>168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2" baseType="lpstr">
      <vt:lpstr>Arial</vt:lpstr>
      <vt:lpstr>宋体</vt:lpstr>
      <vt:lpstr>Wingdings</vt:lpstr>
      <vt:lpstr>等线</vt:lpstr>
      <vt:lpstr>等线 Light</vt:lpstr>
      <vt:lpstr>Calibri</vt:lpstr>
      <vt:lpstr>Calibri</vt:lpstr>
      <vt:lpstr>楷体</vt:lpstr>
      <vt:lpstr>微软雅黑</vt:lpstr>
      <vt:lpstr>新宋体</vt:lpstr>
      <vt:lpstr>Times New Roman</vt:lpstr>
      <vt:lpstr>黑体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7</cp:revision>
  <cp:lastPrinted>2022-12-27T10:14:00Z</cp:lastPrinted>
  <dcterms:created xsi:type="dcterms:W3CDTF">2022-12-27T10:14:00Z</dcterms:created>
  <dcterms:modified xsi:type="dcterms:W3CDTF">2023-10-26T08:12:24Z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14E8D51B0D514779B3A9D566ECDBE88C_12</vt:lpwstr>
  </property>
  <property fmtid="{D5CDD505-2E9C-101B-9397-08002B2CF9AE}" pid="3" name="KSOProductBuildVer">
    <vt:lpwstr>2052-12.1.0.15712</vt:lpwstr>
  </property>
</Properties>
</file>