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20"/>
  </p:handoutMasterIdLst>
  <p:sldIdLst>
    <p:sldId id="409" r:id="rId3"/>
    <p:sldId id="411" r:id="rId4"/>
    <p:sldId id="412" r:id="rId5"/>
    <p:sldId id="414" r:id="rId6"/>
    <p:sldId id="416" r:id="rId7"/>
    <p:sldId id="415" r:id="rId9"/>
    <p:sldId id="417" r:id="rId10"/>
    <p:sldId id="418" r:id="rId11"/>
    <p:sldId id="419" r:id="rId12"/>
    <p:sldId id="420" r:id="rId13"/>
    <p:sldId id="422" r:id="rId14"/>
    <p:sldId id="421" r:id="rId15"/>
    <p:sldId id="424" r:id="rId16"/>
    <p:sldId id="423" r:id="rId17"/>
    <p:sldId id="425" r:id="rId18"/>
    <p:sldId id="426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68" y="-432"/>
      </p:cViewPr>
      <p:guideLst>
        <p:guide orient="horz" pos="2140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69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92637-8756-4C92-BC76-9EE623A46C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4FE1B-2945-4FB1-9BB3-D7921827B6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lnSpc>
                <a:spcPct val="120000"/>
              </a:lnSpc>
              <a:spcBef>
                <a:spcPct val="0"/>
              </a:spcBef>
            </a:pPr>
            <a:fld id="{9A0DB2DC-4C9A-4742-B13C-FB6460FD3503}" type="slidenum">
              <a:rPr lang="zh-CN" altLang="en-US" b="1">
                <a:latin typeface="楷体_GB2312" pitchFamily="49" charset="-122"/>
                <a:ea typeface="楷体_GB2312" pitchFamily="49" charset="-122"/>
              </a:rPr>
            </a:fld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lnSpc>
                <a:spcPct val="120000"/>
              </a:lnSpc>
              <a:spcBef>
                <a:spcPct val="0"/>
              </a:spcBef>
            </a:pPr>
            <a:fld id="{9A0DB2DC-4C9A-4742-B13C-FB6460FD3503}" type="slidenum">
              <a:rPr lang="zh-CN" altLang="en-US" b="1">
                <a:latin typeface="楷体_GB2312" pitchFamily="49" charset="-122"/>
                <a:ea typeface="楷体_GB2312" pitchFamily="49" charset="-122"/>
              </a:rPr>
            </a:fld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 flipV="1">
            <a:off x="316230" y="1051560"/>
            <a:ext cx="4763770" cy="9525"/>
          </a:xfrm>
          <a:prstGeom prst="line">
            <a:avLst/>
          </a:prstGeom>
          <a:ln w="38100" cap="flat"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48000">
                  <a:srgbClr val="939393">
                    <a:alpha val="100000"/>
                  </a:srgbClr>
                </a:gs>
                <a:gs pos="100000">
                  <a:schemeClr val="bg1"/>
                </a:gs>
              </a:gsLst>
              <a:lin ang="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65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6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tags" Target="../tags/tag6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tags" Target="../tags/tag68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7080" cy="685863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740650" y="763905"/>
            <a:ext cx="30105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/>
              <a:t>第一单元 时、分、秒</a:t>
            </a:r>
            <a:endParaRPr lang="zh-CN" altLang="en-US" sz="2400"/>
          </a:p>
        </p:txBody>
      </p:sp>
      <p:sp>
        <p:nvSpPr>
          <p:cNvPr id="8" name="文本框 7"/>
          <p:cNvSpPr txBox="1"/>
          <p:nvPr/>
        </p:nvSpPr>
        <p:spPr>
          <a:xfrm>
            <a:off x="7454402" y="2220595"/>
            <a:ext cx="358303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None/>
            </a:pPr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秒</a:t>
            </a:r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的认识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二、新课探究</a:t>
            </a:r>
            <a:endParaRPr lang="zh-CN" altLang="en-US" sz="2800"/>
          </a:p>
        </p:txBody>
      </p:sp>
      <p:sp>
        <p:nvSpPr>
          <p:cNvPr id="12291" name="Rectangle 3"/>
          <p:cNvSpPr>
            <a:spLocks noGrp="1"/>
          </p:cNvSpPr>
          <p:nvPr/>
        </p:nvSpPr>
        <p:spPr>
          <a:xfrm>
            <a:off x="2221865" y="1249680"/>
            <a:ext cx="3479165" cy="685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FF99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>
                <a:solidFill>
                  <a:srgbClr val="FF9933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FF9933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>
                <a:solidFill>
                  <a:srgbClr val="FF9933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9pPr>
          </a:lstStyle>
          <a:p>
            <a:pPr>
              <a:spcAft>
                <a:spcPct val="20000"/>
              </a:spcAft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探究秒与分的关系</a:t>
            </a:r>
            <a:r>
              <a:rPr lang="zh-CN" altLang="en-US">
                <a:solidFill>
                  <a:schemeClr val="tx1"/>
                </a:solidFill>
              </a:rPr>
              <a:t>                 </a:t>
            </a:r>
            <a:endParaRPr lang="zh-CN" altLang="en-US">
              <a:solidFill>
                <a:schemeClr val="tx1"/>
              </a:solidFill>
            </a:endParaRPr>
          </a:p>
          <a:p>
            <a:pPr>
              <a:spcAft>
                <a:spcPct val="20000"/>
              </a:spcAft>
              <a:buNone/>
            </a:pPr>
            <a:r>
              <a:rPr lang="zh-CN" altLang="en-US">
                <a:solidFill>
                  <a:schemeClr val="tx1"/>
                </a:solidFill>
              </a:rPr>
              <a:t>  </a:t>
            </a:r>
            <a:endParaRPr lang="en-US" altLang="zh-CN" b="1" u="sng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2292" name="Group 4"/>
          <p:cNvGrpSpPr/>
          <p:nvPr/>
        </p:nvGrpSpPr>
        <p:grpSpPr>
          <a:xfrm>
            <a:off x="942340" y="2117725"/>
            <a:ext cx="6408738" cy="2952750"/>
            <a:chOff x="0" y="0"/>
            <a:chExt cx="3772" cy="1860"/>
          </a:xfrm>
        </p:grpSpPr>
        <p:sp>
          <p:nvSpPr>
            <p:cNvPr id="11269" name="Rectangle 5"/>
            <p:cNvSpPr/>
            <p:nvPr/>
          </p:nvSpPr>
          <p:spPr>
            <a:xfrm>
              <a:off x="1996" y="998"/>
              <a:ext cx="1776" cy="36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endParaRPr lang="zh-CN" alt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11270" name="Rectangle 6"/>
            <p:cNvSpPr/>
            <p:nvPr/>
          </p:nvSpPr>
          <p:spPr>
            <a:xfrm>
              <a:off x="0" y="1361"/>
              <a:ext cx="1989" cy="36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r>
                <a:rPr lang="zh-CN" altLang="en-US" b="1">
                  <a:solidFill>
                    <a:schemeClr val="tx1"/>
                  </a:solidFill>
                </a:rPr>
                <a:t> </a:t>
              </a:r>
              <a:r>
                <a:rPr lang="zh-CN" altLang="en-US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sym typeface="Arial" panose="020B0604020202020204" pitchFamily="34" charset="0"/>
                </a:rPr>
                <a:t>小组合作验证（结论）</a:t>
              </a:r>
              <a:endPara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71" name="Rectangle 7"/>
            <p:cNvSpPr/>
            <p:nvPr/>
          </p:nvSpPr>
          <p:spPr>
            <a:xfrm>
              <a:off x="1996" y="681"/>
              <a:ext cx="1776" cy="31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endParaRPr lang="zh-CN" alt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11272" name="Rectangle 8"/>
            <p:cNvSpPr/>
            <p:nvPr/>
          </p:nvSpPr>
          <p:spPr>
            <a:xfrm>
              <a:off x="0" y="820"/>
              <a:ext cx="1989" cy="31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 fontAlgn="ctr">
                <a:buNone/>
              </a:pPr>
              <a:r>
                <a:rPr lang="zh-CN" altLang="en-US" b="1">
                  <a:solidFill>
                    <a:schemeClr val="tx1"/>
                  </a:solidFill>
                </a:rPr>
                <a:t> </a:t>
              </a:r>
              <a:r>
                <a:rPr lang="zh-CN" altLang="en-US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sym typeface="Arial" panose="020B0604020202020204" pitchFamily="34" charset="0"/>
                </a:rPr>
                <a:t>我是这样知道的</a:t>
              </a:r>
              <a:endPara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73" name="Rectangle 9"/>
            <p:cNvSpPr/>
            <p:nvPr/>
          </p:nvSpPr>
          <p:spPr>
            <a:xfrm>
              <a:off x="1769" y="366"/>
              <a:ext cx="1776" cy="31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r>
                <a:rPr lang="zh-CN" altLang="en-US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sym typeface="Arial" panose="020B0604020202020204" pitchFamily="34" charset="0"/>
                </a:rPr>
                <a:t>（   ）分＝（   ）秒</a:t>
              </a:r>
              <a:endPara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74" name="Rectangle 10"/>
            <p:cNvSpPr/>
            <p:nvPr/>
          </p:nvSpPr>
          <p:spPr>
            <a:xfrm>
              <a:off x="0" y="363"/>
              <a:ext cx="1989" cy="31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r>
                <a:rPr lang="zh-CN" altLang="en-US" b="1">
                  <a:solidFill>
                    <a:schemeClr val="tx1"/>
                  </a:solidFill>
                </a:rPr>
                <a:t> </a:t>
              </a:r>
              <a:r>
                <a:rPr lang="zh-CN" altLang="en-US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sym typeface="Arial" panose="020B0604020202020204" pitchFamily="34" charset="0"/>
                </a:rPr>
                <a:t>我的猜想</a:t>
              </a:r>
              <a:endPara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75" name="Rectangle 11"/>
            <p:cNvSpPr/>
            <p:nvPr/>
          </p:nvSpPr>
          <p:spPr>
            <a:xfrm>
              <a:off x="1769" y="0"/>
              <a:ext cx="1776" cy="36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r>
                <a:rPr lang="zh-CN" altLang="en-US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sym typeface="Arial" panose="020B0604020202020204" pitchFamily="34" charset="0"/>
                </a:rPr>
                <a:t>（   ）时＝（   ）分</a:t>
              </a:r>
              <a:endPara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76" name="Rectangle 12"/>
            <p:cNvSpPr/>
            <p:nvPr/>
          </p:nvSpPr>
          <p:spPr>
            <a:xfrm>
              <a:off x="0" y="0"/>
              <a:ext cx="1989" cy="36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>
                  <a:solidFill>
                    <a:srgbClr val="FF993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>
                  <a:solidFill>
                    <a:srgbClr val="FF9933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FF9933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FF9933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r>
                <a:rPr lang="zh-CN" altLang="en-US" b="1">
                  <a:solidFill>
                    <a:schemeClr val="tx1"/>
                  </a:solidFill>
                </a:rPr>
                <a:t> </a:t>
              </a:r>
              <a:r>
                <a:rPr lang="zh-CN" altLang="en-US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sym typeface="Arial" panose="020B0604020202020204" pitchFamily="34" charset="0"/>
                </a:rPr>
                <a:t>我已经知道</a:t>
              </a:r>
              <a:endPara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77" name="Line 13"/>
            <p:cNvSpPr/>
            <p:nvPr/>
          </p:nvSpPr>
          <p:spPr>
            <a:xfrm>
              <a:off x="0" y="0"/>
              <a:ext cx="3765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1278" name="Line 14"/>
            <p:cNvSpPr/>
            <p:nvPr/>
          </p:nvSpPr>
          <p:spPr>
            <a:xfrm>
              <a:off x="0" y="366"/>
              <a:ext cx="376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1279" name="Line 15"/>
            <p:cNvSpPr/>
            <p:nvPr/>
          </p:nvSpPr>
          <p:spPr>
            <a:xfrm>
              <a:off x="0" y="681"/>
              <a:ext cx="376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1280" name="Line 16"/>
            <p:cNvSpPr/>
            <p:nvPr/>
          </p:nvSpPr>
          <p:spPr>
            <a:xfrm>
              <a:off x="0" y="1271"/>
              <a:ext cx="376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1281" name="Line 17"/>
            <p:cNvSpPr/>
            <p:nvPr/>
          </p:nvSpPr>
          <p:spPr>
            <a:xfrm>
              <a:off x="0" y="1860"/>
              <a:ext cx="3765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1282" name="Line 18"/>
            <p:cNvSpPr/>
            <p:nvPr/>
          </p:nvSpPr>
          <p:spPr>
            <a:xfrm flipH="1">
              <a:off x="0" y="0"/>
              <a:ext cx="0" cy="186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1283" name="Line 19"/>
            <p:cNvSpPr/>
            <p:nvPr/>
          </p:nvSpPr>
          <p:spPr>
            <a:xfrm flipH="1">
              <a:off x="1724" y="0"/>
              <a:ext cx="0" cy="186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1284" name="Line 20"/>
            <p:cNvSpPr/>
            <p:nvPr/>
          </p:nvSpPr>
          <p:spPr>
            <a:xfrm flipH="1">
              <a:off x="3765" y="0"/>
              <a:ext cx="0" cy="186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二、新课探究</a:t>
            </a:r>
            <a:endParaRPr lang="zh-CN" altLang="en-US" sz="2800"/>
          </a:p>
        </p:txBody>
      </p:sp>
      <p:sp>
        <p:nvSpPr>
          <p:cNvPr id="13" name="文本框 12"/>
          <p:cNvSpPr txBox="1"/>
          <p:nvPr/>
        </p:nvSpPr>
        <p:spPr>
          <a:xfrm>
            <a:off x="8716645" y="2261870"/>
            <a:ext cx="3152140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altLang="zh-CN" sz="4400" b="1">
                <a:solidFill>
                  <a:schemeClr val="accent4"/>
                </a:solidFill>
              </a:rPr>
              <a:t>1</a:t>
            </a:r>
            <a:r>
              <a:rPr lang="zh-CN" altLang="en-US" sz="4400" b="1">
                <a:solidFill>
                  <a:schemeClr val="accent4"/>
                </a:solidFill>
              </a:rPr>
              <a:t>分</a:t>
            </a:r>
            <a:r>
              <a:rPr lang="en-US" altLang="zh-CN" sz="4400" b="1">
                <a:solidFill>
                  <a:schemeClr val="accent4"/>
                </a:solidFill>
              </a:rPr>
              <a:t>=60</a:t>
            </a:r>
            <a:r>
              <a:rPr lang="zh-CN" altLang="en-US" sz="4400" b="1">
                <a:solidFill>
                  <a:schemeClr val="accent4"/>
                </a:solidFill>
              </a:rPr>
              <a:t>秒</a:t>
            </a:r>
            <a:endParaRPr lang="zh-CN" altLang="en-US" sz="4400" b="1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二、新课探究</a:t>
            </a:r>
            <a:endParaRPr lang="zh-CN" altLang="en-US" sz="2800"/>
          </a:p>
        </p:txBody>
      </p:sp>
      <p:grpSp>
        <p:nvGrpSpPr>
          <p:cNvPr id="10" name="组合 9"/>
          <p:cNvGrpSpPr/>
          <p:nvPr/>
        </p:nvGrpSpPr>
        <p:grpSpPr>
          <a:xfrm>
            <a:off x="7636510" y="1638300"/>
            <a:ext cx="2562359" cy="730885"/>
            <a:chOff x="10895" y="8195"/>
            <a:chExt cx="7713" cy="2659"/>
          </a:xfrm>
        </p:grpSpPr>
        <p:sp>
          <p:nvSpPr>
            <p:cNvPr id="11" name="矩形标注 10"/>
            <p:cNvSpPr/>
            <p:nvPr/>
          </p:nvSpPr>
          <p:spPr>
            <a:xfrm>
              <a:off x="10895" y="8195"/>
              <a:ext cx="7596" cy="2659"/>
            </a:xfrm>
            <a:prstGeom prst="wedgeRectCallout">
              <a:avLst>
                <a:gd name="adj1" fmla="val 52474"/>
                <a:gd name="adj2" fmla="val 838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621" y="8427"/>
              <a:ext cx="6987" cy="1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2400">
                  <a:solidFill>
                    <a:schemeClr val="bg1"/>
                  </a:solidFill>
                  <a:sym typeface="+mn-ea"/>
                </a:rPr>
                <a:t>1</a:t>
              </a:r>
              <a:r>
                <a:rPr lang="zh-CN" altLang="en-US" sz="2400">
                  <a:solidFill>
                    <a:schemeClr val="bg1"/>
                  </a:solidFill>
                  <a:sym typeface="+mn-ea"/>
                </a:rPr>
                <a:t>分能做什么？</a:t>
              </a:r>
              <a:endParaRPr lang="zh-CN" altLang="en-US" sz="2400">
                <a:solidFill>
                  <a:schemeClr val="bg1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490460" y="3473450"/>
            <a:ext cx="33528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eaLnBrk="1" hangingPunct="1"/>
            <a:r>
              <a:rPr lang="zh-CN" sz="2000"/>
              <a:t>写数字、读诗、画画</a:t>
            </a:r>
            <a:r>
              <a:rPr lang="en-US" altLang="zh-CN" sz="2000"/>
              <a:t>……</a:t>
            </a:r>
            <a:endParaRPr lang="en-US" altLang="zh-CN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三、巩固练习</a:t>
            </a:r>
            <a:endParaRPr lang="zh-CN" altLang="en-US" sz="2800"/>
          </a:p>
        </p:txBody>
      </p:sp>
      <p:sp>
        <p:nvSpPr>
          <p:cNvPr id="2" name="矩形 1"/>
          <p:cNvSpPr/>
          <p:nvPr/>
        </p:nvSpPr>
        <p:spPr>
          <a:xfrm>
            <a:off x="1437005" y="1663700"/>
            <a:ext cx="8847455" cy="1050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钟面上，走得最快的是（    ）针，它走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小格（    ）秒，走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大格是（   ）秒，走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圈是（     ）秒，也就是（   ）分。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368925" y="1765300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</a:rPr>
              <a:t>秒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 Box 3"/>
          <p:cNvSpPr txBox="1"/>
          <p:nvPr/>
        </p:nvSpPr>
        <p:spPr>
          <a:xfrm>
            <a:off x="8391525" y="1746250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Text Box 3"/>
          <p:cNvSpPr txBox="1"/>
          <p:nvPr/>
        </p:nvSpPr>
        <p:spPr>
          <a:xfrm>
            <a:off x="2781300" y="2225675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Text Box 3"/>
          <p:cNvSpPr txBox="1"/>
          <p:nvPr/>
        </p:nvSpPr>
        <p:spPr>
          <a:xfrm>
            <a:off x="5438775" y="2225675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Text Box 3"/>
          <p:cNvSpPr txBox="1"/>
          <p:nvPr/>
        </p:nvSpPr>
        <p:spPr>
          <a:xfrm>
            <a:off x="7943850" y="2225675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三、巩固练习</a:t>
            </a:r>
            <a:endParaRPr lang="zh-CN" altLang="en-US" sz="2800"/>
          </a:p>
        </p:txBody>
      </p:sp>
      <p:pic>
        <p:nvPicPr>
          <p:cNvPr id="12290" name="Picture 14" descr="9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94155" y="1331595"/>
            <a:ext cx="9747250" cy="20840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17"/>
          <p:cNvSpPr txBox="1"/>
          <p:nvPr/>
        </p:nvSpPr>
        <p:spPr>
          <a:xfrm>
            <a:off x="8258175" y="3545840"/>
            <a:ext cx="2519363" cy="8223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做熟饭大约需要</a:t>
            </a: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25</a:t>
            </a:r>
            <a:r>
              <a:rPr lang="zh-CN" altLang="en-US" sz="2000" b="1">
                <a:solidFill>
                  <a:schemeClr val="tx1"/>
                </a:solidFill>
              </a:rPr>
              <a:t>（    ）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12292" name="Text Box 16"/>
          <p:cNvSpPr txBox="1"/>
          <p:nvPr/>
        </p:nvSpPr>
        <p:spPr>
          <a:xfrm>
            <a:off x="4836160" y="3545840"/>
            <a:ext cx="2519363" cy="8223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系红领巾大约需要</a:t>
            </a: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20</a:t>
            </a:r>
            <a:r>
              <a:rPr lang="zh-CN" altLang="en-US" sz="2000" b="1">
                <a:solidFill>
                  <a:schemeClr val="tx1"/>
                </a:solidFill>
              </a:rPr>
              <a:t>（    ）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12293" name="Text Box 15"/>
          <p:cNvSpPr txBox="1"/>
          <p:nvPr/>
        </p:nvSpPr>
        <p:spPr>
          <a:xfrm>
            <a:off x="1494155" y="3613150"/>
            <a:ext cx="2592070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大约每天睡</a:t>
            </a:r>
            <a:r>
              <a:rPr lang="en-US" altLang="zh-CN" sz="2000" b="1">
                <a:solidFill>
                  <a:schemeClr val="tx1"/>
                </a:solidFill>
              </a:rPr>
              <a:t>9</a:t>
            </a:r>
            <a:r>
              <a:rPr lang="zh-CN" altLang="en-US" sz="2000" b="1">
                <a:solidFill>
                  <a:schemeClr val="tx1"/>
                </a:solidFill>
              </a:rPr>
              <a:t>（    ）</a:t>
            </a:r>
            <a:endParaRPr lang="en-US" altLang="zh-CN" sz="2000" b="1">
              <a:solidFill>
                <a:schemeClr val="tx1"/>
              </a:solidFill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3082925" y="3613150"/>
            <a:ext cx="609600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</a:rPr>
              <a:t>时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5934710" y="3912553"/>
            <a:ext cx="609600" cy="427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</a:rPr>
              <a:t>秒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 Box 5"/>
          <p:cNvSpPr txBox="1"/>
          <p:nvPr/>
        </p:nvSpPr>
        <p:spPr>
          <a:xfrm>
            <a:off x="9353550" y="3904615"/>
            <a:ext cx="609600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</a:rPr>
              <a:t>分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四、课堂总结</a:t>
            </a:r>
            <a:endParaRPr lang="zh-CN" altLang="en-US" sz="2800"/>
          </a:p>
        </p:txBody>
      </p:sp>
      <p:sp>
        <p:nvSpPr>
          <p:cNvPr id="2" name="矩形 1"/>
          <p:cNvSpPr/>
          <p:nvPr/>
        </p:nvSpPr>
        <p:spPr>
          <a:xfrm>
            <a:off x="2219960" y="2054225"/>
            <a:ext cx="6342380" cy="5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</a:t>
            </a:r>
            <a:r>
              <a:rPr kumimoji="1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这节课你收获了哪些知识？</a:t>
            </a:r>
            <a:endParaRPr kumimoji="0" 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276590" y="2814320"/>
            <a:ext cx="3524885" cy="304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五、课后练习</a:t>
            </a:r>
            <a:endParaRPr lang="zh-CN" altLang="en-US" sz="2800"/>
          </a:p>
        </p:txBody>
      </p:sp>
      <p:sp>
        <p:nvSpPr>
          <p:cNvPr id="2" name="矩形 1"/>
          <p:cNvSpPr/>
          <p:nvPr/>
        </p:nvSpPr>
        <p:spPr>
          <a:xfrm>
            <a:off x="732155" y="1978025"/>
            <a:ext cx="5713095" cy="152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1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完成书本第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页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做一做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、收集有关珍惜时间的名言警句，和大家分享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 l="19231" t="3395" r="15385" b="3241"/>
          <a:stretch>
            <a:fillRect/>
          </a:stretch>
        </p:blipFill>
        <p:spPr>
          <a:xfrm>
            <a:off x="7515225" y="880745"/>
            <a:ext cx="3690620" cy="5253990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522200" y="110236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316230" y="1051560"/>
            <a:ext cx="4763770" cy="9525"/>
          </a:xfrm>
          <a:prstGeom prst="line">
            <a:avLst/>
          </a:prstGeom>
          <a:ln w="38100" cap="flat"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48000">
                  <a:srgbClr val="939393">
                    <a:alpha val="100000"/>
                  </a:srgbClr>
                </a:gs>
                <a:gs pos="100000">
                  <a:schemeClr val="bg1"/>
                </a:gs>
              </a:gsLst>
              <a:lin ang="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一、情景导入</a:t>
            </a:r>
            <a:endParaRPr lang="zh-CN" altLang="en-US" sz="2800"/>
          </a:p>
        </p:txBody>
      </p:sp>
      <p:sp>
        <p:nvSpPr>
          <p:cNvPr id="9" name="文本框 8"/>
          <p:cNvSpPr txBox="1"/>
          <p:nvPr/>
        </p:nvSpPr>
        <p:spPr>
          <a:xfrm>
            <a:off x="1821815" y="1487170"/>
            <a:ext cx="90906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2020</a:t>
            </a:r>
            <a:r>
              <a:rPr lang="zh-CN" altLang="en-US" sz="2400" dirty="0"/>
              <a:t>年新年的钟声即将敲响，人们载歌载舞，准备一起倒计时</a:t>
            </a:r>
            <a:r>
              <a:rPr lang="en-US" altLang="zh-CN" sz="2400" dirty="0"/>
              <a:t>……</a:t>
            </a:r>
            <a:endParaRPr lang="en-US" altLang="zh-CN" sz="24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74340" y="2287270"/>
            <a:ext cx="6243955" cy="35286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一、情景导入</a:t>
            </a:r>
            <a:endParaRPr lang="zh-CN" altLang="en-US" sz="28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15645" y="1113790"/>
            <a:ext cx="2778760" cy="410972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636010" y="1466850"/>
            <a:ext cx="2632710" cy="3402965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80810" y="1835785"/>
            <a:ext cx="2406650" cy="3034665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098915" y="1696720"/>
            <a:ext cx="2448560" cy="3173730"/>
          </a:xfrm>
          <a:prstGeom prst="rect">
            <a:avLst/>
          </a:prstGeom>
          <a:noFill/>
          <a:ln w="12700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6480810" y="4770755"/>
            <a:ext cx="4823460" cy="1158240"/>
            <a:chOff x="10589" y="8211"/>
            <a:chExt cx="7596" cy="1824"/>
          </a:xfrm>
        </p:grpSpPr>
        <p:sp>
          <p:nvSpPr>
            <p:cNvPr id="6" name="矩形标注 5"/>
            <p:cNvSpPr/>
            <p:nvPr/>
          </p:nvSpPr>
          <p:spPr>
            <a:xfrm>
              <a:off x="10589" y="8211"/>
              <a:ext cx="7596" cy="1825"/>
            </a:xfrm>
            <a:prstGeom prst="wedgeRectCallout">
              <a:avLst>
                <a:gd name="adj1" fmla="val 52474"/>
                <a:gd name="adj2" fmla="val 838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894" y="8470"/>
              <a:ext cx="6987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>
                  <a:solidFill>
                    <a:schemeClr val="bg1"/>
                  </a:solidFill>
                </a:rPr>
                <a:t>同学们，你们还在哪里见过倒计时的场景呢？</a:t>
              </a:r>
              <a:endParaRPr lang="zh-CN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07810" y="4897755"/>
            <a:ext cx="4823460" cy="1158875"/>
            <a:chOff x="10589" y="8211"/>
            <a:chExt cx="7596" cy="1825"/>
          </a:xfrm>
        </p:grpSpPr>
        <p:sp>
          <p:nvSpPr>
            <p:cNvPr id="11" name="矩形标注 10"/>
            <p:cNvSpPr/>
            <p:nvPr/>
          </p:nvSpPr>
          <p:spPr>
            <a:xfrm>
              <a:off x="10589" y="8211"/>
              <a:ext cx="7596" cy="1825"/>
            </a:xfrm>
            <a:prstGeom prst="wedgeRectCallout">
              <a:avLst>
                <a:gd name="adj1" fmla="val 52474"/>
                <a:gd name="adj2" fmla="val 838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894" y="8470"/>
              <a:ext cx="6987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>
                  <a:solidFill>
                    <a:schemeClr val="bg1"/>
                  </a:solidFill>
                </a:rPr>
                <a:t>这些倒计时你们知道用什么作时间单位的呢？</a:t>
              </a:r>
              <a:endParaRPr lang="zh-CN" sz="2400">
                <a:solidFill>
                  <a:schemeClr val="bg1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801485" y="427355"/>
            <a:ext cx="1247775" cy="1198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7200" b="1">
                <a:solidFill>
                  <a:schemeClr val="accent4"/>
                </a:solidFill>
              </a:rPr>
              <a:t>秒</a:t>
            </a:r>
            <a:endParaRPr lang="zh-CN" altLang="en-US" sz="7200" b="1">
              <a:solidFill>
                <a:schemeClr val="accent4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912100" y="1178560"/>
            <a:ext cx="2505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>
                <a:solidFill>
                  <a:schemeClr val="tx1"/>
                </a:solidFill>
              </a:rPr>
              <a:t>计量很短的时间单位</a:t>
            </a:r>
            <a:endParaRPr lang="zh-CN">
              <a:solidFill>
                <a:schemeClr val="tx1"/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6" name="Picture 26" descr="u1jx01_8_0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41988" y="3462655"/>
            <a:ext cx="1528762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9" name="Picture 29" descr="u1jx01_8_0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84045" y="1461135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1" name="Picture 31" descr="u1jx01_8_0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04603" y="1461135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7" name="Picture 27" descr="u1jx01_8_0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84045" y="3581400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8" name="Picture 28" descr="u1jx01_8_0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04603" y="3581400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0" name="Picture 30" descr="u1jx01_8_0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41988" y="1461135"/>
            <a:ext cx="1528762" cy="1909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一、情景导入</a:t>
            </a:r>
            <a:endParaRPr lang="zh-CN" altLang="en-US" sz="2800"/>
          </a:p>
        </p:txBody>
      </p:sp>
      <p:grpSp>
        <p:nvGrpSpPr>
          <p:cNvPr id="10" name="组合 9"/>
          <p:cNvGrpSpPr/>
          <p:nvPr/>
        </p:nvGrpSpPr>
        <p:grpSpPr>
          <a:xfrm>
            <a:off x="7855585" y="2132330"/>
            <a:ext cx="3656330" cy="730885"/>
            <a:chOff x="10895" y="8195"/>
            <a:chExt cx="7596" cy="2659"/>
          </a:xfrm>
        </p:grpSpPr>
        <p:sp>
          <p:nvSpPr>
            <p:cNvPr id="11" name="矩形标注 10"/>
            <p:cNvSpPr/>
            <p:nvPr/>
          </p:nvSpPr>
          <p:spPr>
            <a:xfrm>
              <a:off x="10895" y="8195"/>
              <a:ext cx="7596" cy="2659"/>
            </a:xfrm>
            <a:prstGeom prst="wedgeRectCallout">
              <a:avLst>
                <a:gd name="adj1" fmla="val 52474"/>
                <a:gd name="adj2" fmla="val 838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200" y="8548"/>
              <a:ext cx="6987" cy="1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sz="2400">
                  <a:solidFill>
                    <a:schemeClr val="bg1"/>
                  </a:solidFill>
                  <a:sym typeface="+mn-ea"/>
                </a:rPr>
                <a:t>这些表都可以计量“秒”</a:t>
              </a:r>
              <a:endParaRPr lang="zh-CN" sz="2400">
                <a:solidFill>
                  <a:schemeClr val="bg1"/>
                </a:solidFill>
                <a:sym typeface="+mn-ea"/>
              </a:endParaRPr>
            </a:p>
          </p:txBody>
        </p:sp>
      </p:grp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84" name="Group 140"/>
          <p:cNvGrpSpPr/>
          <p:nvPr/>
        </p:nvGrpSpPr>
        <p:grpSpPr>
          <a:xfrm>
            <a:off x="3103880" y="1213168"/>
            <a:ext cx="5715000" cy="4762500"/>
            <a:chOff x="748" y="1117"/>
            <a:chExt cx="3600" cy="3000"/>
          </a:xfrm>
        </p:grpSpPr>
        <p:grpSp>
          <p:nvGrpSpPr>
            <p:cNvPr id="7184" name="Group 139"/>
            <p:cNvGrpSpPr/>
            <p:nvPr/>
          </p:nvGrpSpPr>
          <p:grpSpPr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186" name="Picture 133" descr="u1jx01_3_0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48" y="1117"/>
                <a:ext cx="3600" cy="3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87" name="Picture 135" descr="u1jx01_3_0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85" name="Picture 134" descr="u1jx01_3_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2878171">
              <a:off x="1974" y="2583"/>
              <a:ext cx="770" cy="44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280" name="Picture 13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480" y="2024380"/>
            <a:ext cx="947738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6" name="Picture 142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78106">
            <a:off x="5432743" y="2014855"/>
            <a:ext cx="947737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7" name="Picture 143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46977">
            <a:off x="5504180" y="2014855"/>
            <a:ext cx="947738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8" name="Picture 144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06751">
            <a:off x="5562918" y="2024380"/>
            <a:ext cx="947737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9" name="Picture 145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83282">
            <a:off x="5624830" y="2043430"/>
            <a:ext cx="947738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90" name="Picture 14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22906">
            <a:off x="5667693" y="2067243"/>
            <a:ext cx="947737" cy="1971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二、新课探究</a:t>
            </a:r>
            <a:endParaRPr lang="zh-CN" altLang="en-US" sz="28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816610" y="1925320"/>
            <a:ext cx="2668905" cy="730885"/>
            <a:chOff x="10895" y="8195"/>
            <a:chExt cx="7596" cy="2659"/>
          </a:xfrm>
        </p:grpSpPr>
        <p:sp>
          <p:nvSpPr>
            <p:cNvPr id="11" name="矩形标注 10"/>
            <p:cNvSpPr/>
            <p:nvPr/>
          </p:nvSpPr>
          <p:spPr>
            <a:xfrm>
              <a:off x="10895" y="8195"/>
              <a:ext cx="7596" cy="2659"/>
            </a:xfrm>
            <a:prstGeom prst="wedgeRectCallout">
              <a:avLst>
                <a:gd name="adj1" fmla="val -43660"/>
                <a:gd name="adj2" fmla="val 10082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200" y="8548"/>
              <a:ext cx="6987" cy="1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sz="2400" dirty="0">
                  <a:solidFill>
                    <a:schemeClr val="bg1"/>
                  </a:solidFill>
                  <a:sym typeface="+mn-ea"/>
                </a:rPr>
                <a:t>秒针是怎么走的？</a:t>
              </a:r>
              <a:endParaRPr lang="zh-CN" sz="2400" dirty="0">
                <a:solidFill>
                  <a:schemeClr val="bg1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477885" y="1968500"/>
            <a:ext cx="224282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000" dirty="0">
                <a:sym typeface="+mn-ea"/>
              </a:rPr>
              <a:t>秒针走1小格是1秒</a:t>
            </a:r>
            <a:endParaRPr lang="zh-CN" sz="2000" dirty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二、新课探究</a:t>
            </a:r>
            <a:endParaRPr lang="zh-CN" altLang="en-US" sz="2800"/>
          </a:p>
        </p:txBody>
      </p:sp>
      <p:grpSp>
        <p:nvGrpSpPr>
          <p:cNvPr id="6284" name="Group 140"/>
          <p:cNvGrpSpPr/>
          <p:nvPr/>
        </p:nvGrpSpPr>
        <p:grpSpPr>
          <a:xfrm>
            <a:off x="-2030730" y="1376045"/>
            <a:ext cx="10066020" cy="7942580"/>
            <a:chOff x="748" y="1117"/>
            <a:chExt cx="3600" cy="3000"/>
          </a:xfrm>
        </p:grpSpPr>
        <p:grpSp>
          <p:nvGrpSpPr>
            <p:cNvPr id="7184" name="Group 139"/>
            <p:cNvGrpSpPr/>
            <p:nvPr/>
          </p:nvGrpSpPr>
          <p:grpSpPr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186" name="Picture 133" descr="u1jx01_3_0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48" y="1117"/>
                <a:ext cx="3600" cy="3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87" name="Picture 135" descr="u1jx01_3_0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85" name="Picture 134" descr="u1jx01_3_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2878171">
              <a:off x="1974" y="2583"/>
              <a:ext cx="770" cy="44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280" name="Picture 13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710" y="2320925"/>
            <a:ext cx="1814830" cy="37515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6" name="Picture 142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78106">
            <a:off x="2001520" y="2301240"/>
            <a:ext cx="1812925" cy="3752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7144385" y="2079625"/>
            <a:ext cx="26555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400" b="1" dirty="0">
                <a:sym typeface="+mn-ea"/>
              </a:rPr>
              <a:t>秒针走1小格是1秒</a:t>
            </a:r>
            <a:endParaRPr lang="zh-CN" sz="2400" b="1" dirty="0"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二、新课探究</a:t>
            </a:r>
            <a:endParaRPr lang="zh-CN" altLang="en-US" sz="2800"/>
          </a:p>
        </p:txBody>
      </p:sp>
      <p:grpSp>
        <p:nvGrpSpPr>
          <p:cNvPr id="6284" name="Group 140"/>
          <p:cNvGrpSpPr/>
          <p:nvPr/>
        </p:nvGrpSpPr>
        <p:grpSpPr>
          <a:xfrm>
            <a:off x="-2030730" y="1376045"/>
            <a:ext cx="10066020" cy="7942580"/>
            <a:chOff x="748" y="1117"/>
            <a:chExt cx="3600" cy="3000"/>
          </a:xfrm>
        </p:grpSpPr>
        <p:grpSp>
          <p:nvGrpSpPr>
            <p:cNvPr id="7184" name="Group 139"/>
            <p:cNvGrpSpPr/>
            <p:nvPr/>
          </p:nvGrpSpPr>
          <p:grpSpPr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186" name="Picture 133" descr="u1jx01_3_0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48" y="1117"/>
                <a:ext cx="3600" cy="3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87" name="Picture 135" descr="u1jx01_3_0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85" name="Picture 134" descr="u1jx01_3_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2878171">
              <a:off x="1974" y="2583"/>
              <a:ext cx="770" cy="44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280" name="Picture 13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015" y="2368550"/>
            <a:ext cx="1814830" cy="37515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6" name="Picture 142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78106">
            <a:off x="2028825" y="2348865"/>
            <a:ext cx="1812925" cy="375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7" name="Picture 143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46977">
            <a:off x="2162175" y="2349500"/>
            <a:ext cx="1814830" cy="37515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8" name="Picture 144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06751">
            <a:off x="2281555" y="2362200"/>
            <a:ext cx="1812925" cy="375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9" name="Picture 145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83282">
            <a:off x="2404110" y="2393315"/>
            <a:ext cx="1814830" cy="37515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90" name="Picture 14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22906">
            <a:off x="2524125" y="2455545"/>
            <a:ext cx="1812925" cy="3752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7144385" y="2079625"/>
            <a:ext cx="26555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400" b="1" dirty="0">
                <a:sym typeface="+mn-ea"/>
              </a:rPr>
              <a:t>秒针走</a:t>
            </a:r>
            <a:r>
              <a:rPr lang="en-US" altLang="zh-CN" sz="2400" b="1" dirty="0">
                <a:sym typeface="+mn-ea"/>
              </a:rPr>
              <a:t>1</a:t>
            </a:r>
            <a:r>
              <a:rPr lang="zh-CN" sz="2400" b="1" dirty="0">
                <a:sym typeface="+mn-ea"/>
              </a:rPr>
              <a:t>大格是</a:t>
            </a:r>
            <a:r>
              <a:rPr lang="en-US" altLang="zh-CN" sz="2400" b="1" dirty="0">
                <a:sym typeface="+mn-ea"/>
              </a:rPr>
              <a:t>5</a:t>
            </a:r>
            <a:r>
              <a:rPr lang="zh-CN" sz="2400" b="1" dirty="0">
                <a:sym typeface="+mn-ea"/>
              </a:rPr>
              <a:t>秒</a:t>
            </a:r>
            <a:endParaRPr lang="zh-CN" sz="2400" b="1" dirty="0"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84" name="Group 140"/>
          <p:cNvGrpSpPr/>
          <p:nvPr/>
        </p:nvGrpSpPr>
        <p:grpSpPr>
          <a:xfrm>
            <a:off x="3103880" y="1213168"/>
            <a:ext cx="5715000" cy="4762500"/>
            <a:chOff x="748" y="1117"/>
            <a:chExt cx="3600" cy="3000"/>
          </a:xfrm>
        </p:grpSpPr>
        <p:grpSp>
          <p:nvGrpSpPr>
            <p:cNvPr id="7184" name="Group 139"/>
            <p:cNvGrpSpPr/>
            <p:nvPr/>
          </p:nvGrpSpPr>
          <p:grpSpPr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186" name="Picture 133" descr="u1jx01_3_0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48" y="1117"/>
                <a:ext cx="3600" cy="3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87" name="Picture 135" descr="u1jx01_3_0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85" name="Picture 134" descr="u1jx01_3_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2878171">
              <a:off x="1974" y="2583"/>
              <a:ext cx="770" cy="44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280" name="Picture 13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480" y="2024380"/>
            <a:ext cx="947738" cy="1971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二、新课探究</a:t>
            </a:r>
            <a:endParaRPr lang="zh-CN" altLang="en-US" sz="2800"/>
          </a:p>
        </p:txBody>
      </p:sp>
      <p:grpSp>
        <p:nvGrpSpPr>
          <p:cNvPr id="10" name="组合 9"/>
          <p:cNvGrpSpPr/>
          <p:nvPr/>
        </p:nvGrpSpPr>
        <p:grpSpPr>
          <a:xfrm>
            <a:off x="816610" y="1915795"/>
            <a:ext cx="2668905" cy="1455697"/>
            <a:chOff x="10895" y="8195"/>
            <a:chExt cx="7596" cy="2659"/>
          </a:xfrm>
        </p:grpSpPr>
        <p:sp>
          <p:nvSpPr>
            <p:cNvPr id="11" name="矩形标注 10"/>
            <p:cNvSpPr/>
            <p:nvPr/>
          </p:nvSpPr>
          <p:spPr>
            <a:xfrm>
              <a:off x="10895" y="8195"/>
              <a:ext cx="7596" cy="2659"/>
            </a:xfrm>
            <a:prstGeom prst="wedgeRectCallout">
              <a:avLst>
                <a:gd name="adj1" fmla="val -40102"/>
                <a:gd name="adj2" fmla="val 7597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198" y="8429"/>
              <a:ext cx="6987" cy="2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ctr"/>
              <a:r>
                <a:rPr lang="zh-CN" sz="2400" dirty="0">
                  <a:solidFill>
                    <a:schemeClr val="bg1"/>
                  </a:solidFill>
                  <a:sym typeface="Arial" panose="020B0604020202020204" pitchFamily="34" charset="0"/>
                </a:rPr>
                <a:t>说一说秒针从数字几走到几也是5秒呢？</a:t>
              </a:r>
              <a:endParaRPr lang="zh-CN" sz="2400" dirty="0">
                <a:solidFill>
                  <a:schemeClr val="bg1"/>
                </a:solidFill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1217930"/>
            <a:ext cx="2591435" cy="719455"/>
          </a:xfrm>
        </p:spPr>
        <p:txBody>
          <a:bodyPr vert="horz" wrap="square" lIns="91440" tIns="45720" rIns="91440" bIns="45720" numCol="1" anchor="ctr" anchorCtr="0" compatLnSpc="1"/>
          <a:lstStyle/>
          <a:p>
            <a:pPr eaLnBrk="1" hangingPunct="1"/>
            <a:r>
              <a:rPr lang="en-US" altLang="zh-CN" sz="3000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1</a:t>
            </a:r>
            <a:r>
              <a:rPr lang="zh-CN" altLang="en-US" sz="30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秒的有多长</a:t>
            </a:r>
            <a:endParaRPr lang="zh-CN" altLang="en-US" sz="30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4340" name="Text Box 11"/>
          <p:cNvSpPr txBox="1"/>
          <p:nvPr/>
        </p:nvSpPr>
        <p:spPr>
          <a:xfrm>
            <a:off x="8007033" y="2682558"/>
            <a:ext cx="316865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>
                <a:solidFill>
                  <a:srgbClr val="FF99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>
                <a:solidFill>
                  <a:srgbClr val="FF9933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FF9933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>
                <a:solidFill>
                  <a:srgbClr val="FF9933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光每秒能传播</a:t>
            </a:r>
            <a:r>
              <a:rPr lang="en-US" altLang="zh-CN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30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万千米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4343" name="Rectangle 17"/>
          <p:cNvSpPr/>
          <p:nvPr/>
        </p:nvSpPr>
        <p:spPr>
          <a:xfrm>
            <a:off x="4327525" y="2682875"/>
            <a:ext cx="283591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>
                <a:solidFill>
                  <a:srgbClr val="FF99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>
                <a:solidFill>
                  <a:srgbClr val="FF9933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FF9933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>
                <a:solidFill>
                  <a:srgbClr val="FF9933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buNone/>
            </a:pP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火箭每秒可飞行</a:t>
            </a:r>
            <a:r>
              <a:rPr lang="en-US" altLang="zh-CN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7900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米以上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4344" name="Text Box 8"/>
          <p:cNvSpPr txBox="1"/>
          <p:nvPr/>
        </p:nvSpPr>
        <p:spPr>
          <a:xfrm>
            <a:off x="1030288" y="2682875"/>
            <a:ext cx="27336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>
                <a:solidFill>
                  <a:srgbClr val="FF99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>
                <a:solidFill>
                  <a:srgbClr val="FF9933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FF9933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>
                <a:solidFill>
                  <a:srgbClr val="FF9933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FF9933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电脑每秒可进行</a:t>
            </a:r>
            <a:r>
              <a:rPr lang="en-US" altLang="zh-CN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3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万亿次运算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pic>
        <p:nvPicPr>
          <p:cNvPr id="14347" name="图片 14346" descr="未标题-4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59750" y="3396615"/>
            <a:ext cx="2527935" cy="25279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9" name="图片 14348" descr="未标题-46_看图王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725" y="3833813"/>
            <a:ext cx="2943225" cy="2197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0" name="图片 14349" descr="未标题-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525" y="3785870"/>
            <a:ext cx="2959100" cy="21386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32155" y="42735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二、新课探究</a:t>
            </a:r>
            <a:endParaRPr lang="zh-CN" altLang="en-US" sz="2800"/>
          </a:p>
        </p:txBody>
      </p:sp>
      <p:grpSp>
        <p:nvGrpSpPr>
          <p:cNvPr id="10" name="组合 9"/>
          <p:cNvGrpSpPr/>
          <p:nvPr/>
        </p:nvGrpSpPr>
        <p:grpSpPr>
          <a:xfrm>
            <a:off x="7569835" y="885825"/>
            <a:ext cx="2562359" cy="730885"/>
            <a:chOff x="10895" y="8195"/>
            <a:chExt cx="7713" cy="2659"/>
          </a:xfrm>
        </p:grpSpPr>
        <p:sp>
          <p:nvSpPr>
            <p:cNvPr id="11" name="矩形标注 10"/>
            <p:cNvSpPr/>
            <p:nvPr/>
          </p:nvSpPr>
          <p:spPr>
            <a:xfrm>
              <a:off x="10895" y="8195"/>
              <a:ext cx="7596" cy="2659"/>
            </a:xfrm>
            <a:prstGeom prst="wedgeRectCallout">
              <a:avLst>
                <a:gd name="adj1" fmla="val 52474"/>
                <a:gd name="adj2" fmla="val 838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621" y="8427"/>
              <a:ext cx="6987" cy="1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2400">
                  <a:solidFill>
                    <a:schemeClr val="bg1"/>
                  </a:solidFill>
                  <a:sym typeface="+mn-ea"/>
                </a:rPr>
                <a:t>1</a:t>
              </a:r>
              <a:r>
                <a:rPr lang="zh-CN" altLang="en-US" sz="2400">
                  <a:solidFill>
                    <a:schemeClr val="bg1"/>
                  </a:solidFill>
                  <a:sym typeface="+mn-ea"/>
                </a:rPr>
                <a:t>秒能做什么？</a:t>
              </a:r>
              <a:endParaRPr lang="zh-CN" altLang="en-US" sz="2400">
                <a:solidFill>
                  <a:schemeClr val="bg1"/>
                </a:solidFill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3" grpId="0"/>
      <p:bldP spid="14344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</Words>
  <Application>WPS 演示</Application>
  <PresentationFormat>自定义</PresentationFormat>
  <Paragraphs>119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Wingdings</vt:lpstr>
      <vt:lpstr>楷体_GB2312</vt:lpstr>
      <vt:lpstr>新宋体</vt:lpstr>
      <vt:lpstr>Times New Roman</vt:lpstr>
      <vt:lpstr>Arial</vt:lpstr>
      <vt:lpstr>Arial Unicode MS</vt:lpstr>
      <vt:lpstr>Calibri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1秒的有多长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2021-04-16T10:53:00Z</cp:lastPrinted>
  <dcterms:created xsi:type="dcterms:W3CDTF">2021-04-16T10:53:00Z</dcterms:created>
  <dcterms:modified xsi:type="dcterms:W3CDTF">2023-10-27T08:16:21Z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968A9246FC2D4815B41A6E69D1032A60_12</vt:lpwstr>
  </property>
  <property fmtid="{D5CDD505-2E9C-101B-9397-08002B2CF9AE}" pid="7" name="KSOProductBuildVer">
    <vt:lpwstr>2052-12.1.0.15712</vt:lpwstr>
  </property>
</Properties>
</file>