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499" r:id="rId3"/>
    <p:sldId id="350" r:id="rId4"/>
    <p:sldId id="351" r:id="rId5"/>
    <p:sldId id="511" r:id="rId7"/>
    <p:sldId id="640" r:id="rId8"/>
    <p:sldId id="604" r:id="rId9"/>
    <p:sldId id="648" r:id="rId10"/>
    <p:sldId id="657" r:id="rId11"/>
    <p:sldId id="658" r:id="rId12"/>
    <p:sldId id="659" r:id="rId13"/>
    <p:sldId id="660" r:id="rId14"/>
    <p:sldId id="661" r:id="rId15"/>
    <p:sldId id="662" r:id="rId16"/>
    <p:sldId id="368" r:id="rId17"/>
    <p:sldId id="369" r:id="rId18"/>
    <p:sldId id="317" r:id="rId19"/>
    <p:sldId id="318" r:id="rId20"/>
    <p:sldId id="593" r:id="rId21"/>
    <p:sldId id="594" r:id="rId22"/>
    <p:sldId id="638" r:id="rId23"/>
    <p:sldId id="639" r:id="rId24"/>
    <p:sldId id="437" r:id="rId25"/>
    <p:sldId id="438" r:id="rId26"/>
    <p:sldId id="471" r:id="rId27"/>
    <p:sldId id="507" r:id="rId28"/>
    <p:sldId id="626" r:id="rId29"/>
    <p:sldId id="584" r:id="rId30"/>
    <p:sldId id="585" r:id="rId31"/>
    <p:sldId id="595" r:id="rId32"/>
    <p:sldId id="596" r:id="rId33"/>
    <p:sldId id="663" r:id="rId34"/>
    <p:sldId id="664" r:id="rId35"/>
    <p:sldId id="636" r:id="rId36"/>
    <p:sldId id="637" r:id="rId37"/>
  </p:sldIdLst>
  <p:sldSz cx="9144000" cy="5143500" type="screen16x9"/>
  <p:notesSz cx="6858000" cy="9144000"/>
  <p:custDataLst>
    <p:tags r:id="rId41"/>
  </p:custDataLst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 userDrawn="1">
          <p15:clr>
            <a:srgbClr val="A4A3A4"/>
          </p15:clr>
        </p15:guide>
        <p15:guide id="2" pos="28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66"/>
    <a:srgbClr val="00CCFF"/>
    <a:srgbClr val="3366FF"/>
    <a:srgbClr val="FF33CC"/>
    <a:srgbClr val="0000FF"/>
    <a:srgbClr val="000000"/>
    <a:srgbClr val="FF99FF"/>
    <a:srgbClr val="070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5" autoAdjust="0"/>
    <p:restoredTop sz="94660" autoAdjust="0"/>
  </p:normalViewPr>
  <p:slideViewPr>
    <p:cSldViewPr snapToGrid="0" snapToObjects="1">
      <p:cViewPr varScale="1">
        <p:scale>
          <a:sx n="105" d="100"/>
          <a:sy n="105" d="100"/>
        </p:scale>
        <p:origin x="-96" y="-720"/>
      </p:cViewPr>
      <p:guideLst>
        <p:guide orient="horz" pos="1626"/>
        <p:guide pos="28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1" Type="http://schemas.openxmlformats.org/officeDocument/2006/relationships/tags" Target="tags/tag1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CC14EF0-7FD0-4921-8424-231901E174E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B49131B9-9D3E-48D8-BA7E-F4D3FEDE708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131B9-9D3E-48D8-BA7E-F4D3FEDE70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</a:ln>
        </p:spPr>
      </p:sp>
      <p:sp>
        <p:nvSpPr>
          <p:cNvPr id="7885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7885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fld id="{84B4EE9A-7261-41BF-B5F9-37E4EA6D23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ea typeface="微软雅黑" panose="020B0503020204020204" pitchFamily="34" charset="-122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F1963-D6FE-4367-A623-1AB047F4676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13768" y="153909"/>
            <a:ext cx="754063" cy="857250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F2C7D-BC9B-4B3B-9F1E-A6F01B1D04E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0664" y="1"/>
            <a:ext cx="2116137" cy="4594622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19075" y="1"/>
            <a:ext cx="6199188" cy="4594622"/>
          </a:xfr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B82DD-CEFA-4951-AC5C-A3E06FB6312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13768" y="153909"/>
            <a:ext cx="754063" cy="857250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A90E7-3833-4F6A-BBD7-B9B43403AF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ea typeface="微软雅黑" panose="020B0503020204020204" pitchFamily="34" charset="-122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04190-255C-4216-9607-D6F2FF7DA6A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13768" y="153909"/>
            <a:ext cx="754063" cy="857250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2C431-0035-4A72-9603-A0F177A2BA0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36FDA-20C0-4EDC-8E9C-D7E02858EB3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13768" y="153909"/>
            <a:ext cx="754063" cy="857250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C1EF7-1643-4151-A372-9A50ED86010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85B4F-5E9A-430C-B33C-DFC0D85980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E7C58-47BD-4F03-990E-4F68E87C90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E1D32-6060-4857-8200-3BCB7DD3CF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dirty="0" smtClean="0">
                <a:sym typeface="Calibri" panose="020F0502020204030204" pitchFamily="34" charset="0"/>
              </a:rPr>
              <a:t>单击此处编辑母版文本样式</a:t>
            </a:r>
            <a:endParaRPr lang="zh-CN" altLang="zh-CN" dirty="0" smtClean="0">
              <a:sym typeface="Calibri" panose="020F0502020204030204" pitchFamily="34" charset="0"/>
            </a:endParaRPr>
          </a:p>
          <a:p>
            <a:pPr lvl="1"/>
            <a:r>
              <a:rPr lang="zh-CN" altLang="zh-CN" dirty="0" smtClean="0">
                <a:sym typeface="Calibri" panose="020F0502020204030204" pitchFamily="34" charset="0"/>
              </a:rPr>
              <a:t>二级</a:t>
            </a:r>
            <a:endParaRPr lang="zh-CN" altLang="zh-CN" dirty="0" smtClean="0">
              <a:sym typeface="Calibri" panose="020F0502020204030204" pitchFamily="34" charset="0"/>
            </a:endParaRPr>
          </a:p>
          <a:p>
            <a:pPr lvl="2"/>
            <a:r>
              <a:rPr lang="zh-CN" altLang="zh-CN" dirty="0" smtClean="0">
                <a:sym typeface="Calibri" panose="020F0502020204030204" pitchFamily="34" charset="0"/>
              </a:rPr>
              <a:t>三级</a:t>
            </a:r>
            <a:endParaRPr lang="zh-CN" altLang="zh-CN" dirty="0" smtClean="0">
              <a:sym typeface="Calibri" panose="020F0502020204030204" pitchFamily="34" charset="0"/>
            </a:endParaRPr>
          </a:p>
          <a:p>
            <a:pPr lvl="3"/>
            <a:r>
              <a:rPr lang="zh-CN" altLang="zh-CN" dirty="0" smtClean="0">
                <a:sym typeface="Calibri" panose="020F0502020204030204" pitchFamily="34" charset="0"/>
              </a:rPr>
              <a:t>四级</a:t>
            </a:r>
            <a:endParaRPr lang="zh-CN" altLang="zh-CN" dirty="0" smtClean="0">
              <a:sym typeface="Calibri" panose="020F0502020204030204" pitchFamily="34" charset="0"/>
            </a:endParaRPr>
          </a:p>
          <a:p>
            <a:pPr lvl="4"/>
            <a:r>
              <a:rPr lang="zh-CN" altLang="zh-CN" dirty="0" smtClean="0">
                <a:sym typeface="Calibri" panose="020F0502020204030204" pitchFamily="34" charset="0"/>
              </a:rPr>
              <a:t>五级</a:t>
            </a:r>
            <a:endParaRPr lang="zh-CN" altLang="zh-CN" dirty="0" smtClean="0">
              <a:sym typeface="Calibri" panose="020F0502020204030204" pitchFamily="34" charset="0"/>
            </a:endParaRP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7A86DB74-E987-423A-A8B0-FFF6FD693D56}" type="datetime1">
              <a:rPr lang="zh-CN" altLang="en-US"/>
            </a:fld>
            <a:endParaRPr lang="zh-CN" altLang="en-US" dirty="0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幻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1D2FDEE4-7ADA-4B1B-A635-63888583121C}" type="slidenum">
              <a:rPr lang="zh-CN" altLang="en-US"/>
            </a:fld>
            <a:endParaRPr lang="zh-CN" altLang="en-US"/>
          </a:p>
        </p:txBody>
      </p:sp>
      <p:sp>
        <p:nvSpPr>
          <p:cNvPr id="1031" name="矩形 6"/>
          <p:cNvSpPr>
            <a:spLocks noChangeArrowheads="1"/>
          </p:cNvSpPr>
          <p:nvPr/>
        </p:nvSpPr>
        <p:spPr bwMode="auto">
          <a:xfrm>
            <a:off x="1" y="0"/>
            <a:ext cx="1139825" cy="842963"/>
          </a:xfrm>
          <a:prstGeom prst="rect">
            <a:avLst/>
          </a:prstGeom>
          <a:solidFill>
            <a:srgbClr val="E720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457200" indent="-457200"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  <a:sym typeface="微软雅黑" panose="020B0503020204020204" pitchFamily="34" charset="-122"/>
        </a:defRPr>
      </a:lvl1pPr>
      <a:lvl2pPr marL="457200" indent="-457200"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2pPr>
      <a:lvl3pPr marL="457200" indent="-457200"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3pPr>
      <a:lvl4pPr marL="457200" indent="-457200"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4pPr>
      <a:lvl5pPr marL="457200" indent="-457200"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5pPr>
      <a:lvl6pPr marL="914400" indent="-457200"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6pPr>
      <a:lvl7pPr marL="1371600" indent="-457200"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7pPr>
      <a:lvl8pPr marL="1828800" indent="-457200"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8pPr>
      <a:lvl9pPr marL="2286000" indent="-457200" algn="ctr" rtl="0" eaLnBrk="0" fontAlgn="base" hangingPunct="0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微软雅黑" panose="020B0503020204020204" pitchFamily="34" charset="-122"/>
          <a:cs typeface="+mn-cs"/>
          <a:sym typeface="Calibri" panose="020F0502020204030204" pitchFamily="34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微软雅黑" panose="020B0503020204020204" pitchFamily="34" charset="-122"/>
          <a:sym typeface="Calibri" panose="020F050202020403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微软雅黑" panose="020B0503020204020204" pitchFamily="34" charset="-122"/>
          <a:sym typeface="Calibri" panose="020F050202020403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微软雅黑" panose="020B0503020204020204" pitchFamily="34" charset="-122"/>
          <a:sym typeface="Calibri" panose="020F050202020403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微软雅黑" panose="020B0503020204020204" pitchFamily="34" charset="-122"/>
          <a:sym typeface="Calibri" panose="020F0502020204030204" pitchFamily="34" charset="0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GIF"/><Relationship Id="rId1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Box 1"/>
          <p:cNvSpPr txBox="1">
            <a:spLocks noChangeArrowheads="1"/>
          </p:cNvSpPr>
          <p:nvPr/>
        </p:nvSpPr>
        <p:spPr bwMode="auto">
          <a:xfrm>
            <a:off x="0" y="882358"/>
            <a:ext cx="9144000" cy="1980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20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第一单元   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、分、秒（二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0" hangingPunct="0">
              <a:lnSpc>
                <a:spcPct val="200000"/>
              </a:lnSpc>
            </a:pP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计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算时间</a:t>
            </a:r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段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1" name="Group 140"/>
          <p:cNvGrpSpPr/>
          <p:nvPr/>
        </p:nvGrpSpPr>
        <p:grpSpPr bwMode="auto">
          <a:xfrm>
            <a:off x="1557339" y="1047750"/>
            <a:ext cx="2282825" cy="1426369"/>
            <a:chOff x="748" y="1117"/>
            <a:chExt cx="3600" cy="3000"/>
          </a:xfrm>
        </p:grpSpPr>
        <p:grpSp>
          <p:nvGrpSpPr>
            <p:cNvPr id="71682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1683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684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1685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1686" name="组合 1"/>
          <p:cNvGrpSpPr/>
          <p:nvPr/>
        </p:nvGrpSpPr>
        <p:grpSpPr bwMode="auto">
          <a:xfrm>
            <a:off x="5141914" y="1035844"/>
            <a:ext cx="2281237" cy="1425179"/>
            <a:chOff x="5142249" y="956554"/>
            <a:chExt cx="2281407" cy="1900462"/>
          </a:xfrm>
        </p:grpSpPr>
        <p:pic>
          <p:nvPicPr>
            <p:cNvPr id="71687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88" name="Picture 135" descr="u1jx01_3_0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89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690" name="右箭头 2"/>
          <p:cNvSpPr>
            <a:spLocks noChangeArrowheads="1"/>
          </p:cNvSpPr>
          <p:nvPr/>
        </p:nvSpPr>
        <p:spPr bwMode="auto">
          <a:xfrm>
            <a:off x="3708401" y="1406129"/>
            <a:ext cx="1433513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691" name="Rectangle 5"/>
          <p:cNvSpPr>
            <a:spLocks noChangeArrowheads="1"/>
          </p:cNvSpPr>
          <p:nvPr/>
        </p:nvSpPr>
        <p:spPr bwMode="auto">
          <a:xfrm>
            <a:off x="781050" y="2160985"/>
            <a:ext cx="1149674" cy="5539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692" name="Rectangle 5"/>
          <p:cNvSpPr>
            <a:spLocks noChangeArrowheads="1"/>
          </p:cNvSpPr>
          <p:nvPr/>
        </p:nvSpPr>
        <p:spPr bwMode="auto">
          <a:xfrm>
            <a:off x="7162800" y="2155031"/>
            <a:ext cx="1149674" cy="5539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693" name="Rectangle 5"/>
          <p:cNvSpPr>
            <a:spLocks noChangeArrowheads="1"/>
          </p:cNvSpPr>
          <p:nvPr/>
        </p:nvSpPr>
        <p:spPr bwMode="auto">
          <a:xfrm>
            <a:off x="1257301" y="142517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694" name="Rectangle 5"/>
          <p:cNvSpPr>
            <a:spLocks noChangeArrowheads="1"/>
          </p:cNvSpPr>
          <p:nvPr/>
        </p:nvSpPr>
        <p:spPr bwMode="auto">
          <a:xfrm>
            <a:off x="7269164" y="140612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695" name="Rectangle 10"/>
          <p:cNvSpPr>
            <a:spLocks noChangeArrowheads="1"/>
          </p:cNvSpPr>
          <p:nvPr/>
        </p:nvSpPr>
        <p:spPr bwMode="auto">
          <a:xfrm>
            <a:off x="3908426" y="1451194"/>
            <a:ext cx="7729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时间 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696" name="Rectangle 5"/>
          <p:cNvSpPr>
            <a:spLocks noChangeArrowheads="1"/>
          </p:cNvSpPr>
          <p:nvPr/>
        </p:nvSpPr>
        <p:spPr bwMode="auto">
          <a:xfrm>
            <a:off x="4048126" y="1050131"/>
            <a:ext cx="10207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697" name="图片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5563" y="3100387"/>
            <a:ext cx="1331912" cy="108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98" name="Rectangle 4"/>
          <p:cNvSpPr>
            <a:spLocks noChangeArrowheads="1"/>
          </p:cNvSpPr>
          <p:nvPr/>
        </p:nvSpPr>
        <p:spPr bwMode="auto">
          <a:xfrm>
            <a:off x="1633613" y="3204985"/>
            <a:ext cx="208582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 algn="ctr"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45-30=15(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699" name="Rectangle 6"/>
          <p:cNvSpPr>
            <a:spLocks noChangeArrowheads="1"/>
          </p:cNvSpPr>
          <p:nvPr/>
        </p:nvSpPr>
        <p:spPr bwMode="auto">
          <a:xfrm>
            <a:off x="554038" y="2693194"/>
            <a:ext cx="666079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离家与到校的时间整时数相同，直接求分钟时刻的差。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5" name="Group 140"/>
          <p:cNvGrpSpPr/>
          <p:nvPr/>
        </p:nvGrpSpPr>
        <p:grpSpPr bwMode="auto">
          <a:xfrm>
            <a:off x="1557339" y="1047750"/>
            <a:ext cx="2282825" cy="1426369"/>
            <a:chOff x="748" y="1117"/>
            <a:chExt cx="3600" cy="3000"/>
          </a:xfrm>
        </p:grpSpPr>
        <p:grpSp>
          <p:nvGrpSpPr>
            <p:cNvPr id="72706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2707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708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2709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2710" name="组合 1"/>
          <p:cNvGrpSpPr/>
          <p:nvPr/>
        </p:nvGrpSpPr>
        <p:grpSpPr bwMode="auto">
          <a:xfrm>
            <a:off x="5141914" y="1035844"/>
            <a:ext cx="2281237" cy="1425179"/>
            <a:chOff x="5142249" y="956554"/>
            <a:chExt cx="2281407" cy="1900462"/>
          </a:xfrm>
        </p:grpSpPr>
        <p:pic>
          <p:nvPicPr>
            <p:cNvPr id="72711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712" name="Picture 135" descr="u1jx01_3_0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713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2714" name="右箭头 2"/>
          <p:cNvSpPr>
            <a:spLocks noChangeArrowheads="1"/>
          </p:cNvSpPr>
          <p:nvPr/>
        </p:nvSpPr>
        <p:spPr bwMode="auto">
          <a:xfrm>
            <a:off x="3708401" y="1406129"/>
            <a:ext cx="1433513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5" name="Rectangle 5"/>
          <p:cNvSpPr>
            <a:spLocks noChangeArrowheads="1"/>
          </p:cNvSpPr>
          <p:nvPr/>
        </p:nvSpPr>
        <p:spPr bwMode="auto">
          <a:xfrm>
            <a:off x="781050" y="2160985"/>
            <a:ext cx="1149674" cy="5539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6" name="Rectangle 5"/>
          <p:cNvSpPr>
            <a:spLocks noChangeArrowheads="1"/>
          </p:cNvSpPr>
          <p:nvPr/>
        </p:nvSpPr>
        <p:spPr bwMode="auto">
          <a:xfrm>
            <a:off x="7162800" y="2155031"/>
            <a:ext cx="1149674" cy="5539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7" name="Rectangle 5"/>
          <p:cNvSpPr>
            <a:spLocks noChangeArrowheads="1"/>
          </p:cNvSpPr>
          <p:nvPr/>
        </p:nvSpPr>
        <p:spPr bwMode="auto">
          <a:xfrm>
            <a:off x="1257301" y="142517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8" name="Rectangle 5"/>
          <p:cNvSpPr>
            <a:spLocks noChangeArrowheads="1"/>
          </p:cNvSpPr>
          <p:nvPr/>
        </p:nvSpPr>
        <p:spPr bwMode="auto">
          <a:xfrm>
            <a:off x="7269164" y="140612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19" name="Rectangle 10"/>
          <p:cNvSpPr>
            <a:spLocks noChangeArrowheads="1"/>
          </p:cNvSpPr>
          <p:nvPr/>
        </p:nvSpPr>
        <p:spPr bwMode="auto">
          <a:xfrm>
            <a:off x="3908426" y="1451194"/>
            <a:ext cx="7729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时间 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720" name="Rectangle 5"/>
          <p:cNvSpPr>
            <a:spLocks noChangeArrowheads="1"/>
          </p:cNvSpPr>
          <p:nvPr/>
        </p:nvSpPr>
        <p:spPr bwMode="auto">
          <a:xfrm>
            <a:off x="4048126" y="1050131"/>
            <a:ext cx="10207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2721" name="图片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5563" y="3100387"/>
            <a:ext cx="1331912" cy="108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22" name="Rectangle 5"/>
          <p:cNvSpPr>
            <a:spLocks noChangeArrowheads="1"/>
          </p:cNvSpPr>
          <p:nvPr/>
        </p:nvSpPr>
        <p:spPr bwMode="auto">
          <a:xfrm>
            <a:off x="834111" y="2711054"/>
            <a:ext cx="409599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用到校的时刻减去离家的时刻。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29" name="Group 140"/>
          <p:cNvGrpSpPr/>
          <p:nvPr/>
        </p:nvGrpSpPr>
        <p:grpSpPr bwMode="auto">
          <a:xfrm>
            <a:off x="1557339" y="1047750"/>
            <a:ext cx="2282825" cy="1426369"/>
            <a:chOff x="748" y="1117"/>
            <a:chExt cx="3600" cy="3000"/>
          </a:xfrm>
        </p:grpSpPr>
        <p:grpSp>
          <p:nvGrpSpPr>
            <p:cNvPr id="73730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3731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3732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3733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3734" name="组合 1"/>
          <p:cNvGrpSpPr/>
          <p:nvPr/>
        </p:nvGrpSpPr>
        <p:grpSpPr bwMode="auto">
          <a:xfrm>
            <a:off x="5141914" y="1035844"/>
            <a:ext cx="2281237" cy="1425179"/>
            <a:chOff x="5142249" y="956554"/>
            <a:chExt cx="2281407" cy="1900462"/>
          </a:xfrm>
        </p:grpSpPr>
        <p:pic>
          <p:nvPicPr>
            <p:cNvPr id="73735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6" name="Picture 135" descr="u1jx01_3_0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7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3738" name="右箭头 2"/>
          <p:cNvSpPr>
            <a:spLocks noChangeArrowheads="1"/>
          </p:cNvSpPr>
          <p:nvPr/>
        </p:nvSpPr>
        <p:spPr bwMode="auto">
          <a:xfrm>
            <a:off x="3708401" y="1406129"/>
            <a:ext cx="1433513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39" name="Rectangle 5"/>
          <p:cNvSpPr>
            <a:spLocks noChangeArrowheads="1"/>
          </p:cNvSpPr>
          <p:nvPr/>
        </p:nvSpPr>
        <p:spPr bwMode="auto">
          <a:xfrm>
            <a:off x="781050" y="2160985"/>
            <a:ext cx="1149674" cy="5539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40" name="Rectangle 5"/>
          <p:cNvSpPr>
            <a:spLocks noChangeArrowheads="1"/>
          </p:cNvSpPr>
          <p:nvPr/>
        </p:nvSpPr>
        <p:spPr bwMode="auto">
          <a:xfrm>
            <a:off x="7162800" y="2155031"/>
            <a:ext cx="1149674" cy="5539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41" name="Rectangle 5"/>
          <p:cNvSpPr>
            <a:spLocks noChangeArrowheads="1"/>
          </p:cNvSpPr>
          <p:nvPr/>
        </p:nvSpPr>
        <p:spPr bwMode="auto">
          <a:xfrm>
            <a:off x="1257301" y="142517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42" name="Rectangle 5"/>
          <p:cNvSpPr>
            <a:spLocks noChangeArrowheads="1"/>
          </p:cNvSpPr>
          <p:nvPr/>
        </p:nvSpPr>
        <p:spPr bwMode="auto">
          <a:xfrm>
            <a:off x="7269164" y="140612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43" name="Rectangle 10"/>
          <p:cNvSpPr>
            <a:spLocks noChangeArrowheads="1"/>
          </p:cNvSpPr>
          <p:nvPr/>
        </p:nvSpPr>
        <p:spPr bwMode="auto">
          <a:xfrm>
            <a:off x="3908426" y="1451194"/>
            <a:ext cx="7729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时间 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44" name="Rectangle 5"/>
          <p:cNvSpPr>
            <a:spLocks noChangeArrowheads="1"/>
          </p:cNvSpPr>
          <p:nvPr/>
        </p:nvSpPr>
        <p:spPr bwMode="auto">
          <a:xfrm>
            <a:off x="4048126" y="1050131"/>
            <a:ext cx="10207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3745" name="图片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5563" y="3100387"/>
            <a:ext cx="1331912" cy="108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46" name="Rectangle 5"/>
          <p:cNvSpPr>
            <a:spLocks noChangeArrowheads="1"/>
          </p:cNvSpPr>
          <p:nvPr/>
        </p:nvSpPr>
        <p:spPr bwMode="auto">
          <a:xfrm>
            <a:off x="834111" y="2711054"/>
            <a:ext cx="409599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用到校的时刻减去离家的时刻。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47" name="Rectangle 6"/>
          <p:cNvSpPr>
            <a:spLocks noChangeArrowheads="1"/>
          </p:cNvSpPr>
          <p:nvPr/>
        </p:nvSpPr>
        <p:spPr bwMode="auto">
          <a:xfrm>
            <a:off x="1708150" y="3438525"/>
            <a:ext cx="314380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-7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=15(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3" name="Group 140"/>
          <p:cNvGrpSpPr/>
          <p:nvPr/>
        </p:nvGrpSpPr>
        <p:grpSpPr bwMode="auto">
          <a:xfrm>
            <a:off x="1557339" y="1047750"/>
            <a:ext cx="2282825" cy="1426369"/>
            <a:chOff x="748" y="1117"/>
            <a:chExt cx="3600" cy="3000"/>
          </a:xfrm>
        </p:grpSpPr>
        <p:grpSp>
          <p:nvGrpSpPr>
            <p:cNvPr id="74754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4755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756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4757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4758" name="组合 1"/>
          <p:cNvGrpSpPr/>
          <p:nvPr/>
        </p:nvGrpSpPr>
        <p:grpSpPr bwMode="auto">
          <a:xfrm>
            <a:off x="5141914" y="1035844"/>
            <a:ext cx="2281237" cy="1425179"/>
            <a:chOff x="5142249" y="956554"/>
            <a:chExt cx="2281407" cy="1900462"/>
          </a:xfrm>
        </p:grpSpPr>
        <p:pic>
          <p:nvPicPr>
            <p:cNvPr id="74759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0" name="Picture 135" descr="u1jx01_3_0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1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4762" name="右箭头 2"/>
          <p:cNvSpPr>
            <a:spLocks noChangeArrowheads="1"/>
          </p:cNvSpPr>
          <p:nvPr/>
        </p:nvSpPr>
        <p:spPr bwMode="auto">
          <a:xfrm>
            <a:off x="3708401" y="1406129"/>
            <a:ext cx="1433513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63" name="Rectangle 5"/>
          <p:cNvSpPr>
            <a:spLocks noChangeArrowheads="1"/>
          </p:cNvSpPr>
          <p:nvPr/>
        </p:nvSpPr>
        <p:spPr bwMode="auto">
          <a:xfrm>
            <a:off x="781050" y="2160985"/>
            <a:ext cx="1149674" cy="5539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64" name="Rectangle 5"/>
          <p:cNvSpPr>
            <a:spLocks noChangeArrowheads="1"/>
          </p:cNvSpPr>
          <p:nvPr/>
        </p:nvSpPr>
        <p:spPr bwMode="auto">
          <a:xfrm>
            <a:off x="7162800" y="2155031"/>
            <a:ext cx="1149674" cy="5539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65" name="Rectangle 5"/>
          <p:cNvSpPr>
            <a:spLocks noChangeArrowheads="1"/>
          </p:cNvSpPr>
          <p:nvPr/>
        </p:nvSpPr>
        <p:spPr bwMode="auto">
          <a:xfrm>
            <a:off x="1257301" y="142517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66" name="Rectangle 5"/>
          <p:cNvSpPr>
            <a:spLocks noChangeArrowheads="1"/>
          </p:cNvSpPr>
          <p:nvPr/>
        </p:nvSpPr>
        <p:spPr bwMode="auto">
          <a:xfrm>
            <a:off x="7269164" y="140612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67" name="Rectangle 10"/>
          <p:cNvSpPr>
            <a:spLocks noChangeArrowheads="1"/>
          </p:cNvSpPr>
          <p:nvPr/>
        </p:nvSpPr>
        <p:spPr bwMode="auto">
          <a:xfrm>
            <a:off x="3908426" y="1451194"/>
            <a:ext cx="7729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时间 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68" name="Rectangle 5"/>
          <p:cNvSpPr>
            <a:spLocks noChangeArrowheads="1"/>
          </p:cNvSpPr>
          <p:nvPr/>
        </p:nvSpPr>
        <p:spPr bwMode="auto">
          <a:xfrm>
            <a:off x="4048126" y="1050131"/>
            <a:ext cx="10207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4769" name="图片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80238" y="3227785"/>
            <a:ext cx="1331912" cy="108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70" name="Rectangle 5"/>
          <p:cNvSpPr>
            <a:spLocks noChangeArrowheads="1"/>
          </p:cNvSpPr>
          <p:nvPr/>
        </p:nvSpPr>
        <p:spPr bwMode="auto">
          <a:xfrm>
            <a:off x="525463" y="4080609"/>
            <a:ext cx="3704860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(3)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用到校的时刻减去离家的时刻。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71" name="Rectangle 6"/>
          <p:cNvSpPr>
            <a:spLocks noChangeArrowheads="1"/>
          </p:cNvSpPr>
          <p:nvPr/>
        </p:nvSpPr>
        <p:spPr bwMode="auto">
          <a:xfrm>
            <a:off x="847051" y="4446784"/>
            <a:ext cx="2840842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-7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=15(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72" name="Rectangle 4"/>
          <p:cNvSpPr>
            <a:spLocks noChangeArrowheads="1"/>
          </p:cNvSpPr>
          <p:nvPr/>
        </p:nvSpPr>
        <p:spPr bwMode="auto">
          <a:xfrm>
            <a:off x="754157" y="3754973"/>
            <a:ext cx="1917513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 algn="ctr">
              <a:lnSpc>
                <a:spcPct val="150000"/>
              </a:lnSpc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45-30=15(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73" name="Rectangle 6"/>
          <p:cNvSpPr>
            <a:spLocks noChangeArrowheads="1"/>
          </p:cNvSpPr>
          <p:nvPr/>
        </p:nvSpPr>
        <p:spPr bwMode="auto">
          <a:xfrm>
            <a:off x="509588" y="3433762"/>
            <a:ext cx="6013185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离家与到校的时间整时数相同，直接求分钟时刻的差。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74" name="Rectangle 5"/>
          <p:cNvSpPr>
            <a:spLocks noChangeArrowheads="1"/>
          </p:cNvSpPr>
          <p:nvPr/>
        </p:nvSpPr>
        <p:spPr bwMode="auto">
          <a:xfrm>
            <a:off x="525463" y="2684860"/>
            <a:ext cx="4767652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直接数一数，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7:30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7:45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分针走了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大格。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775" name="Rectangle 5"/>
          <p:cNvSpPr>
            <a:spLocks noChangeArrowheads="1"/>
          </p:cNvSpPr>
          <p:nvPr/>
        </p:nvSpPr>
        <p:spPr bwMode="auto">
          <a:xfrm>
            <a:off x="963614" y="3057525"/>
            <a:ext cx="1451038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3×5=15(</a:t>
            </a: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10" descr="4564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80250" y="94060"/>
            <a:ext cx="1398588" cy="96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8" name="矩形 2"/>
          <p:cNvSpPr>
            <a:spLocks noChangeArrowheads="1"/>
          </p:cNvSpPr>
          <p:nvPr/>
        </p:nvSpPr>
        <p:spPr bwMode="auto">
          <a:xfrm>
            <a:off x="938214" y="957263"/>
            <a:ext cx="7196137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选择。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秒针从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走到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，经过（　　）。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秒          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秒         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）学校的早自习从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开始，到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结束，早自习的时间是（　　）。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       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          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文本框 2"/>
          <p:cNvSpPr txBox="1">
            <a:spLocks noChangeArrowheads="1"/>
          </p:cNvSpPr>
          <p:nvPr/>
        </p:nvSpPr>
        <p:spPr bwMode="auto">
          <a:xfrm>
            <a:off x="976313" y="952501"/>
            <a:ext cx="730726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【答案】</a:t>
            </a:r>
            <a:endParaRPr lang="en-US" altLang="zh-CN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 B 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【解析】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）自习时间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结束的时间－开始的时间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）上午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分；下午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时是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时；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﹣8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=6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分。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B9B5EC66-F8DC-440E-9BB7-88CED4C78F6D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7826" name="矩形 1"/>
          <p:cNvSpPr>
            <a:spLocks noChangeArrowheads="1"/>
          </p:cNvSpPr>
          <p:nvPr/>
        </p:nvSpPr>
        <p:spPr bwMode="auto">
          <a:xfrm>
            <a:off x="982664" y="952500"/>
            <a:ext cx="71786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2.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看图填空。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77827" name="图片 4" descr=" 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60500" y="1550194"/>
            <a:ext cx="6249988" cy="141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文本框 2"/>
          <p:cNvSpPr txBox="1">
            <a:spLocks noChangeArrowheads="1"/>
          </p:cNvSpPr>
          <p:nvPr/>
        </p:nvSpPr>
        <p:spPr bwMode="auto">
          <a:xfrm>
            <a:off x="976313" y="952500"/>
            <a:ext cx="7431087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【答案】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8:30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分；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8:50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【解析】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都是八点多，直接用分相加减即可。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4A3E26CA-1736-4790-BECE-6EA3C7484D72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80898" name="矩形 98307"/>
          <p:cNvSpPr>
            <a:spLocks noChangeArrowheads="1"/>
          </p:cNvSpPr>
          <p:nvPr/>
        </p:nvSpPr>
        <p:spPr bwMode="auto">
          <a:xfrm>
            <a:off x="1000125" y="882075"/>
            <a:ext cx="71183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钟面上（如图）是这个时间时，（     ）看到月亮。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0899" name="Picture24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57350" y="1488282"/>
            <a:ext cx="1931988" cy="140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0" name="矩形 3"/>
          <p:cNvSpPr>
            <a:spLocks noChangeArrowheads="1"/>
          </p:cNvSpPr>
          <p:nvPr/>
        </p:nvSpPr>
        <p:spPr bwMode="auto">
          <a:xfrm>
            <a:off x="1000125" y="2908698"/>
            <a:ext cx="4572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．有可能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．一定能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．一定不能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0901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25" y="2896791"/>
            <a:ext cx="2546350" cy="13335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文本框 2"/>
          <p:cNvSpPr txBox="1">
            <a:spLocks noChangeArrowheads="1"/>
          </p:cNvSpPr>
          <p:nvPr/>
        </p:nvSpPr>
        <p:spPr bwMode="auto">
          <a:xfrm>
            <a:off x="976313" y="976312"/>
            <a:ext cx="75120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【答案】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A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【解析】</a:t>
            </a:r>
            <a:endParaRPr lang="en-US" altLang="zh-CN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当这个时间是晚上时，就可能看到月亮；当它是白天的时间时，就看不到月亮。所以这个时间有可 能看到月亮。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C3FA4017-F28B-4F35-A4AD-6313947914C4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3490" name="TextBox 1"/>
          <p:cNvSpPr txBox="1">
            <a:spLocks noChangeArrowheads="1"/>
          </p:cNvSpPr>
          <p:nvPr/>
        </p:nvSpPr>
        <p:spPr bwMode="auto">
          <a:xfrm>
            <a:off x="1148109" y="1512848"/>
            <a:ext cx="717867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、通过加深学生对时间单位的认识，发展学生的时间观念。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、会进行一些简单的时间计算。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、养成遵守和爱惜时间的意识和习惯。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491" name="TextBox 1"/>
          <p:cNvSpPr txBox="1">
            <a:spLocks noChangeArrowheads="1"/>
          </p:cNvSpPr>
          <p:nvPr/>
        </p:nvSpPr>
        <p:spPr bwMode="auto">
          <a:xfrm>
            <a:off x="1152525" y="476250"/>
            <a:ext cx="1531938" cy="461665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学习目标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3EFD27E5-8D62-4CFB-889B-7BF65C53FA72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82946" name="矩形 1"/>
          <p:cNvSpPr>
            <a:spLocks noChangeArrowheads="1"/>
          </p:cNvSpPr>
          <p:nvPr/>
        </p:nvSpPr>
        <p:spPr bwMode="auto">
          <a:xfrm>
            <a:off x="992189" y="979885"/>
            <a:ext cx="7400925" cy="113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小莉走路上学，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7:15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从家出发，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7:50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到学校，她从家到学校用了多少时间？　　　　　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3682734" y="3111399"/>
            <a:ext cx="3190875" cy="149423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文本框 2"/>
          <p:cNvSpPr txBox="1">
            <a:spLocks noChangeArrowheads="1"/>
          </p:cNvSpPr>
          <p:nvPr/>
        </p:nvSpPr>
        <p:spPr bwMode="auto">
          <a:xfrm>
            <a:off x="976313" y="976313"/>
            <a:ext cx="7472362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【答案】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【解析】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用生活中的实例，巩固学生计算经过时间的能力。可以用数格子的方法，也可以用结束时间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开始时间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经过时间。</a:t>
            </a:r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4496B5AE-A7BD-4D76-A8B0-EE8F7207A0F5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84994" name="矩形 1"/>
          <p:cNvSpPr>
            <a:spLocks noChangeArrowheads="1"/>
          </p:cNvSpPr>
          <p:nvPr/>
        </p:nvSpPr>
        <p:spPr bwMode="auto">
          <a:xfrm>
            <a:off x="998538" y="983456"/>
            <a:ext cx="7200900" cy="113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一列火车本应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11:15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到达，现在要晚点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分钟。它什么时候到达？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08363" y="3006176"/>
            <a:ext cx="2381250" cy="1285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文本框 2"/>
          <p:cNvSpPr txBox="1">
            <a:spLocks noChangeArrowheads="1"/>
          </p:cNvSpPr>
          <p:nvPr/>
        </p:nvSpPr>
        <p:spPr bwMode="auto">
          <a:xfrm>
            <a:off x="982664" y="952500"/>
            <a:ext cx="75469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【答案】</a:t>
            </a:r>
            <a:endParaRPr lang="en-US" altLang="zh-CN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11:35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到达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【解析】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可以用数格子的方法，也可以用开始时间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经过时间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结束时间。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Box 1"/>
          <p:cNvSpPr txBox="1">
            <a:spLocks noChangeArrowheads="1"/>
          </p:cNvSpPr>
          <p:nvPr/>
        </p:nvSpPr>
        <p:spPr bwMode="auto">
          <a:xfrm>
            <a:off x="1163638" y="466725"/>
            <a:ext cx="1841500" cy="461665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小   结</a:t>
            </a:r>
            <a:endParaRPr lang="zh-CN" altLang="en-US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pic>
        <p:nvPicPr>
          <p:cNvPr id="87042" name="Picture 17" descr="小精灵-0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61264" y="466726"/>
            <a:ext cx="1030287" cy="1088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Freeform 13"/>
          <p:cNvSpPr>
            <a:spLocks noChangeArrowheads="1"/>
          </p:cNvSpPr>
          <p:nvPr/>
        </p:nvSpPr>
        <p:spPr bwMode="auto">
          <a:xfrm>
            <a:off x="3265488" y="2675335"/>
            <a:ext cx="1022350" cy="647700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52363" dir="6242175" algn="ctr" rotWithShape="0">
              <a:srgbClr val="66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87044" name="Freeform 19"/>
          <p:cNvSpPr>
            <a:spLocks noChangeArrowheads="1"/>
          </p:cNvSpPr>
          <p:nvPr/>
        </p:nvSpPr>
        <p:spPr bwMode="auto">
          <a:xfrm flipH="1">
            <a:off x="4203701" y="2675335"/>
            <a:ext cx="1020763" cy="647700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50800" dir="5400000" algn="ctr" rotWithShape="0">
              <a:srgbClr val="66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87045" name="Freeform 13"/>
          <p:cNvSpPr>
            <a:spLocks noChangeArrowheads="1"/>
          </p:cNvSpPr>
          <p:nvPr/>
        </p:nvSpPr>
        <p:spPr bwMode="auto">
          <a:xfrm>
            <a:off x="2730500" y="3489722"/>
            <a:ext cx="1473200" cy="523875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52363" dir="6242175" algn="ctr" rotWithShape="0">
              <a:srgbClr val="66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87046" name="Freeform 19"/>
          <p:cNvSpPr>
            <a:spLocks noChangeArrowheads="1"/>
          </p:cNvSpPr>
          <p:nvPr/>
        </p:nvSpPr>
        <p:spPr bwMode="auto">
          <a:xfrm flipH="1">
            <a:off x="4171951" y="3489722"/>
            <a:ext cx="1471613" cy="523875"/>
          </a:xfrm>
          <a:custGeom>
            <a:avLst/>
            <a:gdLst>
              <a:gd name="T0" fmla="*/ 1698 w 1698"/>
              <a:gd name="T1" fmla="*/ 0 h 2268"/>
              <a:gd name="T2" fmla="*/ 1698 w 1698"/>
              <a:gd name="T3" fmla="*/ 2268 h 2268"/>
              <a:gd name="T4" fmla="*/ 0 w 1698"/>
              <a:gd name="T5" fmla="*/ 1991 h 2268"/>
              <a:gd name="T6" fmla="*/ 718 w 1698"/>
              <a:gd name="T7" fmla="*/ 1295 h 2268"/>
              <a:gd name="T8" fmla="*/ 1040 w 1698"/>
              <a:gd name="T9" fmla="*/ 555 h 2268"/>
              <a:gd name="T10" fmla="*/ 531 w 1698"/>
              <a:gd name="T11" fmla="*/ 555 h 2268"/>
              <a:gd name="T12" fmla="*/ 1698 w 1698"/>
              <a:gd name="T13" fmla="*/ 0 h 2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8" h="2268">
                <a:moveTo>
                  <a:pt x="1698" y="0"/>
                </a:moveTo>
                <a:lnTo>
                  <a:pt x="1698" y="2268"/>
                </a:lnTo>
                <a:cubicBezTo>
                  <a:pt x="1698" y="2268"/>
                  <a:pt x="179" y="2200"/>
                  <a:pt x="0" y="1991"/>
                </a:cubicBezTo>
                <a:cubicBezTo>
                  <a:pt x="217" y="1767"/>
                  <a:pt x="509" y="1520"/>
                  <a:pt x="718" y="1295"/>
                </a:cubicBezTo>
                <a:cubicBezTo>
                  <a:pt x="927" y="1070"/>
                  <a:pt x="1071" y="678"/>
                  <a:pt x="1040" y="555"/>
                </a:cubicBezTo>
                <a:lnTo>
                  <a:pt x="531" y="555"/>
                </a:lnTo>
                <a:lnTo>
                  <a:pt x="1698" y="0"/>
                </a:lnTo>
                <a:close/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>
            <a:outerShdw dist="50800" dir="5400000" algn="ctr" rotWithShape="0">
              <a:srgbClr val="66990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grpSp>
        <p:nvGrpSpPr>
          <p:cNvPr id="87047" name="组合 19"/>
          <p:cNvGrpSpPr/>
          <p:nvPr/>
        </p:nvGrpSpPr>
        <p:grpSpPr bwMode="auto">
          <a:xfrm>
            <a:off x="2376489" y="3417094"/>
            <a:ext cx="3589337" cy="932260"/>
            <a:chOff x="1139826" y="3778249"/>
            <a:chExt cx="3590064" cy="1241773"/>
          </a:xfrm>
        </p:grpSpPr>
        <p:sp>
          <p:nvSpPr>
            <p:cNvPr id="87048" name="AutoShape 24"/>
            <p:cNvSpPr>
              <a:spLocks noChangeArrowheads="1"/>
            </p:cNvSpPr>
            <p:nvPr/>
          </p:nvSpPr>
          <p:spPr bwMode="auto">
            <a:xfrm flipV="1">
              <a:off x="1139826" y="3875088"/>
              <a:ext cx="3590064" cy="1144934"/>
            </a:xfrm>
            <a:custGeom>
              <a:avLst/>
              <a:gdLst>
                <a:gd name="T0" fmla="*/ 1552 w 21600"/>
                <a:gd name="T1" fmla="*/ 11910 h 21600"/>
                <a:gd name="T2" fmla="*/ 1486 w 21600"/>
                <a:gd name="T3" fmla="*/ 10800 h 21600"/>
                <a:gd name="T4" fmla="*/ 10800 w 21600"/>
                <a:gd name="T5" fmla="*/ 1486 h 21600"/>
                <a:gd name="T6" fmla="*/ 20114 w 21600"/>
                <a:gd name="T7" fmla="*/ 10800 h 21600"/>
                <a:gd name="T8" fmla="*/ 20047 w 21600"/>
                <a:gd name="T9" fmla="*/ 11910 h 21600"/>
                <a:gd name="T10" fmla="*/ 21522 w 21600"/>
                <a:gd name="T11" fmla="*/ 12088 h 21600"/>
                <a:gd name="T12" fmla="*/ 21600 w 21600"/>
                <a:gd name="T13" fmla="*/ 10800 h 21600"/>
                <a:gd name="T14" fmla="*/ 10800 w 21600"/>
                <a:gd name="T15" fmla="*/ 0 h 21600"/>
                <a:gd name="T16" fmla="*/ 0 w 21600"/>
                <a:gd name="T17" fmla="*/ 10800 h 21600"/>
                <a:gd name="T18" fmla="*/ 77 w 21600"/>
                <a:gd name="T19" fmla="*/ 12088 h 21600"/>
                <a:gd name="T20" fmla="*/ 1552 w 21600"/>
                <a:gd name="T21" fmla="*/ 1191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00" h="21600">
                  <a:moveTo>
                    <a:pt x="1552" y="11910"/>
                  </a:moveTo>
                  <a:cubicBezTo>
                    <a:pt x="1508" y="11542"/>
                    <a:pt x="1486" y="11171"/>
                    <a:pt x="1486" y="10800"/>
                  </a:cubicBezTo>
                  <a:cubicBezTo>
                    <a:pt x="1486" y="5656"/>
                    <a:pt x="5656" y="1486"/>
                    <a:pt x="10800" y="1486"/>
                  </a:cubicBezTo>
                  <a:cubicBezTo>
                    <a:pt x="15943" y="1486"/>
                    <a:pt x="20114" y="5656"/>
                    <a:pt x="20114" y="10800"/>
                  </a:cubicBezTo>
                  <a:cubicBezTo>
                    <a:pt x="20114" y="11171"/>
                    <a:pt x="20091" y="11542"/>
                    <a:pt x="20047" y="11910"/>
                  </a:cubicBezTo>
                  <a:lnTo>
                    <a:pt x="21522" y="12088"/>
                  </a:lnTo>
                  <a:cubicBezTo>
                    <a:pt x="21574" y="11660"/>
                    <a:pt x="21600" y="1123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230"/>
                    <a:pt x="25" y="11660"/>
                    <a:pt x="77" y="12088"/>
                  </a:cubicBezTo>
                  <a:lnTo>
                    <a:pt x="1552" y="11910"/>
                  </a:lnTo>
                  <a:close/>
                </a:path>
              </a:pathLst>
            </a:custGeom>
            <a:gradFill rotWithShape="0">
              <a:gsLst>
                <a:gs pos="0">
                  <a:srgbClr val="0099CC"/>
                </a:gs>
                <a:gs pos="100000">
                  <a:srgbClr val="00339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sp>
          <p:nvSpPr>
            <p:cNvPr id="87049" name="AutoShape 32"/>
            <p:cNvSpPr>
              <a:spLocks noChangeArrowheads="1"/>
            </p:cNvSpPr>
            <p:nvPr/>
          </p:nvSpPr>
          <p:spPr bwMode="auto">
            <a:xfrm flipV="1">
              <a:off x="1139826" y="3778249"/>
              <a:ext cx="3590064" cy="1144935"/>
            </a:xfrm>
            <a:custGeom>
              <a:avLst/>
              <a:gdLst>
                <a:gd name="T0" fmla="*/ 1552 w 21600"/>
                <a:gd name="T1" fmla="*/ 11910 h 21600"/>
                <a:gd name="T2" fmla="*/ 1486 w 21600"/>
                <a:gd name="T3" fmla="*/ 10800 h 21600"/>
                <a:gd name="T4" fmla="*/ 10800 w 21600"/>
                <a:gd name="T5" fmla="*/ 1486 h 21600"/>
                <a:gd name="T6" fmla="*/ 20114 w 21600"/>
                <a:gd name="T7" fmla="*/ 10800 h 21600"/>
                <a:gd name="T8" fmla="*/ 20047 w 21600"/>
                <a:gd name="T9" fmla="*/ 11910 h 21600"/>
                <a:gd name="T10" fmla="*/ 21522 w 21600"/>
                <a:gd name="T11" fmla="*/ 12088 h 21600"/>
                <a:gd name="T12" fmla="*/ 21600 w 21600"/>
                <a:gd name="T13" fmla="*/ 10800 h 21600"/>
                <a:gd name="T14" fmla="*/ 10800 w 21600"/>
                <a:gd name="T15" fmla="*/ 0 h 21600"/>
                <a:gd name="T16" fmla="*/ 0 w 21600"/>
                <a:gd name="T17" fmla="*/ 10800 h 21600"/>
                <a:gd name="T18" fmla="*/ 77 w 21600"/>
                <a:gd name="T19" fmla="*/ 12088 h 21600"/>
                <a:gd name="T20" fmla="*/ 1552 w 21600"/>
                <a:gd name="T21" fmla="*/ 1191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600" h="21600">
                  <a:moveTo>
                    <a:pt x="1552" y="11910"/>
                  </a:moveTo>
                  <a:cubicBezTo>
                    <a:pt x="1508" y="11542"/>
                    <a:pt x="1486" y="11171"/>
                    <a:pt x="1486" y="10800"/>
                  </a:cubicBezTo>
                  <a:cubicBezTo>
                    <a:pt x="1486" y="5656"/>
                    <a:pt x="5656" y="1486"/>
                    <a:pt x="10800" y="1486"/>
                  </a:cubicBezTo>
                  <a:cubicBezTo>
                    <a:pt x="15943" y="1486"/>
                    <a:pt x="20114" y="5656"/>
                    <a:pt x="20114" y="10800"/>
                  </a:cubicBezTo>
                  <a:cubicBezTo>
                    <a:pt x="20114" y="11171"/>
                    <a:pt x="20091" y="11542"/>
                    <a:pt x="20047" y="11910"/>
                  </a:cubicBezTo>
                  <a:lnTo>
                    <a:pt x="21522" y="12088"/>
                  </a:lnTo>
                  <a:cubicBezTo>
                    <a:pt x="21574" y="11660"/>
                    <a:pt x="21600" y="1123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230"/>
                    <a:pt x="25" y="11660"/>
                    <a:pt x="77" y="12088"/>
                  </a:cubicBezTo>
                  <a:lnTo>
                    <a:pt x="1552" y="11910"/>
                  </a:lnTo>
                  <a:close/>
                </a:path>
              </a:pathLst>
            </a:custGeom>
            <a:gradFill rotWithShape="0">
              <a:gsLst>
                <a:gs pos="0">
                  <a:srgbClr val="CCECFF"/>
                </a:gs>
                <a:gs pos="100000">
                  <a:srgbClr val="0099C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87050" name="Oval 36"/>
          <p:cNvSpPr>
            <a:spLocks noChangeArrowheads="1"/>
          </p:cNvSpPr>
          <p:nvPr/>
        </p:nvSpPr>
        <p:spPr bwMode="auto">
          <a:xfrm>
            <a:off x="1905000" y="3546872"/>
            <a:ext cx="1136650" cy="423863"/>
          </a:xfrm>
          <a:prstGeom prst="ellipse">
            <a:avLst/>
          </a:prstGeom>
          <a:gradFill rotWithShape="0">
            <a:gsLst>
              <a:gs pos="0">
                <a:srgbClr val="0099CC"/>
              </a:gs>
              <a:gs pos="100000">
                <a:srgbClr val="4EB8DC"/>
              </a:gs>
            </a:gsLst>
            <a:lin ang="5400000" scaled="1"/>
          </a:gradFill>
          <a:ln>
            <a:noFill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99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rot="10800000" wrap="none" anchor="ctr">
            <a:flatTx/>
          </a:bodyPr>
          <a:lstStyle/>
          <a:p>
            <a:endParaRPr lang="zh-CN" altLang="en-US"/>
          </a:p>
        </p:txBody>
      </p:sp>
      <p:sp>
        <p:nvSpPr>
          <p:cNvPr id="87051" name="Oval 51"/>
          <p:cNvSpPr>
            <a:spLocks noChangeArrowheads="1"/>
          </p:cNvSpPr>
          <p:nvPr/>
        </p:nvSpPr>
        <p:spPr bwMode="auto">
          <a:xfrm>
            <a:off x="5400675" y="3546872"/>
            <a:ext cx="1136650" cy="423863"/>
          </a:xfrm>
          <a:prstGeom prst="ellipse">
            <a:avLst/>
          </a:prstGeom>
          <a:gradFill rotWithShape="0">
            <a:gsLst>
              <a:gs pos="0">
                <a:srgbClr val="9A45C9"/>
              </a:gs>
              <a:gs pos="100000">
                <a:srgbClr val="B97EDA"/>
              </a:gs>
            </a:gsLst>
            <a:lin ang="5400000" scaled="1"/>
          </a:gradFill>
          <a:ln>
            <a:noFill/>
          </a:ln>
          <a:scene3d>
            <a:camera prst="legacyPerspectiveBottom"/>
            <a:lightRig rig="legacyFlat4" dir="b"/>
          </a:scene3d>
          <a:sp3d extrusionH="1243000" prstMaterial="legacyMatte">
            <a:bevelT w="13500" h="13500" prst="angle"/>
            <a:bevelB w="13500" h="13500" prst="angle"/>
            <a:extrusionClr>
              <a:srgbClr val="9A45C9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rot="10800000" wrap="none" anchor="ctr">
            <a:flatTx/>
          </a:bodyPr>
          <a:lstStyle/>
          <a:p>
            <a:endParaRPr lang="zh-CN" altLang="en-US"/>
          </a:p>
        </p:txBody>
      </p:sp>
      <p:sp>
        <p:nvSpPr>
          <p:cNvPr id="87052" name="Oval 53"/>
          <p:cNvSpPr>
            <a:spLocks noChangeArrowheads="1"/>
          </p:cNvSpPr>
          <p:nvPr/>
        </p:nvSpPr>
        <p:spPr bwMode="auto">
          <a:xfrm>
            <a:off x="3587751" y="3896916"/>
            <a:ext cx="1368425" cy="510778"/>
          </a:xfrm>
          <a:prstGeom prst="ellipse">
            <a:avLst/>
          </a:prstGeom>
          <a:gradFill rotWithShape="0">
            <a:gsLst>
              <a:gs pos="0">
                <a:srgbClr val="0C4EB0"/>
              </a:gs>
              <a:gs pos="100000">
                <a:srgbClr val="5684C8"/>
              </a:gs>
            </a:gsLst>
            <a:lin ang="5400000" scaled="1"/>
          </a:gradFill>
          <a:ln>
            <a:noFill/>
          </a:ln>
          <a:scene3d>
            <a:camera prst="legacyPerspectiveBottom"/>
            <a:lightRig rig="legacyFlat4" dir="b"/>
          </a:scene3d>
          <a:sp3d extrusionH="1243000" prstMaterial="legacyMatte">
            <a:bevelT w="13500" h="13500" prst="angle"/>
            <a:bevelB w="13500" h="13500" prst="angle"/>
            <a:extrusionClr>
              <a:srgbClr val="0C4EB0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rot="10800000" wrap="none" anchor="ctr">
            <a:flatTx/>
          </a:bodyPr>
          <a:lstStyle/>
          <a:p>
            <a:endParaRPr lang="zh-CN" altLang="en-US"/>
          </a:p>
        </p:txBody>
      </p:sp>
      <p:sp>
        <p:nvSpPr>
          <p:cNvPr id="87053" name="AutoShape 57"/>
          <p:cNvSpPr>
            <a:spLocks noChangeArrowheads="1"/>
          </p:cNvSpPr>
          <p:nvPr/>
        </p:nvSpPr>
        <p:spPr bwMode="auto">
          <a:xfrm>
            <a:off x="2211389" y="3161110"/>
            <a:ext cx="3984625" cy="3238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DBA10"/>
              </a:gs>
              <a:gs pos="50000">
                <a:srgbClr val="FF9933"/>
              </a:gs>
              <a:gs pos="100000">
                <a:srgbClr val="FDBA10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663300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054" name="AutoShape 68"/>
          <p:cNvSpPr>
            <a:spLocks noChangeArrowheads="1"/>
          </p:cNvSpPr>
          <p:nvPr/>
        </p:nvSpPr>
        <p:spPr bwMode="auto">
          <a:xfrm>
            <a:off x="2308225" y="3214688"/>
            <a:ext cx="3894138" cy="25122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D2D2D2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969696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HY헤드라인M"/>
                <a:cs typeface="HY헤드라인M"/>
              </a:rPr>
              <a:t>每相邻两个单位之间的进率是</a:t>
            </a:r>
            <a:r>
              <a:rPr lang="en-US" altLang="zh-CN" sz="2000">
                <a:solidFill>
                  <a:srgbClr val="002060"/>
                </a:solidFill>
                <a:latin typeface="微软雅黑" panose="020B0503020204020204" pitchFamily="34" charset="-122"/>
                <a:ea typeface="HY헤드라인M"/>
                <a:cs typeface="HY헤드라인M"/>
              </a:rPr>
              <a:t>60</a:t>
            </a:r>
            <a:endParaRPr lang="ko-KR" altLang="en-US" sz="2000">
              <a:solidFill>
                <a:srgbClr val="002060"/>
              </a:solidFill>
              <a:latin typeface="微软雅黑" panose="020B0503020204020204" pitchFamily="34" charset="-122"/>
              <a:ea typeface="HY헤드라인M"/>
              <a:cs typeface="HY헤드라인M"/>
            </a:endParaRPr>
          </a:p>
        </p:txBody>
      </p:sp>
      <p:sp>
        <p:nvSpPr>
          <p:cNvPr id="87055" name="Oval 70"/>
          <p:cNvSpPr>
            <a:spLocks noChangeArrowheads="1"/>
          </p:cNvSpPr>
          <p:nvPr/>
        </p:nvSpPr>
        <p:spPr bwMode="auto">
          <a:xfrm flipV="1">
            <a:off x="3671888" y="3927873"/>
            <a:ext cx="1230312" cy="459581"/>
          </a:xfrm>
          <a:prstGeom prst="ellipse">
            <a:avLst/>
          </a:prstGeom>
          <a:solidFill>
            <a:srgbClr val="FFFF15"/>
          </a:solidFill>
          <a:ln w="19050">
            <a:solidFill>
              <a:srgbClr val="4694DA"/>
            </a:solidFill>
            <a:round/>
          </a:ln>
        </p:spPr>
        <p:txBody>
          <a:bodyPr rot="10800000" wrap="none" anchor="ctr"/>
          <a:lstStyle/>
          <a:p>
            <a:pPr algn="ctr"/>
            <a:r>
              <a:rPr lang="zh-CN" altLang="en-US" sz="2000" b="1">
                <a:latin typeface="微软雅黑" panose="020B0503020204020204" pitchFamily="34" charset="-122"/>
                <a:ea typeface="HY헤드라인M"/>
                <a:cs typeface="HY헤드라인M"/>
              </a:rPr>
              <a:t>分</a:t>
            </a:r>
            <a:endParaRPr lang="ko-KR" altLang="en-US" sz="2000" b="1">
              <a:latin typeface="微软雅黑" panose="020B0503020204020204" pitchFamily="34" charset="-122"/>
              <a:ea typeface="HY헤드라인M"/>
              <a:cs typeface="HY헤드라인M"/>
            </a:endParaRPr>
          </a:p>
        </p:txBody>
      </p:sp>
      <p:sp>
        <p:nvSpPr>
          <p:cNvPr id="32" name="Oval 71"/>
          <p:cNvSpPr>
            <a:spLocks noChangeArrowheads="1"/>
          </p:cNvSpPr>
          <p:nvPr/>
        </p:nvSpPr>
        <p:spPr bwMode="auto">
          <a:xfrm flipV="1">
            <a:off x="5495881" y="3565954"/>
            <a:ext cx="1033831" cy="385764"/>
          </a:xfrm>
          <a:prstGeom prst="ellipse">
            <a:avLst/>
          </a:prstGeom>
          <a:solidFill>
            <a:srgbClr val="FFFF15"/>
          </a:solidFill>
          <a:ln w="12700" cmpd="sng">
            <a:solidFill>
              <a:srgbClr val="9999FF"/>
            </a:solidFill>
            <a:round/>
          </a:ln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dirty="0" smtClean="0">
                <a:effectLst>
                  <a:innerShdw blurRad="114300">
                    <a:prstClr val="black"/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Y헤드라인M"/>
              </a:rPr>
              <a:t>秒</a:t>
            </a:r>
            <a:endParaRPr lang="ko-KR" altLang="en-US" sz="2000" b="1" dirty="0" smtClean="0">
              <a:effectLst>
                <a:innerShdw blurRad="114300">
                  <a:prstClr val="black"/>
                </a:innerShdw>
              </a:effectLst>
              <a:latin typeface="微软雅黑" panose="020B0503020204020204" pitchFamily="34" charset="-122"/>
              <a:ea typeface="HY헤드라인M"/>
              <a:cs typeface="HY헤드라인M"/>
            </a:endParaRPr>
          </a:p>
        </p:txBody>
      </p:sp>
      <p:sp>
        <p:nvSpPr>
          <p:cNvPr id="33" name="Oval 71"/>
          <p:cNvSpPr>
            <a:spLocks noChangeArrowheads="1"/>
          </p:cNvSpPr>
          <p:nvPr/>
        </p:nvSpPr>
        <p:spPr bwMode="auto">
          <a:xfrm flipV="1">
            <a:off x="1956607" y="3568733"/>
            <a:ext cx="1033831" cy="385764"/>
          </a:xfrm>
          <a:prstGeom prst="ellipse">
            <a:avLst/>
          </a:prstGeom>
          <a:solidFill>
            <a:srgbClr val="FFFF15"/>
          </a:solidFill>
          <a:ln w="12700" cmpd="sng">
            <a:solidFill>
              <a:srgbClr val="9999FF"/>
            </a:solidFill>
            <a:round/>
          </a:ln>
        </p:spPr>
        <p:txBody>
          <a:bodyPr rot="10800000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b="1" dirty="0" smtClean="0">
                <a:effectLst>
                  <a:innerShdw blurRad="114300">
                    <a:prstClr val="black"/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HY헤드라인M"/>
              </a:rPr>
              <a:t>时</a:t>
            </a:r>
            <a:endParaRPr lang="ko-KR" altLang="en-US" sz="2000" b="1" dirty="0" smtClean="0">
              <a:effectLst>
                <a:innerShdw blurRad="114300">
                  <a:prstClr val="black"/>
                </a:innerShdw>
              </a:effectLst>
              <a:latin typeface="微软雅黑" panose="020B0503020204020204" pitchFamily="34" charset="-122"/>
              <a:ea typeface="HY헤드라인M"/>
              <a:cs typeface="HY헤드라인M"/>
            </a:endParaRPr>
          </a:p>
        </p:txBody>
      </p:sp>
      <p:sp>
        <p:nvSpPr>
          <p:cNvPr id="87058" name="AutoShape 57"/>
          <p:cNvSpPr>
            <a:spLocks noChangeArrowheads="1"/>
          </p:cNvSpPr>
          <p:nvPr/>
        </p:nvSpPr>
        <p:spPr bwMode="auto">
          <a:xfrm>
            <a:off x="860425" y="1688307"/>
            <a:ext cx="2871788" cy="38933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8BF729"/>
              </a:gs>
              <a:gs pos="50000">
                <a:srgbClr val="54A30D"/>
              </a:gs>
              <a:gs pos="100000">
                <a:srgbClr val="8BF729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663300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059" name="AutoShape 68"/>
          <p:cNvSpPr>
            <a:spLocks noChangeArrowheads="1"/>
          </p:cNvSpPr>
          <p:nvPr/>
        </p:nvSpPr>
        <p:spPr bwMode="auto">
          <a:xfrm>
            <a:off x="957264" y="1725216"/>
            <a:ext cx="2701925" cy="333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D2D2D2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969696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HY헤드라인M"/>
                <a:cs typeface="HY헤드라인M"/>
              </a:rPr>
              <a:t>看钟面数格方法计算</a:t>
            </a:r>
            <a:endParaRPr lang="ko-KR" altLang="en-US" sz="2000">
              <a:solidFill>
                <a:srgbClr val="002060"/>
              </a:solidFill>
              <a:latin typeface="微软雅黑" panose="020B0503020204020204" pitchFamily="34" charset="-122"/>
              <a:ea typeface="HY헤드라인M"/>
              <a:cs typeface="HY헤드라인M"/>
            </a:endParaRPr>
          </a:p>
        </p:txBody>
      </p:sp>
      <p:sp>
        <p:nvSpPr>
          <p:cNvPr id="87060" name="AutoShape 57"/>
          <p:cNvSpPr>
            <a:spLocks noChangeArrowheads="1"/>
          </p:cNvSpPr>
          <p:nvPr/>
        </p:nvSpPr>
        <p:spPr bwMode="auto">
          <a:xfrm>
            <a:off x="4679950" y="1669257"/>
            <a:ext cx="3697288" cy="38933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99FF"/>
              </a:gs>
              <a:gs pos="50000">
                <a:srgbClr val="C00000"/>
              </a:gs>
              <a:gs pos="100000">
                <a:srgbClr val="FF99FF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663300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061" name="AutoShape 68"/>
          <p:cNvSpPr>
            <a:spLocks noChangeArrowheads="1"/>
          </p:cNvSpPr>
          <p:nvPr/>
        </p:nvSpPr>
        <p:spPr bwMode="auto">
          <a:xfrm>
            <a:off x="4776788" y="1706166"/>
            <a:ext cx="3529012" cy="333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D2D2D2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prstShdw prst="shdw17" dist="35921" dir="2700000">
              <a:srgbClr val="969696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HY헤드라인M"/>
                <a:cs typeface="HY헤드라인M"/>
              </a:rPr>
              <a:t>结束的时刻减去开始的时刻</a:t>
            </a:r>
            <a:endParaRPr lang="ko-KR" altLang="en-US" sz="2000">
              <a:solidFill>
                <a:srgbClr val="002060"/>
              </a:solidFill>
              <a:latin typeface="微软雅黑" panose="020B0503020204020204" pitchFamily="34" charset="-122"/>
              <a:ea typeface="HY헤드라인M"/>
              <a:cs typeface="HY헤드라인M"/>
            </a:endParaRPr>
          </a:p>
        </p:txBody>
      </p:sp>
      <p:sp>
        <p:nvSpPr>
          <p:cNvPr id="87062" name="矩形 20"/>
          <p:cNvSpPr>
            <a:spLocks noChangeArrowheads="1"/>
          </p:cNvSpPr>
          <p:nvPr/>
        </p:nvSpPr>
        <p:spPr bwMode="auto">
          <a:xfrm>
            <a:off x="3141664" y="2286000"/>
            <a:ext cx="2185987" cy="38933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FF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计算经过的时间</a:t>
            </a:r>
            <a:endParaRPr lang="zh-CN" altLang="en-US" sz="2000">
              <a:solidFill>
                <a:srgbClr val="FFFF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063" name="下弧形箭头 34"/>
          <p:cNvSpPr>
            <a:spLocks noChangeArrowheads="1"/>
          </p:cNvSpPr>
          <p:nvPr/>
        </p:nvSpPr>
        <p:spPr bwMode="auto">
          <a:xfrm rot="19480030">
            <a:off x="5272089" y="2202657"/>
            <a:ext cx="612775" cy="269081"/>
          </a:xfrm>
          <a:prstGeom prst="curvedUpArrow">
            <a:avLst>
              <a:gd name="adj1" fmla="val 25113"/>
              <a:gd name="adj2" fmla="val 50227"/>
              <a:gd name="adj3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064" name="下弧形箭头 44"/>
          <p:cNvSpPr>
            <a:spLocks noChangeArrowheads="1"/>
          </p:cNvSpPr>
          <p:nvPr/>
        </p:nvSpPr>
        <p:spPr bwMode="auto">
          <a:xfrm rot="2154923" flipH="1">
            <a:off x="2401888" y="2216944"/>
            <a:ext cx="836612" cy="270272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0066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B444BC84-B8AC-4A15-89D1-1D85312872E5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88066" name="TextBox 4"/>
          <p:cNvSpPr txBox="1">
            <a:spLocks noChangeArrowheads="1"/>
          </p:cNvSpPr>
          <p:nvPr/>
        </p:nvSpPr>
        <p:spPr bwMode="auto">
          <a:xfrm>
            <a:off x="1174750" y="485775"/>
            <a:ext cx="1841500" cy="461665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课后巩固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88067" name="矩形 2"/>
          <p:cNvSpPr>
            <a:spLocks noChangeArrowheads="1"/>
          </p:cNvSpPr>
          <p:nvPr/>
        </p:nvSpPr>
        <p:spPr bwMode="auto">
          <a:xfrm>
            <a:off x="774607" y="1047798"/>
            <a:ext cx="793482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填空。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）南京到上海坐汽车要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小时，上午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分出发，（     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）到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达上海。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）“育才小学”每天早上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分开始第一节课，每节课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分钟，课间休息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分钟，第二节上课时间是（        ），该校上午共有三节课，中午放学时刻是（         ）。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6094884" y="3581401"/>
            <a:ext cx="3000375" cy="145970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文本框 2"/>
          <p:cNvSpPr txBox="1">
            <a:spLocks noChangeArrowheads="1"/>
          </p:cNvSpPr>
          <p:nvPr/>
        </p:nvSpPr>
        <p:spPr bwMode="auto">
          <a:xfrm>
            <a:off x="867671" y="581309"/>
            <a:ext cx="730726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【答案】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【解析】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）已知从南京到上海乘汽车需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小时，汽车上午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开，求下午几时到达，用开车时刻上午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分加上乘车时间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小时；即可得解。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）上第一节课开始时间加上每节课的时间，就是第一节下课时间；再加上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分钟就 是第二节上课时间，进而求出中午放学时间。据此解答 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23E1AC3A-0C1A-458D-93BC-0157C5F681CD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90114" name="矩形 1"/>
          <p:cNvSpPr>
            <a:spLocks noChangeArrowheads="1"/>
          </p:cNvSpPr>
          <p:nvPr/>
        </p:nvSpPr>
        <p:spPr bwMode="auto">
          <a:xfrm>
            <a:off x="966788" y="969169"/>
            <a:ext cx="73850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李老师每天早上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点从家骑车步行到学校，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到达。如果他每分钟骑车能走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米，请你帮忙算一算，李老师的家离学校有多少米？　　　     　　　     　　　　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71650" y="2307431"/>
            <a:ext cx="933450" cy="15716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25939" y="2595563"/>
            <a:ext cx="2568575" cy="12834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文本框 2"/>
          <p:cNvSpPr txBox="1">
            <a:spLocks noChangeArrowheads="1"/>
          </p:cNvSpPr>
          <p:nvPr/>
        </p:nvSpPr>
        <p:spPr bwMode="auto">
          <a:xfrm>
            <a:off x="976313" y="952500"/>
            <a:ext cx="72263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【答案】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20﹣7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00=20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（分钟）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20×300=6000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（米）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答：李老师家离学校有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6000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米。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【解析】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李老师每天早上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点从家骑车步行到学校，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到达，共行驶了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分钟，依据路程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速度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时间即可解答。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736713BC-18FD-4AD8-9004-065B9D043FEA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92162" name="TextBox 4"/>
          <p:cNvSpPr txBox="1">
            <a:spLocks noChangeArrowheads="1"/>
          </p:cNvSpPr>
          <p:nvPr/>
        </p:nvSpPr>
        <p:spPr bwMode="auto">
          <a:xfrm>
            <a:off x="963614" y="957263"/>
            <a:ext cx="7183437" cy="1135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小明从家到学校走了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分钟，在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到学校，小明在什么时间从家出发？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2755931" y="2776538"/>
            <a:ext cx="3143250" cy="14692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84FF5207-C4FD-42C7-A2FF-5A33781735D3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64514" name="TextBox 1"/>
          <p:cNvSpPr txBox="1">
            <a:spLocks noChangeArrowheads="1"/>
          </p:cNvSpPr>
          <p:nvPr/>
        </p:nvSpPr>
        <p:spPr bwMode="auto">
          <a:xfrm>
            <a:off x="1152525" y="1453765"/>
            <a:ext cx="7188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学习重点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时间单位的简单转换和求经过时间的方法。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学习难点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用时分秒的知识解决生活中的实际问题。</a:t>
            </a:r>
            <a:endParaRPr lang="zh-CN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515" name="TextBox 1"/>
          <p:cNvSpPr txBox="1">
            <a:spLocks noChangeArrowheads="1"/>
          </p:cNvSpPr>
          <p:nvPr/>
        </p:nvSpPr>
        <p:spPr bwMode="auto">
          <a:xfrm>
            <a:off x="1152525" y="459581"/>
            <a:ext cx="1841500" cy="461665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学习重难点</a:t>
            </a:r>
            <a:endParaRPr lang="zh-CN" altLang="en-US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文本框 2"/>
          <p:cNvSpPr txBox="1">
            <a:spLocks noChangeArrowheads="1"/>
          </p:cNvSpPr>
          <p:nvPr/>
        </p:nvSpPr>
        <p:spPr bwMode="auto">
          <a:xfrm>
            <a:off x="976314" y="952500"/>
            <a:ext cx="7185025" cy="279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【答案】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7:30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40=6:50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答：小明在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6:50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从家出发。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【解析】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出发的时间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到校时间－走路时间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6B1870F1-4F90-4E9E-B372-4D04D2D27692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94210" name="矩形 2"/>
          <p:cNvSpPr>
            <a:spLocks noChangeArrowheads="1"/>
          </p:cNvSpPr>
          <p:nvPr/>
        </p:nvSpPr>
        <p:spPr bwMode="auto">
          <a:xfrm>
            <a:off x="962026" y="931069"/>
            <a:ext cx="74580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王华上午在校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分，下午在校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分，他一天在校多长时间？上午比下午多多少时间？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211" name="AutoShape 7" descr="data:image/jpeg;base64,/9j/4AAQSkZJRgABAQAAAQABAAD/2wBDAAgGBgcGBQgHBwcJCQgKDBQNDAsLDBkSEw8UHRofHh0aHBwgJC4nICIsIxwcKDcpLDAxNDQ0Hyc5PTgyPC4zNDL/2wBDAQkJCQwLDBgNDRgyIRwhMjIyMjIyMjIyMjIyMjIyMjIyMjIyMjIyMjIyMjIyMjIyMjIyMjIyMjIyMjIyMjIyMjL/wAARCADcAFUDASIAAhEBAxEB/8QAHAAAAgMAAwEAAAAAAAAAAAAAAAcEBQYBAgMI/8QAQBAAAQMDAQUECAMFBwUAAAAAAQACAwQFEQYSEyExQQdRYXEUIjKBkbHB0RVCoSNScrLhMzQ2YoKSonTC4vDx/8QAGgEAAgMBAQAAAAAAAAAAAAAAAAQCAwUGAf/EAC8RAAICAgEDAQUHBQAAAAAAAAABAgMEERIhMUFRMjNhgbEFEyIjcaHwFJHB0eH/2gAMAwEAAhEDEQA/AH+qTU98kstAx1NC2armfsQsecNGBkud4AD5K7WF17Wsp3ZdxMVOA0eMj8fJirtlxg2V2y4xbKS3dplxpbgIrxFBNTF2HPgYWuZ4gZ4jwTRgnjqYI54XtfFI0OY5pyHA8ivm6peX1D/A4W20VrxtlgbbLmHuowf2crRkxZ6EdW+XEJOjJafGbFacjT1NjfQo1FcKS404qKOpjniP5o3ZH9FJWgnvsPb2CEIQAIQhAAhCEACT3aDXGtudS2HLooJGtkcOQIBDR8d4fcmzWR1MsDo6WZsEjhjeFm0W+IHLPmlxr21Uli0vR0VIHHeVJkkkecvlfsnLnHqeKVytuD9BfJ24MW7Rt1H+rKlOjY/m3j3qtoq+Oa41FOzBMUe0XeOeITgq9P2mC2QxR0kbmmNp3hHruJGc55rNVUpt/AQjW5bKXR2nbZdmmWjulwoLjCP2rIpBxH7w4cvA8kz6Cklo6cRTVs9W4fnmDdr/AIgJLk1Om7vFW0bzhjstz1HVrvAhOW03OC8WyGtpz6kjeR5tPUHxBT2HOLXF90OY0l7PkmoQhPDYIQhAAhCEACWHbTI5lipdhxa4bxwI8mj6pnpW9tI2rVSNzgFkvH/YqMj3b+X1Kr/Y/t9RP6XttZvpbhu9ml2DHtH8xJHL3p9sm9I0/b5c52qZn6Nx9Fk209vh0eKeFhE7WcMcsD/4r2yTb7SVHx4xh0fwcfusrFyfvpzYu1xl+qKS5xtla5jhwKk6BvbrXeHWyofinqnYbnk2Toffy+C8a/2is/VtIeJGkhzTnI5jxXrm4TU14F+ThJSQ/kKm0veBfLDBVOI3wG7mHc8c/jwPvVytmMlJKSNSLUltAhCFI9BCEIAEr+2dubVS927m/wC1NBLXtiZtWalPhMP+I+yoyfdv5fUpv92/55FVYtYFsLLdVwTSvI2GOibtF3mO9MnSc23YaiE84pyceYH2KyfZfp2mrIKm4zvY2Ti1hd3Du/8Ae5aWwH0e53Wjzw9oe4/YrHrdcMlqC1v6lEotcZfqFf7RVFPxJV7X+0VRT8ypWdxWZouzy7eg3x9vkdiGrGG56SDl8RkfBNhfPbZZKeojqIXbMsbg9pHQg5CfFqr47pa6atj9maMPx3HqPcchPYNm4uD8DeJPacfQmIQhPjgIQhAAl92sxben6d3dI9vxYfsmCsZ2mRbzSwOPYqG/qHD6qjJ90yq/3bE1ojUEVJE+3TSiNxdtRknAdnp5rX0Eu71O054TxlufHH9EprdaJrxcmUcPDPF7sZ2R9+5Mllobpx1AY9vDXjaL3FxJGOp8Fh3V1VZSmn1fgWnvhv0L2v8AaKop+ZV7cPbKop+ZV1vcWmQnpk9mVz3tDU2x7vWgdvYx/ldz/X5pbPI2sZGcZwrjSFy/DNT0krnYilduZPJ3D54KMezhamFE+FiY7kIHJC3TXBCEIAFm9dw73R9aerNh/wAHBaRVeo6f0rTdyh6up348wM/RV2rcGvgQsW4NCM7OYoIbvVPlAy2Yt+AOPmVuNbPpqq2sdTtAMbwfofmlFT3l1h1DUSYcYZH5eG8x1BHxW1i1BQ3mjkjp6hsjyzi1p4jzB4jiuayo2xs5pbi9dSiMk6nH1LR8u/o4ZermAnzwqercWMe8N2iASG957lMt0u8toaecbiPdzUWo5lNye0mIye+pnKSwwU9SK6ofJNcHHafMXkAE9AP3emFYTR72Ms25GZ/NG8tcPIjktLZ7ZYKy6x2i5XwQXaZocyjibksyMtD3EbIcRx2c5XW76Vls97p6Oonb6LO71aojADB7RPcQOKnOq7SnJEp129JMZejKmrqtKUEtbVelT7BaZyMOeASAXD97ofEZ6q+WP0HLTx0tTQ0tWKqjBbU0k44byGQc8eDmuB8VsFsVtuKb7mnBtxW+4IQhTJguksYlhfG7k9paffwXdCAPknVNK6C8yRbJ2uDcd5BLfomtoXRjKOzNl2AZn+s92OZ6n6BZDtJpG2/WD5XNxGyr2j/C4h/1KZNjvQhtkbGOBAbjgudzZqMYwn7PXfyFsdLen4MoyI0N0rqJ3DZece4/YrtSwtqLrSQyexJOxrs9xcMrvfJB+PtqukoG18vsoz5HQztlZ7bHBw8wcrymalBMTsSjNr0ZjtNHUj+1mrssEs8T6q7CW4xho4simMm04kZAAHA8M5A6p9dodpN30nPAwtbMXBkbncMF/qc+71ld2urobjTsuVOItudg23AAO4dCefBZXtB1DFHanUFMXPldI0ve0eq3ZO1jPU5A5LetklW5GjZJKDZF0pQ3PTTNL097lL7hU088FS5z9s7ZdvGjI545JipQXrXEV5ktE8MMkM9DLvZNrGCeHLHTgU3Y3tlja9py1wBB8CoU2KUpJfzoRqmpOWjshCEwXAhCEAJbtntuakVLW/2kAfnxYcH9CEutP6vrLc6OhdA+qYSGRhh9cdw48CE9u0+3iq0/DUEZ3Muy7+F4wf1wlD2aWBlXqKeSoaCadxjAPf1+nxKyctQSmrFtd18/+iuvzHFGjuUdRNQx1MsWwGkcOvFR3SCWMOHPAymLfbIx1qmYMbT4zs+fRKeWp9E3U7ziHaEUp/dDj6rvc7gf4lm40JQ3XJaZTk1cZr4lvR3autu0KWcsa7iWEBzSe/BUStraqvGKicvG0XchwycnHvXV/NeRV7snrjvoKcpa1s82RtjBAHPmSnlpGs9O0rb5ScubEI3ebfV+iSCaXZlV7yyVVKTxhnyPJwz8wUzgy1br1GcSWp6NwhCFsGkCEIQBXX6g/E7FW0eMulicG/xcx+oCRemriyz6onikOx6U0Stz1IGHDz4A/FfQq+cu1Szutt2qZIcs3Uwnic3gQx/Hh5H5LPzqVYkn56f6F7vwzjNDLqLu6aIDayOiX9ypI31VXSSNBhnDmkHucqDR991Dd7g2haY5Ym8ZJXNIcB0HDgSfuthfbfLSCGZ7i5x9VxPfzH1WCq7Me/jOW2yGQ3OHLXYXtk1O2nJtl2k2JYHGNs7uRwcYd3HxWifX0ccW9fVwCPntbwY+axmpbQ06kLt5uo6xu8Y7GRt8iPr71XVenpqSifUO2tpmMgswDk9Ct7+khclOL1sZq+yLMqp5Fa/D57eO5uaC6Mu1RIaUE0kJwZSMbx/cPAfZMvsxqdi8VtMTgSwB4Hi13/klxZ6AW21U9Nj1mty/xceJWx0LUej6vo8nhIHxn3tP1ASdUoxvXHtsy65JXLj2HOhCFuGsCEIQAJddq1lbWW2Gs2eABp5T/ld7J9x+aYqhXe3x3W01NDJ7M0ZaD3HofccFVXQ5wcSFkeUWhI9kEEFE2ofUNG9Er2uz3ggfL5rb6rEFdRyshAzjab5jilJUXeo0bqOXfRP9HqHHeNbzjlb6rsDrnhkLRQa8tFc5kcVVtzPOGxhrtonywuay4ZDblGO03srhYnXp+Snudrp7xQ+jz5aWnaY9vNh7wqyGxXJxp4bhepqqhpnh8dOc4yOWclaSdm7qXDZLQ71gD3FeRTVeROMNRfRiEb7ak4RlpM4VhYpvRtQ26bOA2pZnyJx9VXrtE8xzRyDmx4d8DlVxemmUxemmfRAQurHB7A4ciMoXSG4dkIQgAQhCAEf21aZJLrhBHkTDejA5SNHrD3t4+5UvZJpJtXRS3VzA6V/BhI5Nz9cE/BPLU9nbfLFUUmAZcbcJPR45fHl70pNC3+PTstTY5DupGEljHcCWEkjzxktPdhZGenGLj14vr0/f99C6SjZp9mTdTW4wBsoHFh2XeR/qs4VsrpVxVrJA97dl4wTlY0gtcWnmDhY2JPcXH0FcyKU+S8nC4d7J8lyuDyKbFD6Btr97a6ST96Fjvi0IXhYH7enba7vpo/5QhdHF7imbkXtIsUIQpHoIQhAAkF24aTdTztvlIwtDiXuLeBB/N9Hf7k/VV6hs0V+stRQShv7RuWE/lcOR+nkSq7Y8ltd0QsjtdO4h+yTTNRfYpbncKueZjCWwxySuLRjrgnzV/qi2ihrmvYBsPGycdCP6fJVWkLu3SNVVacq3+jSxSOMIecbTSTw8wcg+QKvrtVx18D2mRrnn1m44nK5jKtayN8X/AI0U2KE6viZlCFweR8lcZY9tN/4Ztn/Sx/yhC9bEzd6ftzO6mj/lCF0UF+FG3H2UWCEKuprzS1U87I3gsiDcPz7WeHAd2eGV7KcYtRb6slssUKOK2nJwJOPLkVz6ZBgHbzk45dVID3JwFGkeQcg4XeSeMDG8b8VDknjPJ7fig9Qpe2PR34vSfi1LGDUN9vA/NyHxHDzAUTsi0nBNps10n94mJc4u5gDOB7vumtVCCohkgm2HxvaWuaTzCXsstXoueeJsc0lE79o2SKIv9UnmQOOQTgrK+0K5cNJbTfVIpaUJbfZlRe6H8Pu88A9nO00+BUBrDK9sbRlzyGjzPBSLjfKW61EW6375XZO1uHhuPEkYCtdJ219XqS3mSMiAP3pcRwIb/XA96z6IWSUYyi0/iZ9lf5ul2Y56eIQU0UI5RsDfgMIXqhdKaoKvp7PSU23uw/DxjBeTsjJOB3DJVghRcItptdUGiL6BBw4Hh4rkUMI5bWe/KkoUgIstDFJx2QTjHEqHJbtnOItryKtkIAzstM1p4xEeYKi1cQqaaSBz3sDxjaYcOHiCtYujo43e0xp8wouO1pnu0+jPnTV+i9UQSie1V09RCwlzYg71eYPAdOIHA8O4ph9nNHX1FOamqgkpThrHRPZsluPWOe/iefcmPuIQeETB/pC7tAAwAB5KpUrkm32KlWlJP0OUIQryw//Z"/>
          <p:cNvSpPr>
            <a:spLocks noChangeAspect="1" noChangeArrowheads="1"/>
          </p:cNvSpPr>
          <p:nvPr/>
        </p:nvSpPr>
        <p:spPr bwMode="auto">
          <a:xfrm>
            <a:off x="144463" y="-108347"/>
            <a:ext cx="3048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22539" y="2345531"/>
            <a:ext cx="4073525" cy="11144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日期占位符 3"/>
          <p:cNvSpPr txBox="1">
            <a:spLocks noGrp="1" noChangeArrowheads="1"/>
          </p:cNvSpPr>
          <p:nvPr/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fld id="{A83AE879-0085-4E6F-A654-8736848E7429}" type="datetime1">
              <a:rPr lang="zh-CN" altLang="en-US"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</a:fld>
            <a:endParaRPr lang="zh-CN" altLang="en-US" sz="1200">
              <a:solidFill>
                <a:srgbClr val="898989"/>
              </a:solidFill>
              <a:latin typeface="Arial" panose="020B060402020202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95234" name="矩形 2"/>
          <p:cNvSpPr>
            <a:spLocks noChangeArrowheads="1"/>
          </p:cNvSpPr>
          <p:nvPr/>
        </p:nvSpPr>
        <p:spPr bwMode="auto">
          <a:xfrm>
            <a:off x="962025" y="931069"/>
            <a:ext cx="719455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【答案】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分－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=50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答：他一天在校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分，上午比下午多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【解析】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在校时间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上午的在校时间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下午的在校时间，上午比下午多的时间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上午的在校时间－下午的在校时间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矩形 1"/>
          <p:cNvSpPr>
            <a:spLocks noChangeArrowheads="1"/>
          </p:cNvSpPr>
          <p:nvPr/>
        </p:nvSpPr>
        <p:spPr bwMode="auto">
          <a:xfrm>
            <a:off x="536577" y="547062"/>
            <a:ext cx="7627937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光明小学体育俱乐部星期天上午开放的 时间如表。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）围棋活动进行了多长时间？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）小明打好篮球，又去参加轮滑活动，他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中间休息了多少时间？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）体育俱乐部星期天上午一共开放了多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少时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间？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6258" name="Picture 3" descr="学科网(www.zxxk.com)--教育资源门户，提供试卷、教案、课件、论文、素材及各类教学资源下载，还有大量而丰富的教学相关资讯！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821854" y="3209146"/>
            <a:ext cx="3205163" cy="193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6927" y="1157889"/>
            <a:ext cx="2119313" cy="12061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矩形 1"/>
          <p:cNvSpPr>
            <a:spLocks noChangeArrowheads="1"/>
          </p:cNvSpPr>
          <p:nvPr/>
        </p:nvSpPr>
        <p:spPr bwMode="auto">
          <a:xfrm>
            <a:off x="931863" y="487921"/>
            <a:ext cx="72390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【答案】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10:00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8:30=1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答：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9:45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9:30=15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答：他中间休息了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11:15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8:30=2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答：体育俱乐部星期天上午一共开放了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【解析】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认真审题，分清各个项目的时间，再根据具体问题解答即可。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4"/>
          <p:cNvSpPr txBox="1">
            <a:spLocks noChangeArrowheads="1"/>
          </p:cNvSpPr>
          <p:nvPr/>
        </p:nvSpPr>
        <p:spPr bwMode="auto">
          <a:xfrm>
            <a:off x="1155700" y="371475"/>
            <a:ext cx="1746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rgbClr val="0066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温故而知新</a:t>
            </a:r>
            <a:endParaRPr lang="zh-CN" altLang="en-US" sz="2400" b="1" dirty="0">
              <a:solidFill>
                <a:srgbClr val="0066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4657726" y="3555206"/>
            <a:ext cx="3076575" cy="266700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5289551" y="3693319"/>
            <a:ext cx="3076575" cy="265510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6746875" y="3402806"/>
            <a:ext cx="1708150" cy="266700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6880226" y="3525441"/>
            <a:ext cx="1235075" cy="265509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1525588" y="3693319"/>
            <a:ext cx="2989262" cy="265510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2212976" y="3774281"/>
            <a:ext cx="4176713" cy="195263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5544" name="图片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flipH="1">
            <a:off x="1209675" y="1910953"/>
            <a:ext cx="1809750" cy="208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椭圆 15"/>
          <p:cNvSpPr/>
          <p:nvPr/>
        </p:nvSpPr>
        <p:spPr bwMode="auto">
          <a:xfrm>
            <a:off x="2746376" y="3790951"/>
            <a:ext cx="3095625" cy="97631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5546" name="图片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0489" y="2227660"/>
            <a:ext cx="2219325" cy="179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7" name="圆角矩形标注 17"/>
          <p:cNvSpPr>
            <a:spLocks noChangeArrowheads="1"/>
          </p:cNvSpPr>
          <p:nvPr/>
        </p:nvSpPr>
        <p:spPr bwMode="auto">
          <a:xfrm>
            <a:off x="4300539" y="1366838"/>
            <a:ext cx="2236787" cy="544116"/>
          </a:xfrm>
          <a:prstGeom prst="wedgeRoundRectCallout">
            <a:avLst>
              <a:gd name="adj1" fmla="val 47796"/>
              <a:gd name="adj2" fmla="val 134333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唉！我还是输了！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548" name="流程图: 资料带 18"/>
          <p:cNvSpPr>
            <a:spLocks noChangeArrowheads="1"/>
          </p:cNvSpPr>
          <p:nvPr/>
        </p:nvSpPr>
        <p:spPr bwMode="auto">
          <a:xfrm>
            <a:off x="2663825" y="3925492"/>
            <a:ext cx="1049338" cy="507206"/>
          </a:xfrm>
          <a:prstGeom prst="flowChartPunchedTape">
            <a:avLst/>
          </a:prstGeom>
          <a:solidFill>
            <a:srgbClr val="FFFF15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549" name="流程图: 资料带 19"/>
          <p:cNvSpPr>
            <a:spLocks noChangeArrowheads="1"/>
          </p:cNvSpPr>
          <p:nvPr/>
        </p:nvSpPr>
        <p:spPr bwMode="auto">
          <a:xfrm>
            <a:off x="5170488" y="3906442"/>
            <a:ext cx="901700" cy="526256"/>
          </a:xfrm>
          <a:prstGeom prst="flowChartPunchedTape">
            <a:avLst/>
          </a:prstGeom>
          <a:solidFill>
            <a:srgbClr val="FFFF15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550" name="TextBox 1"/>
          <p:cNvSpPr txBox="1">
            <a:spLocks noChangeArrowheads="1"/>
          </p:cNvSpPr>
          <p:nvPr/>
        </p:nvSpPr>
        <p:spPr bwMode="auto">
          <a:xfrm>
            <a:off x="941389" y="951310"/>
            <a:ext cx="21748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赛跑比赛开始啦！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 bwMode="auto">
          <a:xfrm>
            <a:off x="4657726" y="3555206"/>
            <a:ext cx="3076575" cy="266700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289551" y="3693319"/>
            <a:ext cx="3076575" cy="265510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6746875" y="3402806"/>
            <a:ext cx="1708150" cy="266700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6880226" y="3525441"/>
            <a:ext cx="1235075" cy="265509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1525588" y="3693319"/>
            <a:ext cx="2989262" cy="265510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2212976" y="3774281"/>
            <a:ext cx="4176713" cy="195263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6567" name="图片 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flipH="1">
            <a:off x="1209675" y="1910953"/>
            <a:ext cx="1809750" cy="208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椭圆 9"/>
          <p:cNvSpPr/>
          <p:nvPr/>
        </p:nvSpPr>
        <p:spPr bwMode="auto">
          <a:xfrm>
            <a:off x="2746376" y="3790951"/>
            <a:ext cx="3095625" cy="97631"/>
          </a:xfrm>
          <a:prstGeom prst="ellipse">
            <a:avLst/>
          </a:prstGeom>
          <a:gradFill flip="none" rotWithShape="1">
            <a:gsLst>
              <a:gs pos="0">
                <a:srgbClr val="54A30D"/>
              </a:gs>
              <a:gs pos="38000">
                <a:srgbClr val="60C87B"/>
              </a:gs>
              <a:gs pos="86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defRPr/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6569" name="图片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0489" y="2227660"/>
            <a:ext cx="2219325" cy="179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70" name="圆角矩形标注 11"/>
          <p:cNvSpPr>
            <a:spLocks noChangeArrowheads="1"/>
          </p:cNvSpPr>
          <p:nvPr/>
        </p:nvSpPr>
        <p:spPr bwMode="auto">
          <a:xfrm>
            <a:off x="4300539" y="1366838"/>
            <a:ext cx="2236787" cy="544116"/>
          </a:xfrm>
          <a:prstGeom prst="wedgeRoundRectCallout">
            <a:avLst>
              <a:gd name="adj1" fmla="val 47796"/>
              <a:gd name="adj2" fmla="val 134333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唉！我还是输了！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571" name="流程图: 资料带 12"/>
          <p:cNvSpPr>
            <a:spLocks noChangeArrowheads="1"/>
          </p:cNvSpPr>
          <p:nvPr/>
        </p:nvSpPr>
        <p:spPr bwMode="auto">
          <a:xfrm>
            <a:off x="2663825" y="3925492"/>
            <a:ext cx="1049338" cy="507206"/>
          </a:xfrm>
          <a:prstGeom prst="flowChartPunchedTape">
            <a:avLst/>
          </a:prstGeom>
          <a:solidFill>
            <a:srgbClr val="FFFF15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572" name="流程图: 资料带 13"/>
          <p:cNvSpPr>
            <a:spLocks noChangeArrowheads="1"/>
          </p:cNvSpPr>
          <p:nvPr/>
        </p:nvSpPr>
        <p:spPr bwMode="auto">
          <a:xfrm>
            <a:off x="5170488" y="3906442"/>
            <a:ext cx="901700" cy="526256"/>
          </a:xfrm>
          <a:prstGeom prst="flowChartPunchedTape">
            <a:avLst/>
          </a:prstGeom>
          <a:solidFill>
            <a:srgbClr val="FFFF15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120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573" name="Rectangle 10"/>
          <p:cNvSpPr>
            <a:spLocks noChangeArrowheads="1"/>
          </p:cNvSpPr>
          <p:nvPr/>
        </p:nvSpPr>
        <p:spPr bwMode="auto">
          <a:xfrm>
            <a:off x="4246564" y="3779669"/>
            <a:ext cx="4972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endParaRPr lang="zh-CN" altLang="en-US" sz="32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574" name="Rectangle 5"/>
          <p:cNvSpPr>
            <a:spLocks noChangeArrowheads="1"/>
          </p:cNvSpPr>
          <p:nvPr/>
        </p:nvSpPr>
        <p:spPr bwMode="auto">
          <a:xfrm>
            <a:off x="2746376" y="3056335"/>
            <a:ext cx="742511" cy="553998"/>
          </a:xfrm>
          <a:prstGeom prst="rect">
            <a:avLst/>
          </a:prstGeom>
          <a:solidFill>
            <a:srgbClr val="FFFF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575" name="Rectangle 5"/>
          <p:cNvSpPr>
            <a:spLocks noChangeArrowheads="1"/>
          </p:cNvSpPr>
          <p:nvPr/>
        </p:nvSpPr>
        <p:spPr bwMode="auto">
          <a:xfrm>
            <a:off x="3771900" y="3056335"/>
            <a:ext cx="742511" cy="553998"/>
          </a:xfrm>
          <a:prstGeom prst="rect">
            <a:avLst/>
          </a:prstGeom>
          <a:solidFill>
            <a:srgbClr val="FFFF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576" name="组合 17"/>
          <p:cNvGrpSpPr/>
          <p:nvPr/>
        </p:nvGrpSpPr>
        <p:grpSpPr bwMode="auto">
          <a:xfrm>
            <a:off x="1697039" y="1356121"/>
            <a:ext cx="1590675" cy="553998"/>
            <a:chOff x="395536" y="4133645"/>
            <a:chExt cx="1591438" cy="737616"/>
          </a:xfrm>
        </p:grpSpPr>
        <p:sp>
          <p:nvSpPr>
            <p:cNvPr id="66577" name="圆角矩形标注 1"/>
            <p:cNvSpPr>
              <a:spLocks noChangeArrowheads="1"/>
            </p:cNvSpPr>
            <p:nvPr/>
          </p:nvSpPr>
          <p:spPr bwMode="auto">
            <a:xfrm>
              <a:off x="395536" y="4145996"/>
              <a:ext cx="1591438" cy="475608"/>
            </a:xfrm>
            <a:prstGeom prst="wedgeRoundRectCallout">
              <a:avLst>
                <a:gd name="adj1" fmla="val -20833"/>
                <a:gd name="adj2" fmla="val 62500"/>
                <a:gd name="adj3" fmla="val 16667"/>
              </a:avLst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578" name="Rectangle 5"/>
            <p:cNvSpPr>
              <a:spLocks noChangeArrowheads="1"/>
            </p:cNvSpPr>
            <p:nvPr/>
          </p:nvSpPr>
          <p:spPr bwMode="auto">
            <a:xfrm>
              <a:off x="539551" y="4133645"/>
              <a:ext cx="1447423" cy="737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000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</a:t>
              </a:r>
              <a:r>
                <a:rPr lang="en-US" altLang="zh-CN" sz="2000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=60</a:t>
              </a:r>
              <a:r>
                <a:rPr lang="zh-CN" altLang="en-US" sz="2000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</a:t>
              </a:r>
              <a:endParaRPr lang="zh-CN" altLang="en-US" sz="20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579" name="爆炸形 1 20"/>
          <p:cNvSpPr>
            <a:spLocks noChangeArrowheads="1"/>
          </p:cNvSpPr>
          <p:nvPr/>
        </p:nvSpPr>
        <p:spPr bwMode="auto">
          <a:xfrm rot="20560233">
            <a:off x="6518275" y="598885"/>
            <a:ext cx="2311400" cy="885825"/>
          </a:xfrm>
          <a:prstGeom prst="irregularSeal1">
            <a:avLst/>
          </a:prstGeom>
          <a:solidFill>
            <a:srgbClr val="8BF729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用时一样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AutoShape 7"/>
          <p:cNvSpPr>
            <a:spLocks noChangeArrowheads="1"/>
          </p:cNvSpPr>
          <p:nvPr/>
        </p:nvSpPr>
        <p:spPr bwMode="auto">
          <a:xfrm>
            <a:off x="3816351" y="3860007"/>
            <a:ext cx="2378075" cy="484585"/>
          </a:xfrm>
          <a:prstGeom prst="wedgeRoundRectCallout">
            <a:avLst>
              <a:gd name="adj1" fmla="val 62389"/>
              <a:gd name="adj2" fmla="val 7153"/>
              <a:gd name="adj3" fmla="val 16667"/>
            </a:avLst>
          </a:prstGeom>
          <a:solidFill>
            <a:srgbClr val="FF99FF"/>
          </a:solidFill>
          <a:ln w="9525">
            <a:solidFill>
              <a:srgbClr val="008000"/>
            </a:solidFill>
            <a:miter lim="800000"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67586" name="Rectangle 8"/>
          <p:cNvSpPr>
            <a:spLocks noChangeArrowheads="1"/>
          </p:cNvSpPr>
          <p:nvPr/>
        </p:nvSpPr>
        <p:spPr bwMode="auto">
          <a:xfrm>
            <a:off x="3816351" y="3779134"/>
            <a:ext cx="2392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你从中获得了哪些有意义的数学信息？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587" name="Rectangle 10"/>
          <p:cNvSpPr>
            <a:spLocks noChangeArrowheads="1"/>
          </p:cNvSpPr>
          <p:nvPr/>
        </p:nvSpPr>
        <p:spPr bwMode="auto">
          <a:xfrm>
            <a:off x="533401" y="3053329"/>
            <a:ext cx="3850734" cy="40011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小明从家到学校用了多长时间？ 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7588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7113" y="1469232"/>
            <a:ext cx="3097212" cy="1527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图片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84700" y="1469232"/>
            <a:ext cx="3386138" cy="1560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图片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05588" y="3223023"/>
            <a:ext cx="1331912" cy="1082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7113" y="941785"/>
            <a:ext cx="1549400" cy="55399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请你动动脑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5"/>
          <p:cNvSpPr>
            <a:spLocks noChangeArrowheads="1"/>
          </p:cNvSpPr>
          <p:nvPr/>
        </p:nvSpPr>
        <p:spPr bwMode="auto">
          <a:xfrm>
            <a:off x="552450" y="2772966"/>
            <a:ext cx="586410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直接数一数，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7:30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7:45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分针走了（   ）大格。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610" name="Group 140"/>
          <p:cNvGrpSpPr/>
          <p:nvPr/>
        </p:nvGrpSpPr>
        <p:grpSpPr bwMode="auto">
          <a:xfrm>
            <a:off x="1557339" y="1047750"/>
            <a:ext cx="2282825" cy="1426369"/>
            <a:chOff x="748" y="1117"/>
            <a:chExt cx="3600" cy="3000"/>
          </a:xfrm>
        </p:grpSpPr>
        <p:grpSp>
          <p:nvGrpSpPr>
            <p:cNvPr id="68611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68612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8613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8614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8615" name="组合 1"/>
          <p:cNvGrpSpPr/>
          <p:nvPr/>
        </p:nvGrpSpPr>
        <p:grpSpPr bwMode="auto">
          <a:xfrm>
            <a:off x="5141914" y="1035844"/>
            <a:ext cx="2281237" cy="1425179"/>
            <a:chOff x="5142249" y="956554"/>
            <a:chExt cx="2281407" cy="1900462"/>
          </a:xfrm>
        </p:grpSpPr>
        <p:pic>
          <p:nvPicPr>
            <p:cNvPr id="68616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617" name="Picture 135" descr="u1jx01_3_0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618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8619" name="右箭头 2"/>
          <p:cNvSpPr>
            <a:spLocks noChangeArrowheads="1"/>
          </p:cNvSpPr>
          <p:nvPr/>
        </p:nvSpPr>
        <p:spPr bwMode="auto">
          <a:xfrm>
            <a:off x="3708401" y="1406129"/>
            <a:ext cx="1433513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20" name="Rectangle 5"/>
          <p:cNvSpPr>
            <a:spLocks noChangeArrowheads="1"/>
          </p:cNvSpPr>
          <p:nvPr/>
        </p:nvSpPr>
        <p:spPr bwMode="auto">
          <a:xfrm>
            <a:off x="781050" y="2160985"/>
            <a:ext cx="1149674" cy="5539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21" name="Rectangle 5"/>
          <p:cNvSpPr>
            <a:spLocks noChangeArrowheads="1"/>
          </p:cNvSpPr>
          <p:nvPr/>
        </p:nvSpPr>
        <p:spPr bwMode="auto">
          <a:xfrm>
            <a:off x="7162800" y="2155031"/>
            <a:ext cx="1149674" cy="5539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22" name="Rectangle 5"/>
          <p:cNvSpPr>
            <a:spLocks noChangeArrowheads="1"/>
          </p:cNvSpPr>
          <p:nvPr/>
        </p:nvSpPr>
        <p:spPr bwMode="auto">
          <a:xfrm>
            <a:off x="1257301" y="142517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23" name="Rectangle 5"/>
          <p:cNvSpPr>
            <a:spLocks noChangeArrowheads="1"/>
          </p:cNvSpPr>
          <p:nvPr/>
        </p:nvSpPr>
        <p:spPr bwMode="auto">
          <a:xfrm>
            <a:off x="7269164" y="140612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24" name="Rectangle 10"/>
          <p:cNvSpPr>
            <a:spLocks noChangeArrowheads="1"/>
          </p:cNvSpPr>
          <p:nvPr/>
        </p:nvSpPr>
        <p:spPr bwMode="auto">
          <a:xfrm>
            <a:off x="3908426" y="1451194"/>
            <a:ext cx="7729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时间 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625" name="Rectangle 5"/>
          <p:cNvSpPr>
            <a:spLocks noChangeArrowheads="1"/>
          </p:cNvSpPr>
          <p:nvPr/>
        </p:nvSpPr>
        <p:spPr bwMode="auto">
          <a:xfrm>
            <a:off x="4048126" y="1050131"/>
            <a:ext cx="10207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8626" name="图片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5563" y="3100387"/>
            <a:ext cx="1331912" cy="108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5"/>
          <p:cNvSpPr>
            <a:spLocks noChangeArrowheads="1"/>
          </p:cNvSpPr>
          <p:nvPr/>
        </p:nvSpPr>
        <p:spPr bwMode="auto">
          <a:xfrm>
            <a:off x="552450" y="2772966"/>
            <a:ext cx="52838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直接数一数，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7:30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7:45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分针走了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大格。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634" name="Rectangle 5"/>
          <p:cNvSpPr>
            <a:spLocks noChangeArrowheads="1"/>
          </p:cNvSpPr>
          <p:nvPr/>
        </p:nvSpPr>
        <p:spPr bwMode="auto">
          <a:xfrm>
            <a:off x="1698625" y="3356373"/>
            <a:ext cx="159530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3×5=15(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9635" name="Group 140"/>
          <p:cNvGrpSpPr/>
          <p:nvPr/>
        </p:nvGrpSpPr>
        <p:grpSpPr bwMode="auto">
          <a:xfrm>
            <a:off x="1557339" y="1047750"/>
            <a:ext cx="2282825" cy="1426369"/>
            <a:chOff x="748" y="1117"/>
            <a:chExt cx="3600" cy="3000"/>
          </a:xfrm>
        </p:grpSpPr>
        <p:grpSp>
          <p:nvGrpSpPr>
            <p:cNvPr id="69636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69637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9638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9639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9640" name="组合 1"/>
          <p:cNvGrpSpPr/>
          <p:nvPr/>
        </p:nvGrpSpPr>
        <p:grpSpPr bwMode="auto">
          <a:xfrm>
            <a:off x="5141914" y="1035844"/>
            <a:ext cx="2281237" cy="1425179"/>
            <a:chOff x="5142249" y="956554"/>
            <a:chExt cx="2281407" cy="1900462"/>
          </a:xfrm>
        </p:grpSpPr>
        <p:pic>
          <p:nvPicPr>
            <p:cNvPr id="69641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42" name="Picture 135" descr="u1jx01_3_0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43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644" name="右箭头 2"/>
          <p:cNvSpPr>
            <a:spLocks noChangeArrowheads="1"/>
          </p:cNvSpPr>
          <p:nvPr/>
        </p:nvSpPr>
        <p:spPr bwMode="auto">
          <a:xfrm>
            <a:off x="3708401" y="1406129"/>
            <a:ext cx="1433513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645" name="Rectangle 5"/>
          <p:cNvSpPr>
            <a:spLocks noChangeArrowheads="1"/>
          </p:cNvSpPr>
          <p:nvPr/>
        </p:nvSpPr>
        <p:spPr bwMode="auto">
          <a:xfrm>
            <a:off x="781050" y="2160985"/>
            <a:ext cx="1149674" cy="5539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646" name="Rectangle 5"/>
          <p:cNvSpPr>
            <a:spLocks noChangeArrowheads="1"/>
          </p:cNvSpPr>
          <p:nvPr/>
        </p:nvSpPr>
        <p:spPr bwMode="auto">
          <a:xfrm>
            <a:off x="7162800" y="2155031"/>
            <a:ext cx="1149674" cy="5539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647" name="Rectangle 5"/>
          <p:cNvSpPr>
            <a:spLocks noChangeArrowheads="1"/>
          </p:cNvSpPr>
          <p:nvPr/>
        </p:nvSpPr>
        <p:spPr bwMode="auto">
          <a:xfrm>
            <a:off x="1257301" y="142517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648" name="Rectangle 5"/>
          <p:cNvSpPr>
            <a:spLocks noChangeArrowheads="1"/>
          </p:cNvSpPr>
          <p:nvPr/>
        </p:nvSpPr>
        <p:spPr bwMode="auto">
          <a:xfrm>
            <a:off x="7269164" y="140612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649" name="Rectangle 10"/>
          <p:cNvSpPr>
            <a:spLocks noChangeArrowheads="1"/>
          </p:cNvSpPr>
          <p:nvPr/>
        </p:nvSpPr>
        <p:spPr bwMode="auto">
          <a:xfrm>
            <a:off x="3908426" y="1451194"/>
            <a:ext cx="7729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时间 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650" name="Rectangle 5"/>
          <p:cNvSpPr>
            <a:spLocks noChangeArrowheads="1"/>
          </p:cNvSpPr>
          <p:nvPr/>
        </p:nvSpPr>
        <p:spPr bwMode="auto">
          <a:xfrm>
            <a:off x="4048126" y="1050131"/>
            <a:ext cx="10207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9651" name="图片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5563" y="3100387"/>
            <a:ext cx="1331912" cy="108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7" name="Group 140"/>
          <p:cNvGrpSpPr/>
          <p:nvPr/>
        </p:nvGrpSpPr>
        <p:grpSpPr bwMode="auto">
          <a:xfrm>
            <a:off x="1557339" y="1047750"/>
            <a:ext cx="2282825" cy="1426369"/>
            <a:chOff x="748" y="1117"/>
            <a:chExt cx="3600" cy="3000"/>
          </a:xfrm>
        </p:grpSpPr>
        <p:grpSp>
          <p:nvGrpSpPr>
            <p:cNvPr id="70658" name="Group 139"/>
            <p:cNvGrpSpPr/>
            <p:nvPr/>
          </p:nvGrpSpPr>
          <p:grpSpPr bwMode="auto"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70659" name="Picture 133" descr="u1jx01_3_01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48" y="1117"/>
                <a:ext cx="3600" cy="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0660" name="Picture 135" descr="u1jx01_3_03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0661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1974" y="2583"/>
              <a:ext cx="770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0662" name="组合 1"/>
          <p:cNvGrpSpPr/>
          <p:nvPr/>
        </p:nvGrpSpPr>
        <p:grpSpPr bwMode="auto">
          <a:xfrm>
            <a:off x="5141914" y="1035844"/>
            <a:ext cx="2281237" cy="1425179"/>
            <a:chOff x="5142249" y="956554"/>
            <a:chExt cx="2281407" cy="1900462"/>
          </a:xfrm>
        </p:grpSpPr>
        <p:pic>
          <p:nvPicPr>
            <p:cNvPr id="70663" name="Picture 133" descr="u1jx01_3_0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142249" y="956554"/>
              <a:ext cx="2281407" cy="190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664" name="Picture 135" descr="u1jx01_3_03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-8908509">
              <a:off x="5772040" y="1711177"/>
              <a:ext cx="632220" cy="425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665" name="Picture 134" descr="u1jx01_3_0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2878171">
              <a:off x="5919285" y="1885193"/>
              <a:ext cx="487785" cy="278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0666" name="右箭头 2"/>
          <p:cNvSpPr>
            <a:spLocks noChangeArrowheads="1"/>
          </p:cNvSpPr>
          <p:nvPr/>
        </p:nvSpPr>
        <p:spPr bwMode="auto">
          <a:xfrm>
            <a:off x="3708401" y="1406129"/>
            <a:ext cx="1433513" cy="636984"/>
          </a:xfrm>
          <a:prstGeom prst="rightArrow">
            <a:avLst>
              <a:gd name="adj1" fmla="val 50000"/>
              <a:gd name="adj2" fmla="val 49948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67" name="Rectangle 5"/>
          <p:cNvSpPr>
            <a:spLocks noChangeArrowheads="1"/>
          </p:cNvSpPr>
          <p:nvPr/>
        </p:nvSpPr>
        <p:spPr bwMode="auto">
          <a:xfrm>
            <a:off x="781050" y="2160985"/>
            <a:ext cx="1149674" cy="55399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68" name="Rectangle 5"/>
          <p:cNvSpPr>
            <a:spLocks noChangeArrowheads="1"/>
          </p:cNvSpPr>
          <p:nvPr/>
        </p:nvSpPr>
        <p:spPr bwMode="auto">
          <a:xfrm>
            <a:off x="7162800" y="2155031"/>
            <a:ext cx="1149674" cy="553998"/>
          </a:xfrm>
          <a:prstGeom prst="rect">
            <a:avLst/>
          </a:prstGeom>
          <a:solidFill>
            <a:srgbClr val="8BF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</a:t>
            </a:r>
            <a:r>
              <a:rPr lang="en-US" altLang="zh-CN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69" name="Rectangle 5"/>
          <p:cNvSpPr>
            <a:spLocks noChangeArrowheads="1"/>
          </p:cNvSpPr>
          <p:nvPr/>
        </p:nvSpPr>
        <p:spPr bwMode="auto">
          <a:xfrm>
            <a:off x="1257301" y="142517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70" name="Rectangle 5"/>
          <p:cNvSpPr>
            <a:spLocks noChangeArrowheads="1"/>
          </p:cNvSpPr>
          <p:nvPr/>
        </p:nvSpPr>
        <p:spPr bwMode="auto">
          <a:xfrm>
            <a:off x="7269164" y="1406129"/>
            <a:ext cx="44114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endParaRPr lang="en-US" altLang="zh-CN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endParaRPr lang="zh-CN" altLang="en-US" sz="200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71" name="Rectangle 10"/>
          <p:cNvSpPr>
            <a:spLocks noChangeArrowheads="1"/>
          </p:cNvSpPr>
          <p:nvPr/>
        </p:nvSpPr>
        <p:spPr bwMode="auto">
          <a:xfrm>
            <a:off x="3908426" y="1451194"/>
            <a:ext cx="77296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时间 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672" name="Rectangle 5"/>
          <p:cNvSpPr>
            <a:spLocks noChangeArrowheads="1"/>
          </p:cNvSpPr>
          <p:nvPr/>
        </p:nvSpPr>
        <p:spPr bwMode="auto">
          <a:xfrm>
            <a:off x="4048126" y="1050131"/>
            <a:ext cx="10207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0673" name="图片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5563" y="3100387"/>
            <a:ext cx="1331912" cy="108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74" name="Rectangle 6"/>
          <p:cNvSpPr>
            <a:spLocks noChangeArrowheads="1"/>
          </p:cNvSpPr>
          <p:nvPr/>
        </p:nvSpPr>
        <p:spPr bwMode="auto">
          <a:xfrm>
            <a:off x="554038" y="2693194"/>
            <a:ext cx="666079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离家与到校的时间整时数相同，直接求分钟时刻的差。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掌门1对1课件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掌门1对1课件模板">
      <a:majorFont>
        <a:latin typeface="微软雅黑"/>
        <a:ea typeface="微软雅黑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掌门1对1课件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2216</Words>
  <Application>WPS 演示</Application>
  <PresentationFormat>全屏显示(16:9)</PresentationFormat>
  <Paragraphs>314</Paragraphs>
  <Slides>34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微软雅黑</vt:lpstr>
      <vt:lpstr>Calibri</vt:lpstr>
      <vt:lpstr>Arial Unicode MS</vt:lpstr>
      <vt:lpstr>HY헤드라인M</vt:lpstr>
      <vt:lpstr>RomanS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611</cp:revision>
  <dcterms:created xsi:type="dcterms:W3CDTF">2015-05-23T12:08:00Z</dcterms:created>
  <dcterms:modified xsi:type="dcterms:W3CDTF">2023-10-27T08:17:18Z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23B0D95ADF3149B28D1504FEFD6892A3_12</vt:lpwstr>
  </property>
</Properties>
</file>