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92" r:id="rId3"/>
    <p:sldId id="258" r:id="rId4"/>
    <p:sldId id="259" r:id="rId5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94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1" r:id="rId23"/>
    <p:sldId id="280" r:id="rId24"/>
    <p:sldId id="281" r:id="rId25"/>
    <p:sldId id="283" r:id="rId26"/>
    <p:sldId id="285" r:id="rId27"/>
    <p:sldId id="287" r:id="rId28"/>
    <p:sldId id="289" r:id="rId29"/>
    <p:sldId id="290" r:id="rId30"/>
    <p:sldId id="293" r:id="rId31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4" userDrawn="1">
          <p15:clr>
            <a:srgbClr val="A4A3A4"/>
          </p15:clr>
        </p15:guide>
        <p15:guide id="2" orient="horz" pos="2913" userDrawn="1">
          <p15:clr>
            <a:srgbClr val="A4A3A4"/>
          </p15:clr>
        </p15:guide>
        <p15:guide id="3" pos="312" userDrawn="1">
          <p15:clr>
            <a:srgbClr val="A4A3A4"/>
          </p15:clr>
        </p15:guide>
        <p15:guide id="4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844" autoAdjust="0"/>
  </p:normalViewPr>
  <p:slideViewPr>
    <p:cSldViewPr snapToGrid="0">
      <p:cViewPr varScale="1">
        <p:scale>
          <a:sx n="106" d="100"/>
          <a:sy n="106" d="100"/>
        </p:scale>
        <p:origin x="-102" y="-654"/>
      </p:cViewPr>
      <p:guideLst>
        <p:guide orient="horz" pos="534"/>
        <p:guide orient="horz" pos="2913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D1461E4-8541-4E8F-AC59-028538C5CE1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7644DB0-7CA6-450A-B21C-844628E7966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4DB0-7CA6-450A-B21C-844628E7966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7885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788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482A6961-6D30-4CAD-9E58-7CF0E2897DEB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: V 形 2"/>
          <p:cNvSpPr/>
          <p:nvPr userDrawn="1"/>
        </p:nvSpPr>
        <p:spPr>
          <a:xfrm>
            <a:off x="428625" y="285750"/>
            <a:ext cx="342900" cy="342900"/>
          </a:xfrm>
          <a:prstGeom prst="chevron">
            <a:avLst/>
          </a:prstGeom>
          <a:solidFill>
            <a:srgbClr val="969A9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箭头: V 形 3"/>
          <p:cNvSpPr/>
          <p:nvPr userDrawn="1"/>
        </p:nvSpPr>
        <p:spPr>
          <a:xfrm>
            <a:off x="695325" y="285750"/>
            <a:ext cx="342900" cy="342900"/>
          </a:xfrm>
          <a:prstGeom prst="chevron">
            <a:avLst/>
          </a:prstGeom>
          <a:solidFill>
            <a:srgbClr val="969A9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552782"/>
            <a:ext cx="3021467" cy="4072197"/>
          </a:xfrm>
          <a:custGeom>
            <a:avLst/>
            <a:gdLst>
              <a:gd name="connsiteX0" fmla="*/ 0 w 4028622"/>
              <a:gd name="connsiteY0" fmla="*/ 0 h 5429596"/>
              <a:gd name="connsiteX1" fmla="*/ 3222898 w 4028622"/>
              <a:gd name="connsiteY1" fmla="*/ 0 h 5429596"/>
              <a:gd name="connsiteX2" fmla="*/ 4028622 w 4028622"/>
              <a:gd name="connsiteY2" fmla="*/ 2714798 h 5429596"/>
              <a:gd name="connsiteX3" fmla="*/ 3222898 w 4028622"/>
              <a:gd name="connsiteY3" fmla="*/ 5429596 h 5429596"/>
              <a:gd name="connsiteX4" fmla="*/ 0 w 4028622"/>
              <a:gd name="connsiteY4" fmla="*/ 5429596 h 5429596"/>
              <a:gd name="connsiteX5" fmla="*/ 0 w 4028622"/>
              <a:gd name="connsiteY5" fmla="*/ 0 h 542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622" h="5429596">
                <a:moveTo>
                  <a:pt x="0" y="0"/>
                </a:moveTo>
                <a:lnTo>
                  <a:pt x="3222898" y="0"/>
                </a:lnTo>
                <a:lnTo>
                  <a:pt x="4028622" y="2714798"/>
                </a:lnTo>
                <a:lnTo>
                  <a:pt x="3222898" y="5429596"/>
                </a:lnTo>
                <a:lnTo>
                  <a:pt x="0" y="5429596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3506249" y="1590482"/>
            <a:ext cx="5352252" cy="1610230"/>
            <a:chOff x="6147269" y="2844265"/>
            <a:chExt cx="5112385" cy="1538065"/>
          </a:xfrm>
        </p:grpSpPr>
        <p:grpSp>
          <p:nvGrpSpPr>
            <p:cNvPr id="7" name="组合 6"/>
            <p:cNvGrpSpPr/>
            <p:nvPr/>
          </p:nvGrpSpPr>
          <p:grpSpPr>
            <a:xfrm>
              <a:off x="6147269" y="3331609"/>
              <a:ext cx="5033249" cy="1050721"/>
              <a:chOff x="-4714868" y="2110674"/>
              <a:chExt cx="5033249" cy="10507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-4714868" y="2808615"/>
                <a:ext cx="5033249" cy="35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1200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9" name="直接连接符 8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0" name="文本占位符 19"/>
              <p:cNvSpPr txBox="1"/>
              <p:nvPr/>
            </p:nvSpPr>
            <p:spPr>
              <a:xfrm>
                <a:off x="-4708756" y="2110674"/>
                <a:ext cx="4883694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4100" b="1" dirty="0">
                    <a:solidFill>
                      <a:srgbClr val="969A96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1.2 </a:t>
                </a:r>
                <a:r>
                  <a:rPr lang="zh-CN" altLang="en-US" sz="4100" b="1" dirty="0">
                    <a:solidFill>
                      <a:srgbClr val="969A96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时</a:t>
                </a:r>
                <a:r>
                  <a:rPr lang="zh-CN" altLang="en-US" sz="4100" b="1" dirty="0">
                    <a:solidFill>
                      <a:srgbClr val="969A96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间的计算</a:t>
                </a:r>
                <a:endParaRPr lang="zh-CN" altLang="en-US" sz="4100" b="1" dirty="0">
                  <a:solidFill>
                    <a:srgbClr val="969A96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" name="文本占位符 20"/>
            <p:cNvSpPr txBox="1"/>
            <p:nvPr/>
          </p:nvSpPr>
          <p:spPr>
            <a:xfrm>
              <a:off x="6147269" y="2844265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800">
                <a:spcBef>
                  <a:spcPts val="750"/>
                </a:spcBef>
                <a:buNone/>
                <a:defRPr/>
              </a:pPr>
              <a:r>
                <a:rPr lang="zh-CN" altLang="en-US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</a:t>
              </a:r>
              <a:r>
                <a:rPr lang="en-US" altLang="zh-CN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1</a:t>
              </a:r>
              <a:r>
                <a:rPr lang="zh-CN" altLang="en-US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单元   时、分、秒 </a:t>
              </a:r>
              <a:endParaRPr lang="zh-CN" altLang="en-US" sz="2700" dirty="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170811" y="439917"/>
            <a:ext cx="3046757" cy="225731"/>
          </a:xfrm>
          <a:prstGeom prst="rect">
            <a:avLst/>
          </a:prstGeom>
          <a:solidFill>
            <a:srgbClr val="969A96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defTabSz="864235" latinLnBrk="1">
              <a:defRPr/>
            </a:pPr>
            <a:r>
              <a:rPr lang="zh-CN" altLang="en-US" sz="900" kern="0" spc="225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25480" y="4624980"/>
            <a:ext cx="518521" cy="518521"/>
          </a:xfrm>
          <a:prstGeom prst="rect">
            <a:avLst/>
          </a:prstGeom>
          <a:solidFill>
            <a:srgbClr val="969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5" idx="1"/>
          </p:cNvCxnSpPr>
          <p:nvPr/>
        </p:nvCxnSpPr>
        <p:spPr>
          <a:xfrm flipH="1">
            <a:off x="1" y="4884240"/>
            <a:ext cx="8625479" cy="180"/>
          </a:xfrm>
          <a:prstGeom prst="line">
            <a:avLst/>
          </a:prstGeom>
          <a:ln w="57150">
            <a:solidFill>
              <a:srgbClr val="969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289560"/>
            <a:ext cx="2392680" cy="0"/>
          </a:xfrm>
          <a:prstGeom prst="line">
            <a:avLst/>
          </a:prstGeom>
          <a:ln w="57150">
            <a:solidFill>
              <a:srgbClr val="969A96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Group 140"/>
          <p:cNvGrpSpPr/>
          <p:nvPr/>
        </p:nvGrpSpPr>
        <p:grpSpPr bwMode="auto">
          <a:xfrm>
            <a:off x="2311005" y="1047751"/>
            <a:ext cx="1712119" cy="1426369"/>
            <a:chOff x="748" y="1117"/>
            <a:chExt cx="3600" cy="3000"/>
          </a:xfrm>
        </p:grpSpPr>
        <p:grpSp>
          <p:nvGrpSpPr>
            <p:cNvPr id="73730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3731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732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373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734" name="组合 1"/>
          <p:cNvGrpSpPr/>
          <p:nvPr/>
        </p:nvGrpSpPr>
        <p:grpSpPr bwMode="auto">
          <a:xfrm>
            <a:off x="4999436" y="1035844"/>
            <a:ext cx="1710928" cy="1425179"/>
            <a:chOff x="5142249" y="956554"/>
            <a:chExt cx="2281407" cy="1900462"/>
          </a:xfrm>
        </p:grpSpPr>
        <p:pic>
          <p:nvPicPr>
            <p:cNvPr id="73735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6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7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3738" name="右箭头 2"/>
          <p:cNvSpPr>
            <a:spLocks noChangeArrowheads="1"/>
          </p:cNvSpPr>
          <p:nvPr/>
        </p:nvSpPr>
        <p:spPr bwMode="auto">
          <a:xfrm>
            <a:off x="3924301" y="1406129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39" name="Rectangle 5"/>
          <p:cNvSpPr>
            <a:spLocks noChangeArrowheads="1"/>
          </p:cNvSpPr>
          <p:nvPr/>
        </p:nvSpPr>
        <p:spPr bwMode="auto">
          <a:xfrm>
            <a:off x="1728788" y="2160985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0" name="Rectangle 5"/>
          <p:cNvSpPr>
            <a:spLocks noChangeArrowheads="1"/>
          </p:cNvSpPr>
          <p:nvPr/>
        </p:nvSpPr>
        <p:spPr bwMode="auto">
          <a:xfrm>
            <a:off x="6515101" y="2155031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1" name="Rectangle 5"/>
          <p:cNvSpPr>
            <a:spLocks noChangeArrowheads="1"/>
          </p:cNvSpPr>
          <p:nvPr/>
        </p:nvSpPr>
        <p:spPr bwMode="auto">
          <a:xfrm>
            <a:off x="2085976" y="142517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2" name="Rectangle 5"/>
          <p:cNvSpPr>
            <a:spLocks noChangeArrowheads="1"/>
          </p:cNvSpPr>
          <p:nvPr/>
        </p:nvSpPr>
        <p:spPr bwMode="auto">
          <a:xfrm>
            <a:off x="6594873" y="140612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3" name="Rectangle 10"/>
          <p:cNvSpPr>
            <a:spLocks noChangeArrowheads="1"/>
          </p:cNvSpPr>
          <p:nvPr/>
        </p:nvSpPr>
        <p:spPr bwMode="auto">
          <a:xfrm>
            <a:off x="4074320" y="1520444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4" name="Rectangle 5"/>
          <p:cNvSpPr>
            <a:spLocks noChangeArrowheads="1"/>
          </p:cNvSpPr>
          <p:nvPr/>
        </p:nvSpPr>
        <p:spPr bwMode="auto">
          <a:xfrm>
            <a:off x="4179095" y="1050131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3745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947172" y="3142060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6" name="Rectangle 5"/>
          <p:cNvSpPr>
            <a:spLocks noChangeArrowheads="1"/>
          </p:cNvSpPr>
          <p:nvPr/>
        </p:nvSpPr>
        <p:spPr bwMode="auto">
          <a:xfrm>
            <a:off x="1770988" y="2711054"/>
            <a:ext cx="306718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(3)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用到校的时刻减去离家的时刻。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3747" name="Rectangle 6"/>
          <p:cNvSpPr>
            <a:spLocks noChangeArrowheads="1"/>
          </p:cNvSpPr>
          <p:nvPr/>
        </p:nvSpPr>
        <p:spPr bwMode="auto">
          <a:xfrm>
            <a:off x="2424113" y="3438525"/>
            <a:ext cx="22640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-7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=15(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Group 140"/>
          <p:cNvGrpSpPr/>
          <p:nvPr/>
        </p:nvGrpSpPr>
        <p:grpSpPr bwMode="auto">
          <a:xfrm>
            <a:off x="2241556" y="891111"/>
            <a:ext cx="1712119" cy="1426369"/>
            <a:chOff x="748" y="1117"/>
            <a:chExt cx="3600" cy="3000"/>
          </a:xfrm>
        </p:grpSpPr>
        <p:grpSp>
          <p:nvGrpSpPr>
            <p:cNvPr id="74754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4755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56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57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4758" name="组合 1"/>
          <p:cNvGrpSpPr/>
          <p:nvPr/>
        </p:nvGrpSpPr>
        <p:grpSpPr bwMode="auto">
          <a:xfrm>
            <a:off x="4929987" y="879204"/>
            <a:ext cx="1710928" cy="1425179"/>
            <a:chOff x="5142249" y="956554"/>
            <a:chExt cx="2281407" cy="1900462"/>
          </a:xfrm>
        </p:grpSpPr>
        <p:pic>
          <p:nvPicPr>
            <p:cNvPr id="74759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0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1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62" name="右箭头 2"/>
          <p:cNvSpPr>
            <a:spLocks noChangeArrowheads="1"/>
          </p:cNvSpPr>
          <p:nvPr/>
        </p:nvSpPr>
        <p:spPr bwMode="auto">
          <a:xfrm>
            <a:off x="3854853" y="1249489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3" name="Rectangle 5"/>
          <p:cNvSpPr>
            <a:spLocks noChangeArrowheads="1"/>
          </p:cNvSpPr>
          <p:nvPr/>
        </p:nvSpPr>
        <p:spPr bwMode="auto">
          <a:xfrm>
            <a:off x="1659340" y="2004345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4" name="Rectangle 5"/>
          <p:cNvSpPr>
            <a:spLocks noChangeArrowheads="1"/>
          </p:cNvSpPr>
          <p:nvPr/>
        </p:nvSpPr>
        <p:spPr bwMode="auto">
          <a:xfrm>
            <a:off x="6445652" y="1998392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5" name="Rectangle 5"/>
          <p:cNvSpPr>
            <a:spLocks noChangeArrowheads="1"/>
          </p:cNvSpPr>
          <p:nvPr/>
        </p:nvSpPr>
        <p:spPr bwMode="auto">
          <a:xfrm>
            <a:off x="2016527" y="126853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6" name="Rectangle 5"/>
          <p:cNvSpPr>
            <a:spLocks noChangeArrowheads="1"/>
          </p:cNvSpPr>
          <p:nvPr/>
        </p:nvSpPr>
        <p:spPr bwMode="auto">
          <a:xfrm>
            <a:off x="6525424" y="124948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7" name="Rectangle 10"/>
          <p:cNvSpPr>
            <a:spLocks noChangeArrowheads="1"/>
          </p:cNvSpPr>
          <p:nvPr/>
        </p:nvSpPr>
        <p:spPr bwMode="auto">
          <a:xfrm>
            <a:off x="4004872" y="1363804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8" name="Rectangle 5"/>
          <p:cNvSpPr>
            <a:spLocks noChangeArrowheads="1"/>
          </p:cNvSpPr>
          <p:nvPr/>
        </p:nvSpPr>
        <p:spPr bwMode="auto">
          <a:xfrm>
            <a:off x="4109647" y="893492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4769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308730" y="3112817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70" name="Rectangle 5"/>
          <p:cNvSpPr>
            <a:spLocks noChangeArrowheads="1"/>
          </p:cNvSpPr>
          <p:nvPr/>
        </p:nvSpPr>
        <p:spPr bwMode="auto">
          <a:xfrm>
            <a:off x="1508394" y="3780902"/>
            <a:ext cx="306718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(3)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用到校的时刻减去离家的时刻。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1" name="Rectangle 6"/>
          <p:cNvSpPr>
            <a:spLocks noChangeArrowheads="1"/>
          </p:cNvSpPr>
          <p:nvPr/>
        </p:nvSpPr>
        <p:spPr bwMode="auto">
          <a:xfrm>
            <a:off x="1819116" y="4159709"/>
            <a:ext cx="22640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-7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2" name="Rectangle 4"/>
          <p:cNvSpPr>
            <a:spLocks noChangeArrowheads="1"/>
          </p:cNvSpPr>
          <p:nvPr/>
        </p:nvSpPr>
        <p:spPr bwMode="auto">
          <a:xfrm>
            <a:off x="1636897" y="3446729"/>
            <a:ext cx="154914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45-30=15(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3" name="Rectangle 6"/>
          <p:cNvSpPr>
            <a:spLocks noChangeArrowheads="1"/>
          </p:cNvSpPr>
          <p:nvPr/>
        </p:nvSpPr>
        <p:spPr bwMode="auto">
          <a:xfrm>
            <a:off x="1504066" y="3111626"/>
            <a:ext cx="499079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离家与到校的时间整时数相同，直接求分钟时刻的差。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4" name="Rectangle 5"/>
          <p:cNvSpPr>
            <a:spLocks noChangeArrowheads="1"/>
          </p:cNvSpPr>
          <p:nvPr/>
        </p:nvSpPr>
        <p:spPr bwMode="auto">
          <a:xfrm>
            <a:off x="1453836" y="2442349"/>
            <a:ext cx="392479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直接数一数，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分针走了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大格。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5" name="Rectangle 5"/>
          <p:cNvSpPr>
            <a:spLocks noChangeArrowheads="1"/>
          </p:cNvSpPr>
          <p:nvPr/>
        </p:nvSpPr>
        <p:spPr bwMode="auto">
          <a:xfrm>
            <a:off x="1847479" y="2769959"/>
            <a:ext cx="114358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3×5=15(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2" grpId="0" animBg="1"/>
      <p:bldP spid="74763" grpId="0" animBg="1"/>
      <p:bldP spid="74764" grpId="0" animBg="1"/>
      <p:bldP spid="74765" grpId="0"/>
      <p:bldP spid="74766" grpId="0"/>
      <p:bldP spid="74767" grpId="0"/>
      <p:bldP spid="74768" grpId="0"/>
      <p:bldP spid="74770" grpId="0"/>
      <p:bldP spid="74771" grpId="0"/>
      <p:bldP spid="74772" grpId="0"/>
      <p:bldP spid="74773" grpId="0"/>
      <p:bldP spid="74774" grpId="0"/>
      <p:bldP spid="747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Group 140"/>
          <p:cNvGrpSpPr/>
          <p:nvPr/>
        </p:nvGrpSpPr>
        <p:grpSpPr bwMode="auto">
          <a:xfrm>
            <a:off x="2241556" y="891111"/>
            <a:ext cx="1712119" cy="1426369"/>
            <a:chOff x="748" y="1117"/>
            <a:chExt cx="3600" cy="3000"/>
          </a:xfrm>
        </p:grpSpPr>
        <p:grpSp>
          <p:nvGrpSpPr>
            <p:cNvPr id="74754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4755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56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57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4758" name="组合 1"/>
          <p:cNvGrpSpPr/>
          <p:nvPr/>
        </p:nvGrpSpPr>
        <p:grpSpPr bwMode="auto">
          <a:xfrm>
            <a:off x="4929987" y="879204"/>
            <a:ext cx="1710928" cy="1425179"/>
            <a:chOff x="5142249" y="956554"/>
            <a:chExt cx="2281407" cy="1900462"/>
          </a:xfrm>
        </p:grpSpPr>
        <p:pic>
          <p:nvPicPr>
            <p:cNvPr id="74759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0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1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62" name="右箭头 2"/>
          <p:cNvSpPr>
            <a:spLocks noChangeArrowheads="1"/>
          </p:cNvSpPr>
          <p:nvPr/>
        </p:nvSpPr>
        <p:spPr bwMode="auto">
          <a:xfrm>
            <a:off x="3854853" y="1249489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3" name="Rectangle 5"/>
          <p:cNvSpPr>
            <a:spLocks noChangeArrowheads="1"/>
          </p:cNvSpPr>
          <p:nvPr/>
        </p:nvSpPr>
        <p:spPr bwMode="auto">
          <a:xfrm>
            <a:off x="1659340" y="2004345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4" name="Rectangle 5"/>
          <p:cNvSpPr>
            <a:spLocks noChangeArrowheads="1"/>
          </p:cNvSpPr>
          <p:nvPr/>
        </p:nvSpPr>
        <p:spPr bwMode="auto">
          <a:xfrm>
            <a:off x="6445652" y="1998392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5" name="Rectangle 5"/>
          <p:cNvSpPr>
            <a:spLocks noChangeArrowheads="1"/>
          </p:cNvSpPr>
          <p:nvPr/>
        </p:nvSpPr>
        <p:spPr bwMode="auto">
          <a:xfrm>
            <a:off x="2016527" y="126853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6" name="Rectangle 5"/>
          <p:cNvSpPr>
            <a:spLocks noChangeArrowheads="1"/>
          </p:cNvSpPr>
          <p:nvPr/>
        </p:nvSpPr>
        <p:spPr bwMode="auto">
          <a:xfrm>
            <a:off x="6525424" y="1249489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7" name="Rectangle 10"/>
          <p:cNvSpPr>
            <a:spLocks noChangeArrowheads="1"/>
          </p:cNvSpPr>
          <p:nvPr/>
        </p:nvSpPr>
        <p:spPr bwMode="auto">
          <a:xfrm>
            <a:off x="4004872" y="1363804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68" name="Rectangle 5"/>
          <p:cNvSpPr>
            <a:spLocks noChangeArrowheads="1"/>
          </p:cNvSpPr>
          <p:nvPr/>
        </p:nvSpPr>
        <p:spPr bwMode="auto">
          <a:xfrm>
            <a:off x="4109647" y="893492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4769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308730" y="3112817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70" name="Rectangle 5"/>
          <p:cNvSpPr>
            <a:spLocks noChangeArrowheads="1"/>
          </p:cNvSpPr>
          <p:nvPr/>
        </p:nvSpPr>
        <p:spPr bwMode="auto">
          <a:xfrm>
            <a:off x="1508394" y="3780902"/>
            <a:ext cx="306718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(3)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用到校的时刻减去离家的时刻。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1" name="Rectangle 6"/>
          <p:cNvSpPr>
            <a:spLocks noChangeArrowheads="1"/>
          </p:cNvSpPr>
          <p:nvPr/>
        </p:nvSpPr>
        <p:spPr bwMode="auto">
          <a:xfrm>
            <a:off x="1819116" y="4159709"/>
            <a:ext cx="22640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-7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2" name="Rectangle 4"/>
          <p:cNvSpPr>
            <a:spLocks noChangeArrowheads="1"/>
          </p:cNvSpPr>
          <p:nvPr/>
        </p:nvSpPr>
        <p:spPr bwMode="auto">
          <a:xfrm>
            <a:off x="1636897" y="3446729"/>
            <a:ext cx="154914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45-30=15(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3" name="Rectangle 6"/>
          <p:cNvSpPr>
            <a:spLocks noChangeArrowheads="1"/>
          </p:cNvSpPr>
          <p:nvPr/>
        </p:nvSpPr>
        <p:spPr bwMode="auto">
          <a:xfrm>
            <a:off x="1504066" y="3111626"/>
            <a:ext cx="499079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离家与到校的时间整时数相同，直接求分钟时刻的差。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4" name="Rectangle 5"/>
          <p:cNvSpPr>
            <a:spLocks noChangeArrowheads="1"/>
          </p:cNvSpPr>
          <p:nvPr/>
        </p:nvSpPr>
        <p:spPr bwMode="auto">
          <a:xfrm>
            <a:off x="1453836" y="2442349"/>
            <a:ext cx="392479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直接数一数，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分针走了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大格。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4775" name="Rectangle 5"/>
          <p:cNvSpPr>
            <a:spLocks noChangeArrowheads="1"/>
          </p:cNvSpPr>
          <p:nvPr/>
        </p:nvSpPr>
        <p:spPr bwMode="auto">
          <a:xfrm>
            <a:off x="1847479" y="2769959"/>
            <a:ext cx="114358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3×5=15(</a:t>
            </a:r>
            <a:r>
              <a:rPr lang="zh-CN" altLang="en-US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2" grpId="0" animBg="1"/>
      <p:bldP spid="74763" grpId="0" animBg="1"/>
      <p:bldP spid="74764" grpId="0" animBg="1"/>
      <p:bldP spid="74765" grpId="0"/>
      <p:bldP spid="74766" grpId="0"/>
      <p:bldP spid="74767" grpId="0"/>
      <p:bldP spid="74768" grpId="0"/>
      <p:bldP spid="74770" grpId="0"/>
      <p:bldP spid="74771" grpId="0"/>
      <p:bldP spid="74772" grpId="0"/>
      <p:bldP spid="74773" grpId="0"/>
      <p:bldP spid="74774" grpId="0"/>
      <p:bldP spid="747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矩形 2"/>
          <p:cNvSpPr>
            <a:spLocks noChangeArrowheads="1"/>
          </p:cNvSpPr>
          <p:nvPr/>
        </p:nvSpPr>
        <p:spPr bwMode="auto">
          <a:xfrm>
            <a:off x="556068" y="1061435"/>
            <a:ext cx="7465189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选择。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秒针从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走到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，经过（　　）。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秒          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秒         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）学校的早自习从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开始，到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结束，早自习的时间是（　　）。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       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          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文本框 2"/>
          <p:cNvSpPr txBox="1">
            <a:spLocks noChangeArrowheads="1"/>
          </p:cNvSpPr>
          <p:nvPr/>
        </p:nvSpPr>
        <p:spPr bwMode="auto">
          <a:xfrm>
            <a:off x="495300" y="1108759"/>
            <a:ext cx="8515592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B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）自习时间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结束的时间－开始的时间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）上午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是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分；下午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时是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﹣8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=6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矩形 1"/>
          <p:cNvSpPr>
            <a:spLocks noChangeArrowheads="1"/>
          </p:cNvSpPr>
          <p:nvPr/>
        </p:nvSpPr>
        <p:spPr bwMode="auto">
          <a:xfrm>
            <a:off x="395545" y="1204250"/>
            <a:ext cx="5384006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看图填空。 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7827" name="图片 4" descr=" 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73436" y="1992926"/>
            <a:ext cx="4687491" cy="14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文本框 2"/>
          <p:cNvSpPr txBox="1">
            <a:spLocks noChangeArrowheads="1"/>
          </p:cNvSpPr>
          <p:nvPr/>
        </p:nvSpPr>
        <p:spPr bwMode="auto">
          <a:xfrm>
            <a:off x="495301" y="1013266"/>
            <a:ext cx="557331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2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8:50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5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都是八点多，直接用分相加减即可。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50000"/>
              </a:lnSpc>
            </a:pP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矩形 98307"/>
          <p:cNvSpPr>
            <a:spLocks noChangeArrowheads="1"/>
          </p:cNvSpPr>
          <p:nvPr/>
        </p:nvSpPr>
        <p:spPr bwMode="auto">
          <a:xfrm>
            <a:off x="441127" y="895294"/>
            <a:ext cx="53387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钟面上（如图）是这个时间时，（     ）看到月亮。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0899" name="Picture24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86013" y="1488282"/>
            <a:ext cx="1448991" cy="140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矩形 3"/>
          <p:cNvSpPr>
            <a:spLocks noChangeArrowheads="1"/>
          </p:cNvSpPr>
          <p:nvPr/>
        </p:nvSpPr>
        <p:spPr bwMode="auto">
          <a:xfrm>
            <a:off x="599623" y="3092389"/>
            <a:ext cx="3429000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．有可能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．一定能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．一定不能</a:t>
            </a:r>
            <a:endParaRPr lang="zh-CN" altLang="en-US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0901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22430" y="1575198"/>
            <a:ext cx="1909763" cy="1333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90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文本框 2"/>
          <p:cNvSpPr txBox="1">
            <a:spLocks noChangeArrowheads="1"/>
          </p:cNvSpPr>
          <p:nvPr/>
        </p:nvSpPr>
        <p:spPr bwMode="auto">
          <a:xfrm>
            <a:off x="495300" y="932907"/>
            <a:ext cx="8143875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2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当这个时间是晚上时，就可能看到月亮；当它是白天的时间时，就看不到月亮。所以这个时间有可 能看到月亮。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矩形 1"/>
          <p:cNvSpPr>
            <a:spLocks noChangeArrowheads="1"/>
          </p:cNvSpPr>
          <p:nvPr/>
        </p:nvSpPr>
        <p:spPr bwMode="auto">
          <a:xfrm>
            <a:off x="495300" y="1084058"/>
            <a:ext cx="10841499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小莉走路上学，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从家出发，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到学校，她从家到学校用了多少时间？　　　　　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95300" y="1731560"/>
            <a:ext cx="560427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用生活中的实例，巩固学生计算经过时间的能力。可以用数格子的方法，也可以用结束时间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—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开始时间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经过时间。</a:t>
            </a:r>
            <a:endParaRPr lang="zh-CN" altLang="en-US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1"/>
          <p:cNvSpPr txBox="1">
            <a:spLocks noChangeArrowheads="1"/>
          </p:cNvSpPr>
          <p:nvPr/>
        </p:nvSpPr>
        <p:spPr bwMode="auto">
          <a:xfrm>
            <a:off x="561118" y="1089737"/>
            <a:ext cx="5384006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3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、通过加深学生对时间单位的认识，发展学生的时间观念。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3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、会进行一些简单的时间计算。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3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、养成遵守和爱惜时间的意识和习惯。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学习目标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矩形 1"/>
          <p:cNvSpPr>
            <a:spLocks noChangeArrowheads="1"/>
          </p:cNvSpPr>
          <p:nvPr/>
        </p:nvSpPr>
        <p:spPr bwMode="auto">
          <a:xfrm>
            <a:off x="495300" y="1026862"/>
            <a:ext cx="7075583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一列火车本应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11:15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到达，现在要晚点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分钟。它什么时候到达？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95300" y="1577533"/>
            <a:ext cx="6770708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11:35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到达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可以用数格子的方法，也可以用开始时间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+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经过时间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结束时间。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Freeform 13"/>
          <p:cNvSpPr>
            <a:spLocks noChangeArrowheads="1"/>
          </p:cNvSpPr>
          <p:nvPr/>
        </p:nvSpPr>
        <p:spPr bwMode="auto">
          <a:xfrm>
            <a:off x="3487944" y="2423586"/>
            <a:ext cx="766763" cy="64770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44" name="Freeform 19"/>
          <p:cNvSpPr>
            <a:spLocks noChangeArrowheads="1"/>
          </p:cNvSpPr>
          <p:nvPr/>
        </p:nvSpPr>
        <p:spPr bwMode="auto">
          <a:xfrm flipH="1">
            <a:off x="4191604" y="2423586"/>
            <a:ext cx="765572" cy="64770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45" name="Freeform 13"/>
          <p:cNvSpPr>
            <a:spLocks noChangeArrowheads="1"/>
          </p:cNvSpPr>
          <p:nvPr/>
        </p:nvSpPr>
        <p:spPr bwMode="auto">
          <a:xfrm>
            <a:off x="3086703" y="3237973"/>
            <a:ext cx="1104900" cy="523875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46" name="Freeform 19"/>
          <p:cNvSpPr>
            <a:spLocks noChangeArrowheads="1"/>
          </p:cNvSpPr>
          <p:nvPr/>
        </p:nvSpPr>
        <p:spPr bwMode="auto">
          <a:xfrm flipH="1">
            <a:off x="4167792" y="3237973"/>
            <a:ext cx="1103710" cy="523875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7047" name="组合 19"/>
          <p:cNvGrpSpPr/>
          <p:nvPr/>
        </p:nvGrpSpPr>
        <p:grpSpPr bwMode="auto">
          <a:xfrm>
            <a:off x="2821195" y="3165346"/>
            <a:ext cx="2692003" cy="932260"/>
            <a:chOff x="1139826" y="3778249"/>
            <a:chExt cx="3590064" cy="1241773"/>
          </a:xfrm>
        </p:grpSpPr>
        <p:sp>
          <p:nvSpPr>
            <p:cNvPr id="87048" name="AutoShape 24"/>
            <p:cNvSpPr>
              <a:spLocks noChangeArrowheads="1"/>
            </p:cNvSpPr>
            <p:nvPr/>
          </p:nvSpPr>
          <p:spPr bwMode="auto">
            <a:xfrm flipV="1">
              <a:off x="1139826" y="3875088"/>
              <a:ext cx="3590064" cy="1144934"/>
            </a:xfrm>
            <a:custGeom>
              <a:avLst/>
              <a:gdLst>
                <a:gd name="T0" fmla="*/ 1552 w 21600"/>
                <a:gd name="T1" fmla="*/ 11910 h 21600"/>
                <a:gd name="T2" fmla="*/ 1486 w 21600"/>
                <a:gd name="T3" fmla="*/ 10800 h 21600"/>
                <a:gd name="T4" fmla="*/ 10800 w 21600"/>
                <a:gd name="T5" fmla="*/ 1486 h 21600"/>
                <a:gd name="T6" fmla="*/ 20114 w 21600"/>
                <a:gd name="T7" fmla="*/ 10800 h 21600"/>
                <a:gd name="T8" fmla="*/ 20047 w 21600"/>
                <a:gd name="T9" fmla="*/ 11910 h 21600"/>
                <a:gd name="T10" fmla="*/ 21522 w 21600"/>
                <a:gd name="T11" fmla="*/ 12088 h 21600"/>
                <a:gd name="T12" fmla="*/ 21600 w 21600"/>
                <a:gd name="T13" fmla="*/ 10800 h 21600"/>
                <a:gd name="T14" fmla="*/ 10800 w 21600"/>
                <a:gd name="T15" fmla="*/ 0 h 21600"/>
                <a:gd name="T16" fmla="*/ 0 w 21600"/>
                <a:gd name="T17" fmla="*/ 10800 h 21600"/>
                <a:gd name="T18" fmla="*/ 77 w 21600"/>
                <a:gd name="T19" fmla="*/ 12088 h 21600"/>
                <a:gd name="T20" fmla="*/ 1552 w 21600"/>
                <a:gd name="T21" fmla="*/ 1191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00" h="21600">
                  <a:moveTo>
                    <a:pt x="1552" y="11910"/>
                  </a:moveTo>
                  <a:cubicBezTo>
                    <a:pt x="1508" y="11542"/>
                    <a:pt x="1486" y="11171"/>
                    <a:pt x="1486" y="10800"/>
                  </a:cubicBezTo>
                  <a:cubicBezTo>
                    <a:pt x="1486" y="5656"/>
                    <a:pt x="5656" y="1486"/>
                    <a:pt x="10800" y="1486"/>
                  </a:cubicBezTo>
                  <a:cubicBezTo>
                    <a:pt x="15943" y="1486"/>
                    <a:pt x="20114" y="5656"/>
                    <a:pt x="20114" y="10800"/>
                  </a:cubicBezTo>
                  <a:cubicBezTo>
                    <a:pt x="20114" y="11171"/>
                    <a:pt x="20091" y="11542"/>
                    <a:pt x="20047" y="11910"/>
                  </a:cubicBezTo>
                  <a:lnTo>
                    <a:pt x="21522" y="12088"/>
                  </a:lnTo>
                  <a:cubicBezTo>
                    <a:pt x="21574" y="11660"/>
                    <a:pt x="21600" y="1123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30"/>
                    <a:pt x="25" y="11660"/>
                    <a:pt x="77" y="12088"/>
                  </a:cubicBezTo>
                  <a:lnTo>
                    <a:pt x="1552" y="11910"/>
                  </a:lnTo>
                  <a:close/>
                </a:path>
              </a:pathLst>
            </a:custGeom>
            <a:gradFill rotWithShape="0">
              <a:gsLst>
                <a:gs pos="0">
                  <a:srgbClr val="0099CC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049" name="AutoShape 32"/>
            <p:cNvSpPr>
              <a:spLocks noChangeArrowheads="1"/>
            </p:cNvSpPr>
            <p:nvPr/>
          </p:nvSpPr>
          <p:spPr bwMode="auto">
            <a:xfrm flipV="1">
              <a:off x="1139826" y="3778249"/>
              <a:ext cx="3590064" cy="1144935"/>
            </a:xfrm>
            <a:custGeom>
              <a:avLst/>
              <a:gdLst>
                <a:gd name="T0" fmla="*/ 1552 w 21600"/>
                <a:gd name="T1" fmla="*/ 11910 h 21600"/>
                <a:gd name="T2" fmla="*/ 1486 w 21600"/>
                <a:gd name="T3" fmla="*/ 10800 h 21600"/>
                <a:gd name="T4" fmla="*/ 10800 w 21600"/>
                <a:gd name="T5" fmla="*/ 1486 h 21600"/>
                <a:gd name="T6" fmla="*/ 20114 w 21600"/>
                <a:gd name="T7" fmla="*/ 10800 h 21600"/>
                <a:gd name="T8" fmla="*/ 20047 w 21600"/>
                <a:gd name="T9" fmla="*/ 11910 h 21600"/>
                <a:gd name="T10" fmla="*/ 21522 w 21600"/>
                <a:gd name="T11" fmla="*/ 12088 h 21600"/>
                <a:gd name="T12" fmla="*/ 21600 w 21600"/>
                <a:gd name="T13" fmla="*/ 10800 h 21600"/>
                <a:gd name="T14" fmla="*/ 10800 w 21600"/>
                <a:gd name="T15" fmla="*/ 0 h 21600"/>
                <a:gd name="T16" fmla="*/ 0 w 21600"/>
                <a:gd name="T17" fmla="*/ 10800 h 21600"/>
                <a:gd name="T18" fmla="*/ 77 w 21600"/>
                <a:gd name="T19" fmla="*/ 12088 h 21600"/>
                <a:gd name="T20" fmla="*/ 1552 w 21600"/>
                <a:gd name="T21" fmla="*/ 1191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00" h="21600">
                  <a:moveTo>
                    <a:pt x="1552" y="11910"/>
                  </a:moveTo>
                  <a:cubicBezTo>
                    <a:pt x="1508" y="11542"/>
                    <a:pt x="1486" y="11171"/>
                    <a:pt x="1486" y="10800"/>
                  </a:cubicBezTo>
                  <a:cubicBezTo>
                    <a:pt x="1486" y="5656"/>
                    <a:pt x="5656" y="1486"/>
                    <a:pt x="10800" y="1486"/>
                  </a:cubicBezTo>
                  <a:cubicBezTo>
                    <a:pt x="15943" y="1486"/>
                    <a:pt x="20114" y="5656"/>
                    <a:pt x="20114" y="10800"/>
                  </a:cubicBezTo>
                  <a:cubicBezTo>
                    <a:pt x="20114" y="11171"/>
                    <a:pt x="20091" y="11542"/>
                    <a:pt x="20047" y="11910"/>
                  </a:cubicBezTo>
                  <a:lnTo>
                    <a:pt x="21522" y="12088"/>
                  </a:lnTo>
                  <a:cubicBezTo>
                    <a:pt x="21574" y="11660"/>
                    <a:pt x="21600" y="1123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30"/>
                    <a:pt x="25" y="11660"/>
                    <a:pt x="77" y="12088"/>
                  </a:cubicBezTo>
                  <a:lnTo>
                    <a:pt x="1552" y="11910"/>
                  </a:lnTo>
                  <a:close/>
                </a:path>
              </a:pathLst>
            </a:custGeom>
            <a:gradFill rotWithShape="0">
              <a:gsLst>
                <a:gs pos="0">
                  <a:srgbClr val="CCECFF"/>
                </a:gs>
                <a:gs pos="100000">
                  <a:srgbClr val="0099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7050" name="Oval 36"/>
          <p:cNvSpPr>
            <a:spLocks noChangeArrowheads="1"/>
          </p:cNvSpPr>
          <p:nvPr/>
        </p:nvSpPr>
        <p:spPr bwMode="auto">
          <a:xfrm>
            <a:off x="2467578" y="3295123"/>
            <a:ext cx="852488" cy="423863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CC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lIns="68580" tIns="34290" rIns="68580" bIns="34290" anchor="ctr">
            <a:flatTx/>
          </a:bodyPr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1" name="Oval 51"/>
          <p:cNvSpPr>
            <a:spLocks noChangeArrowheads="1"/>
          </p:cNvSpPr>
          <p:nvPr/>
        </p:nvSpPr>
        <p:spPr bwMode="auto">
          <a:xfrm>
            <a:off x="5089334" y="3295123"/>
            <a:ext cx="852488" cy="423863"/>
          </a:xfrm>
          <a:prstGeom prst="ellipse">
            <a:avLst/>
          </a:prstGeom>
          <a:gradFill rotWithShape="0">
            <a:gsLst>
              <a:gs pos="0">
                <a:srgbClr val="9A45C9"/>
              </a:gs>
              <a:gs pos="100000">
                <a:srgbClr val="B97EDA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4" dir="b"/>
          </a:scene3d>
          <a:sp3d extrusionH="1243000" prstMaterial="legacyMatte">
            <a:bevelT w="13500" h="13500" prst="angle"/>
            <a:bevelB w="13500" h="13500" prst="angle"/>
            <a:extrusionClr>
              <a:srgbClr val="9A45C9"/>
            </a:extrusionClr>
            <a:contourClr>
              <a:srgbClr val="9A45C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lIns="68580" tIns="34290" rIns="68580" bIns="34290" anchor="ctr">
            <a:flatTx/>
          </a:bodyPr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2" name="Oval 53"/>
          <p:cNvSpPr>
            <a:spLocks noChangeArrowheads="1"/>
          </p:cNvSpPr>
          <p:nvPr/>
        </p:nvSpPr>
        <p:spPr bwMode="auto">
          <a:xfrm>
            <a:off x="3729642" y="3645168"/>
            <a:ext cx="1026319" cy="510778"/>
          </a:xfrm>
          <a:prstGeom prst="ellipse">
            <a:avLst/>
          </a:prstGeom>
          <a:gradFill rotWithShape="0">
            <a:gsLst>
              <a:gs pos="0">
                <a:srgbClr val="0C4EB0"/>
              </a:gs>
              <a:gs pos="100000">
                <a:srgbClr val="5684C8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4" dir="b"/>
          </a:scene3d>
          <a:sp3d extrusionH="1243000" prstMaterial="legacyMatte">
            <a:bevelT w="13500" h="13500" prst="angle"/>
            <a:bevelB w="13500" h="13500" prst="angle"/>
            <a:extrusionClr>
              <a:srgbClr val="0C4EB0"/>
            </a:extrusionClr>
            <a:contourClr>
              <a:srgbClr val="0C4EB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lIns="68580" tIns="34290" rIns="68580" bIns="34290" anchor="ctr">
            <a:flatTx/>
          </a:bodyPr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3" name="AutoShape 57"/>
          <p:cNvSpPr>
            <a:spLocks noChangeArrowheads="1"/>
          </p:cNvSpPr>
          <p:nvPr/>
        </p:nvSpPr>
        <p:spPr bwMode="auto">
          <a:xfrm>
            <a:off x="2697370" y="2909361"/>
            <a:ext cx="2988469" cy="3238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DBA10"/>
              </a:gs>
              <a:gs pos="50000">
                <a:srgbClr val="FF9933"/>
              </a:gs>
              <a:gs pos="100000">
                <a:srgbClr val="FDBA10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4" name="AutoShape 68"/>
          <p:cNvSpPr>
            <a:spLocks noChangeArrowheads="1"/>
          </p:cNvSpPr>
          <p:nvPr/>
        </p:nvSpPr>
        <p:spPr bwMode="auto">
          <a:xfrm>
            <a:off x="2769997" y="2962940"/>
            <a:ext cx="2920604" cy="25122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每相邻两个单位之间的进率是</a:t>
            </a:r>
            <a:r>
              <a:rPr lang="en-US" altLang="zh-CN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60</a:t>
            </a:r>
            <a:endParaRPr lang="ko-KR" altLang="en-US" sz="1500" kern="0">
              <a:solidFill>
                <a:srgbClr val="002060"/>
              </a:solidFill>
              <a:latin typeface="Arial" panose="020B0604020202020204" pitchFamily="34" charset="0"/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87055" name="Oval 70"/>
          <p:cNvSpPr>
            <a:spLocks noChangeArrowheads="1"/>
          </p:cNvSpPr>
          <p:nvPr/>
        </p:nvSpPr>
        <p:spPr bwMode="auto">
          <a:xfrm flipV="1">
            <a:off x="3792744" y="3676125"/>
            <a:ext cx="922734" cy="459581"/>
          </a:xfrm>
          <a:prstGeom prst="ellipse">
            <a:avLst/>
          </a:prstGeom>
          <a:solidFill>
            <a:srgbClr val="FFFF15"/>
          </a:solidFill>
          <a:ln w="19050">
            <a:solidFill>
              <a:srgbClr val="4694DA"/>
            </a:solidFill>
            <a:round/>
          </a:ln>
        </p:spPr>
        <p:txBody>
          <a:bodyPr rot="10800000" wrap="none" lIns="68580" tIns="34290" rIns="68580" bIns="34290" anchor="ctr"/>
          <a:lstStyle/>
          <a:p>
            <a:pPr algn="ctr"/>
            <a:r>
              <a:rPr lang="zh-CN" altLang="en-US" sz="1500" b="1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分</a:t>
            </a:r>
            <a:endParaRPr lang="ko-KR" altLang="en-US" sz="1500" b="1" kern="0">
              <a:solidFill>
                <a:sysClr val="windowText" lastClr="000000"/>
              </a:solidFill>
              <a:latin typeface="Arial" panose="020B0604020202020204" pitchFamily="34" charset="0"/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32" name="Oval 71"/>
          <p:cNvSpPr>
            <a:spLocks noChangeArrowheads="1"/>
          </p:cNvSpPr>
          <p:nvPr/>
        </p:nvSpPr>
        <p:spPr bwMode="auto">
          <a:xfrm flipV="1">
            <a:off x="5160739" y="3314205"/>
            <a:ext cx="775373" cy="385764"/>
          </a:xfrm>
          <a:prstGeom prst="ellipse">
            <a:avLst/>
          </a:prstGeom>
          <a:solidFill>
            <a:srgbClr val="FFFF15"/>
          </a:solidFill>
          <a:ln w="12700" cmpd="sng">
            <a:solidFill>
              <a:srgbClr val="9999FF"/>
            </a:solidFill>
            <a:round/>
          </a:ln>
        </p:spPr>
        <p:txBody>
          <a:bodyPr rot="10800000"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500" b="1" kern="0" dirty="0">
                <a:effectLst>
                  <a:innerShdw blurRad="114300">
                    <a:prstClr val="black"/>
                  </a:innerShdw>
                </a:effectLst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秒</a:t>
            </a:r>
            <a:endParaRPr lang="ko-KR" altLang="en-US" sz="1500" b="1" kern="0" dirty="0">
              <a:effectLst>
                <a:innerShdw blurRad="114300">
                  <a:prstClr val="black"/>
                </a:innerShdw>
              </a:effectLst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33" name="Oval 71"/>
          <p:cNvSpPr>
            <a:spLocks noChangeArrowheads="1"/>
          </p:cNvSpPr>
          <p:nvPr/>
        </p:nvSpPr>
        <p:spPr bwMode="auto">
          <a:xfrm flipV="1">
            <a:off x="2506285" y="3316984"/>
            <a:ext cx="775373" cy="385764"/>
          </a:xfrm>
          <a:prstGeom prst="ellipse">
            <a:avLst/>
          </a:prstGeom>
          <a:solidFill>
            <a:srgbClr val="FFFF15"/>
          </a:solidFill>
          <a:ln w="12700" cmpd="sng">
            <a:solidFill>
              <a:srgbClr val="9999FF"/>
            </a:solidFill>
            <a:round/>
          </a:ln>
        </p:spPr>
        <p:txBody>
          <a:bodyPr rot="10800000" wrap="none"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500" b="1" kern="0" dirty="0">
                <a:effectLst>
                  <a:innerShdw blurRad="114300">
                    <a:prstClr val="black"/>
                  </a:innerShdw>
                </a:effectLst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时</a:t>
            </a:r>
            <a:endParaRPr lang="ko-KR" altLang="en-US" sz="1500" b="1" kern="0" dirty="0">
              <a:effectLst>
                <a:innerShdw blurRad="114300">
                  <a:prstClr val="black"/>
                </a:innerShdw>
              </a:effectLst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87058" name="AutoShape 57"/>
          <p:cNvSpPr>
            <a:spLocks noChangeArrowheads="1"/>
          </p:cNvSpPr>
          <p:nvPr/>
        </p:nvSpPr>
        <p:spPr bwMode="auto">
          <a:xfrm>
            <a:off x="1684147" y="1436559"/>
            <a:ext cx="2153841" cy="38933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8BF729"/>
              </a:gs>
              <a:gs pos="50000">
                <a:srgbClr val="54A30D"/>
              </a:gs>
              <a:gs pos="100000">
                <a:srgbClr val="8BF729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9" name="AutoShape 68"/>
          <p:cNvSpPr>
            <a:spLocks noChangeArrowheads="1"/>
          </p:cNvSpPr>
          <p:nvPr/>
        </p:nvSpPr>
        <p:spPr bwMode="auto">
          <a:xfrm>
            <a:off x="1756776" y="1473467"/>
            <a:ext cx="2026444" cy="333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看钟面数格方法计算</a:t>
            </a:r>
            <a:endParaRPr lang="ko-KR" altLang="en-US" sz="1500" kern="0">
              <a:solidFill>
                <a:srgbClr val="002060"/>
              </a:solidFill>
              <a:latin typeface="Arial" panose="020B0604020202020204" pitchFamily="34" charset="0"/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87060" name="AutoShape 57"/>
          <p:cNvSpPr>
            <a:spLocks noChangeArrowheads="1"/>
          </p:cNvSpPr>
          <p:nvPr/>
        </p:nvSpPr>
        <p:spPr bwMode="auto">
          <a:xfrm>
            <a:off x="4548791" y="1417509"/>
            <a:ext cx="2772966" cy="38933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99FF"/>
              </a:gs>
              <a:gs pos="50000">
                <a:srgbClr val="C00000"/>
              </a:gs>
              <a:gs pos="100000">
                <a:srgbClr val="FF99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68580" tIns="34290" rIns="68580" bIns="34290" anchor="ctr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61" name="AutoShape 68"/>
          <p:cNvSpPr>
            <a:spLocks noChangeArrowheads="1"/>
          </p:cNvSpPr>
          <p:nvPr/>
        </p:nvSpPr>
        <p:spPr bwMode="auto">
          <a:xfrm>
            <a:off x="4621419" y="1454417"/>
            <a:ext cx="2646759" cy="333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HY헤드라인M"/>
                <a:sym typeface="Arial" panose="020B0604020202020204" pitchFamily="34" charset="0"/>
              </a:rPr>
              <a:t>结束的时刻减去开始的时刻</a:t>
            </a:r>
            <a:endParaRPr lang="ko-KR" altLang="en-US" sz="1500" kern="0">
              <a:solidFill>
                <a:srgbClr val="002060"/>
              </a:solidFill>
              <a:latin typeface="Arial" panose="020B0604020202020204" pitchFamily="34" charset="0"/>
              <a:ea typeface="HY헤드라인M"/>
              <a:cs typeface="HY헤드라인M"/>
              <a:sym typeface="Arial" panose="020B0604020202020204" pitchFamily="34" charset="0"/>
            </a:endParaRPr>
          </a:p>
        </p:txBody>
      </p:sp>
      <p:sp>
        <p:nvSpPr>
          <p:cNvPr id="87062" name="矩形 20"/>
          <p:cNvSpPr>
            <a:spLocks noChangeArrowheads="1"/>
          </p:cNvSpPr>
          <p:nvPr/>
        </p:nvSpPr>
        <p:spPr bwMode="auto">
          <a:xfrm>
            <a:off x="3395077" y="2034252"/>
            <a:ext cx="1639490" cy="38933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FFFF15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计算经过的时间</a:t>
            </a:r>
            <a:endParaRPr lang="zh-CN" altLang="en-US" sz="1500" kern="0">
              <a:solidFill>
                <a:srgbClr val="FFFF15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63" name="下弧形箭头 34"/>
          <p:cNvSpPr>
            <a:spLocks noChangeArrowheads="1"/>
          </p:cNvSpPr>
          <p:nvPr/>
        </p:nvSpPr>
        <p:spPr bwMode="auto">
          <a:xfrm rot="19480030">
            <a:off x="4992895" y="1950909"/>
            <a:ext cx="459581" cy="269081"/>
          </a:xfrm>
          <a:prstGeom prst="curvedUpArrow">
            <a:avLst>
              <a:gd name="adj1" fmla="val 25113"/>
              <a:gd name="adj2" fmla="val 50227"/>
              <a:gd name="adj3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64" name="下弧形箭头 44"/>
          <p:cNvSpPr>
            <a:spLocks noChangeArrowheads="1"/>
          </p:cNvSpPr>
          <p:nvPr/>
        </p:nvSpPr>
        <p:spPr bwMode="auto">
          <a:xfrm rot="2154923" flipH="1">
            <a:off x="2840244" y="1965196"/>
            <a:ext cx="627459" cy="270272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小   结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7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7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7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7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nimBg="1"/>
      <p:bldP spid="87044" grpId="0" animBg="1"/>
      <p:bldP spid="87045" grpId="0" animBg="1"/>
      <p:bldP spid="87046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32" grpId="0" animBg="1"/>
      <p:bldP spid="33" grpId="0" animBg="1"/>
      <p:bldP spid="87058" grpId="0" animBg="1"/>
      <p:bldP spid="87059" grpId="0" animBg="1"/>
      <p:bldP spid="87060" grpId="0" animBg="1"/>
      <p:bldP spid="87061" grpId="0" animBg="1"/>
      <p:bldP spid="87062" grpId="0" animBg="1"/>
      <p:bldP spid="87063" grpId="0" animBg="1"/>
      <p:bldP spid="870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矩形 2"/>
          <p:cNvSpPr>
            <a:spLocks noChangeArrowheads="1"/>
          </p:cNvSpPr>
          <p:nvPr/>
        </p:nvSpPr>
        <p:spPr bwMode="auto">
          <a:xfrm>
            <a:off x="495300" y="957263"/>
            <a:ext cx="822043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填空。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）南京到上海坐汽车要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小时，上午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分出发，（        ）　　　　　　到达上海。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）“育才小学”每天早上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分开始第一节课，每节课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分钟，课间休息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分钟，第二节上课时间是（        ），该校上午共有三节课，中午放学时刻是（         ）。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416825" y="2411508"/>
            <a:ext cx="8298912" cy="233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12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 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endParaRPr lang="en-US" altLang="zh-CN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）已知从南京到上海乘汽车需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小时，汽车上午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开，求下午几时到达，用开车时刻上午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分加上乘车时间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小时；即可得解。</a:t>
            </a:r>
            <a:endParaRPr lang="en-US" altLang="zh-CN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）上第一节课开始时间加上每节课的时间，就是第一节下课时间；再加上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分钟就 是第二节上课时间，进而求出中午放学时间。据此解答 。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矩形 1"/>
          <p:cNvSpPr>
            <a:spLocks noChangeArrowheads="1"/>
          </p:cNvSpPr>
          <p:nvPr/>
        </p:nvSpPr>
        <p:spPr bwMode="auto">
          <a:xfrm>
            <a:off x="495300" y="910813"/>
            <a:ext cx="814387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李老师每天早上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点从家骑车步行到学校，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到达。如果他每分钟骑车能走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米，请你帮忙算一算，李老师的家离学校有多少米？　　　     　　　     　　　　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495300" y="1742473"/>
            <a:ext cx="8143875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20﹣7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00=20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（分钟）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20×300=6000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（米）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答：李老师家离学校有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6000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米。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李老师每天早上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点从家骑车步行到学校，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到达，共行驶了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分钟，依据路程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速度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×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时间即可解答。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Box 4"/>
          <p:cNvSpPr txBox="1">
            <a:spLocks noChangeArrowheads="1"/>
          </p:cNvSpPr>
          <p:nvPr/>
        </p:nvSpPr>
        <p:spPr bwMode="auto">
          <a:xfrm>
            <a:off x="495300" y="965943"/>
            <a:ext cx="8246480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小明从家到学校走了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分钟，在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到学校，小明在什么时间从家出发？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95300" y="1551490"/>
            <a:ext cx="53887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40=6:50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答：小明在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6:50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从家出发。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出发的时间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到校时间－走路时间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矩形 2"/>
          <p:cNvSpPr>
            <a:spLocks noChangeArrowheads="1"/>
          </p:cNvSpPr>
          <p:nvPr/>
        </p:nvSpPr>
        <p:spPr bwMode="auto">
          <a:xfrm>
            <a:off x="495301" y="1142879"/>
            <a:ext cx="8402738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王华上午在校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分，下午在校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分，他一天在校多长时间？上午比下午多多少时间？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4211" name="AutoShape 7" descr="data:image/jpeg;base64,/9j/4AAQSkZJRgABAQAAAQABAAD/2wBDAAgGBgcGBQgHBwcJCQgKDBQNDAsLDBkSEw8UHRofHh0aHBwgJC4nICIsIxwcKDcpLDAxNDQ0Hyc5PTgyPC4zNDL/2wBDAQkJCQwLDBgNDRgyIRwhMjIyMjIyMjIyMjIyMjIyMjIyMjIyMjIyMjIyMjIyMjIyMjIyMjIyMjIyMjIyMjIyMjL/wAARCADcAFUDASIAAhEBAxEB/8QAHAAAAgMAAwEAAAAAAAAAAAAAAAcEBQYBAgMI/8QAQBAAAQMDAQUECAMFBwUAAAAAAQACAwQFEQYSEyExQQdRYXEUIjKBkbHB0RVCoSNScrLhMzQ2YoKSonTC4vDx/8QAGgEAAgMBAQAAAAAAAAAAAAAAAAQCAwUGAf/EAC8RAAICAgEDAQUHBQAAAAAAAAABAgMEERIhMUFRMjNhgbEFEyIjcaHwFJHB0eH/2gAMAwEAAhEDEQA/AH+qTU98kstAx1NC2armfsQsecNGBkud4AD5K7WF17Wsp3ZdxMVOA0eMj8fJirtlxg2V2y4xbKS3dplxpbgIrxFBNTF2HPgYWuZ4gZ4jwTRgnjqYI54XtfFI0OY5pyHA8ivm6peX1D/A4W20VrxtlgbbLmHuowf2crRkxZ6EdW+XEJOjJafGbFacjT1NjfQo1FcKS404qKOpjniP5o3ZH9FJWgnvsPb2CEIQAIQhAAhCEACT3aDXGtudS2HLooJGtkcOQIBDR8d4fcmzWR1MsDo6WZsEjhjeFm0W+IHLPmlxr21Uli0vR0VIHHeVJkkkecvlfsnLnHqeKVytuD9BfJ24MW7Rt1H+rKlOjY/m3j3qtoq+Oa41FOzBMUe0XeOeITgq9P2mC2QxR0kbmmNp3hHruJGc55rNVUpt/AQjW5bKXR2nbZdmmWjulwoLjCP2rIpBxH7w4cvA8kz6Cklo6cRTVs9W4fnmDdr/AIgJLk1Om7vFW0bzhjstz1HVrvAhOW03OC8WyGtpz6kjeR5tPUHxBT2HOLXF90OY0l7PkmoQhPDYIQhAAhCEACWHbTI5lipdhxa4bxwI8mj6pnpW9tI2rVSNzgFkvH/YqMj3b+X1Kr/Y/t9RP6XttZvpbhu9ml2DHtH8xJHL3p9sm9I0/b5c52qZn6Nx9Fk209vh0eKeFhE7WcMcsD/4r2yTb7SVHx4xh0fwcfusrFyfvpzYu1xl+qKS5xtla5jhwKk6BvbrXeHWyofinqnYbnk2Toffy+C8a/2is/VtIeJGkhzTnI5jxXrm4TU14F+ThJSQ/kKm0veBfLDBVOI3wG7mHc8c/jwPvVytmMlJKSNSLUltAhCFI9BCEIAEr+2dubVS927m/wC1NBLXtiZtWalPhMP+I+yoyfdv5fUpv92/55FVYtYFsLLdVwTSvI2GOibtF3mO9MnSc23YaiE84pyceYH2KyfZfp2mrIKm4zvY2Ti1hd3Du/8Ae5aWwH0e53Wjzw9oe4/YrHrdcMlqC1v6lEotcZfqFf7RVFPxJV7X+0VRT8ypWdxWZouzy7eg3x9vkdiGrGG56SDl8RkfBNhfPbZZKeojqIXbMsbg9pHQg5CfFqr47pa6atj9maMPx3HqPcchPYNm4uD8DeJPacfQmIQhPjgIQhAAl92sxben6d3dI9vxYfsmCsZ2mRbzSwOPYqG/qHD6qjJ90yq/3bE1ojUEVJE+3TSiNxdtRknAdnp5rX0Eu71O054TxlufHH9EprdaJrxcmUcPDPF7sZ2R9+5Mllobpx1AY9vDXjaL3FxJGOp8Fh3V1VZSmn1fgWnvhv0L2v8AaKop+ZV7cPbKop+ZV1vcWmQnpk9mVz3tDU2x7vWgdvYx/ldz/X5pbPI2sZGcZwrjSFy/DNT0krnYilduZPJ3D54KMezhamFE+FiY7kIHJC3TXBCEIAFm9dw73R9aerNh/wAHBaRVeo6f0rTdyh6up348wM/RV2rcGvgQsW4NCM7OYoIbvVPlAy2Yt+AOPmVuNbPpqq2sdTtAMbwfofmlFT3l1h1DUSYcYZH5eG8x1BHxW1i1BQ3mjkjp6hsjyzi1p4jzB4jiuayo2xs5pbi9dSiMk6nH1LR8u/o4ZermAnzwqercWMe8N2iASG957lMt0u8toaecbiPdzUWo5lNye0mIye+pnKSwwU9SK6ofJNcHHafMXkAE9AP3emFYTR72Ms25GZ/NG8tcPIjktLZ7ZYKy6x2i5XwQXaZocyjibksyMtD3EbIcRx2c5XW76Vls97p6Oonb6LO71aojADB7RPcQOKnOq7SnJEp129JMZejKmrqtKUEtbVelT7BaZyMOeASAXD97ofEZ6q+WP0HLTx0tTQ0tWKqjBbU0k44byGQc8eDmuB8VsFsVtuKb7mnBtxW+4IQhTJguksYlhfG7k9paffwXdCAPknVNK6C8yRbJ2uDcd5BLfomtoXRjKOzNl2AZn+s92OZ6n6BZDtJpG2/WD5XNxGyr2j/C4h/1KZNjvQhtkbGOBAbjgudzZqMYwn7PXfyFsdLen4MoyI0N0rqJ3DZece4/YrtSwtqLrSQyexJOxrs9xcMrvfJB+PtqukoG18vsoz5HQztlZ7bHBw8wcrymalBMTsSjNr0ZjtNHUj+1mrssEs8T6q7CW4xho4simMm04kZAAHA8M5A6p9dodpN30nPAwtbMXBkbncMF/qc+71ld2urobjTsuVOItudg23AAO4dCefBZXtB1DFHanUFMXPldI0ve0eq3ZO1jPU5A5LetklW5GjZJKDZF0pQ3PTTNL097lL7hU088FS5z9s7ZdvGjI545JipQXrXEV5ktE8MMkM9DLvZNrGCeHLHTgU3Y3tlja9py1wBB8CoU2KUpJfzoRqmpOWjshCEwXAhCEAJbtntuakVLW/2kAfnxYcH9CEutP6vrLc6OhdA+qYSGRhh9cdw48CE9u0+3iq0/DUEZ3Muy7+F4wf1wlD2aWBlXqKeSoaCadxjAPf1+nxKyctQSmrFtd18/+iuvzHFGjuUdRNQx1MsWwGkcOvFR3SCWMOHPAymLfbIx1qmYMbT4zs+fRKeWp9E3U7ziHaEUp/dDj6rvc7gf4lm40JQ3XJaZTk1cZr4lvR3autu0KWcsa7iWEBzSe/BUStraqvGKicvG0XchwycnHvXV/NeRV7snrjvoKcpa1s82RtjBAHPmSnlpGs9O0rb5ScubEI3ebfV+iSCaXZlV7yyVVKTxhnyPJwz8wUzgy1br1GcSWp6NwhCFsGkCEIQBXX6g/E7FW0eMulicG/xcx+oCRemriyz6onikOx6U0Stz1IGHDz4A/FfQq+cu1Szutt2qZIcs3Uwnic3gQx/Hh5H5LPzqVYkn56f6F7vwzjNDLqLu6aIDayOiX9ypI31VXSSNBhnDmkHucqDR991Dd7g2haY5Ym8ZJXNIcB0HDgSfuthfbfLSCGZ7i5x9VxPfzH1WCq7Me/jOW2yGQ3OHLXYXtk1O2nJtl2k2JYHGNs7uRwcYd3HxWifX0ccW9fVwCPntbwY+axmpbQ06kLt5uo6xu8Y7GRt8iPr71XVenpqSifUO2tpmMgswDk9Ct7+khclOL1sZq+yLMqp5Fa/D57eO5uaC6Mu1RIaUE0kJwZSMbx/cPAfZMvsxqdi8VtMTgSwB4Hi13/klxZ6AW21U9Nj1mty/xceJWx0LUej6vo8nhIHxn3tP1ASdUoxvXHtsy65JXLj2HOhCFuGsCEIQAJddq1lbWW2Gs2eABp5T/ld7J9x+aYqhXe3x3W01NDJ7M0ZaD3HofccFVXQ5wcSFkeUWhI9kEEFE2ofUNG9Er2uz3ggfL5rb6rEFdRyshAzjab5jilJUXeo0bqOXfRP9HqHHeNbzjlb6rsDrnhkLRQa8tFc5kcVVtzPOGxhrtonywuay4ZDblGO03srhYnXp+Snudrp7xQ+jz5aWnaY9vNh7wqyGxXJxp4bhepqqhpnh8dOc4yOWclaSdm7qXDZLQ71gD3FeRTVeROMNRfRiEb7ak4RlpM4VhYpvRtQ26bOA2pZnyJx9VXrtE8xzRyDmx4d8DlVxemmUxemmfRAQurHB7A4ciMoXSG4dkIQgAQhCAEf21aZJLrhBHkTDejA5SNHrD3t4+5UvZJpJtXRS3VzA6V/BhI5Nz9cE/BPLU9nbfLFUUmAZcbcJPR45fHl70pNC3+PTstTY5DupGEljHcCWEkjzxktPdhZGenGLj14vr0/f99C6SjZp9mTdTW4wBsoHFh2XeR/qs4VsrpVxVrJA97dl4wTlY0gtcWnmDhY2JPcXH0FcyKU+S8nC4d7J8lyuDyKbFD6Btr97a6ST96Fjvi0IXhYH7enba7vpo/5QhdHF7imbkXtIsUIQpHoIQhAAkF24aTdTztvlIwtDiXuLeBB/N9Hf7k/VV6hs0V+stRQShv7RuWE/lcOR+nkSq7Y8ltd0QsjtdO4h+yTTNRfYpbncKueZjCWwxySuLRjrgnzV/qi2ihrmvYBsPGycdCP6fJVWkLu3SNVVacq3+jSxSOMIecbTSTw8wcg+QKvrtVx18D2mRrnn1m44nK5jKtayN8X/AI0U2KE6viZlCFweR8lcZY9tN/4Ztn/Sx/yhC9bEzd6ftzO6mj/lCF0UF+FG3H2UWCEKuprzS1U87I3gsiDcPz7WeHAd2eGV7KcYtRb6slssUKOK2nJwJOPLkVz6ZBgHbzk45dVID3JwFGkeQcg4XeSeMDG8b8VDknjPJ7fig9Qpe2PR34vSfi1LGDUN9vA/NyHxHDzAUTsi0nBNps10n94mJc4u5gDOB7vumtVCCohkgm2HxvaWuaTzCXsstXoueeJsc0lE79o2SKIv9UnmQOOQTgrK+0K5cNJbTfVIpaUJbfZlRe6H8Pu88A9nO00+BUBrDK9sbRlzyGjzPBSLjfKW61EW6375XZO1uHhuPEkYCtdJ219XqS3mSMiAP3pcRwIb/XA96z6IWSUYyi0/iZ9lf5ul2Y56eIQU0UI5RsDfgMIXqhdKaoKvp7PSU23uw/DxjBeTsjJOB3DJVghRcItptdUGiL6BBw4Hh4rkUMI5bWe/KkoUgIstDFJx2QTjHEqHJbtnOItryKtkIAzstM1p4xEeYKi1cQqaaSBz3sDxjaYcOHiCtYujo43e0xp8wouO1pnu0+jPnTV+i9UQSie1V09RCwlzYg71eYPAdOIHA8O4ph9nNHX1FOamqgkpThrHRPZsluPWOe/iefcmPuIQeETB/pC7tAAwAB5KpUrkm32KlWlJP0OUIQryw//Z"/>
          <p:cNvSpPr>
            <a:spLocks noChangeAspect="1" noChangeArrowheads="1"/>
          </p:cNvSpPr>
          <p:nvPr/>
        </p:nvSpPr>
        <p:spPr bwMode="auto">
          <a:xfrm>
            <a:off x="1251347" y="18680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2"/>
          <p:cNvSpPr>
            <a:spLocks noChangeArrowheads="1"/>
          </p:cNvSpPr>
          <p:nvPr/>
        </p:nvSpPr>
        <p:spPr bwMode="auto">
          <a:xfrm>
            <a:off x="495300" y="1668956"/>
            <a:ext cx="8064179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+2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答：他一天在校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分，上午比下午多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在校时间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上午的在校时间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+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下午的在校时间，上午比下午多的时间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上午的在校时间－下午的在校时间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矩形 1"/>
          <p:cNvSpPr>
            <a:spLocks noChangeArrowheads="1"/>
          </p:cNvSpPr>
          <p:nvPr/>
        </p:nvSpPr>
        <p:spPr bwMode="auto">
          <a:xfrm>
            <a:off x="495300" y="847725"/>
            <a:ext cx="8143875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光明小学体育俱乐部星期天上午开放的 时间如表。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）围棋活动进行了多长时间？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）小明打好篮球，又去参加轮滑活动，他中间休息了多少时间？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）体育俱乐部星期天上午一共开放了多少时间？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96258" name="Picture 3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4396" y="2596377"/>
            <a:ext cx="2403872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556068" y="1077945"/>
            <a:ext cx="5592086" cy="318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10:00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8:30=1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9:45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9:30=15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答：他中间休息了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11:15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8:30=2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答：体育俱乐部星期天上午一共开放了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小时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认真审题，分清各个项目的时间，再根据具体问题解答即可。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552782"/>
            <a:ext cx="3021467" cy="4072197"/>
          </a:xfrm>
          <a:custGeom>
            <a:avLst/>
            <a:gdLst>
              <a:gd name="connsiteX0" fmla="*/ 0 w 4028622"/>
              <a:gd name="connsiteY0" fmla="*/ 0 h 5429596"/>
              <a:gd name="connsiteX1" fmla="*/ 3222898 w 4028622"/>
              <a:gd name="connsiteY1" fmla="*/ 0 h 5429596"/>
              <a:gd name="connsiteX2" fmla="*/ 4028622 w 4028622"/>
              <a:gd name="connsiteY2" fmla="*/ 2714798 h 5429596"/>
              <a:gd name="connsiteX3" fmla="*/ 3222898 w 4028622"/>
              <a:gd name="connsiteY3" fmla="*/ 5429596 h 5429596"/>
              <a:gd name="connsiteX4" fmla="*/ 0 w 4028622"/>
              <a:gd name="connsiteY4" fmla="*/ 5429596 h 5429596"/>
              <a:gd name="connsiteX5" fmla="*/ 0 w 4028622"/>
              <a:gd name="connsiteY5" fmla="*/ 0 h 5429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8622" h="5429596">
                <a:moveTo>
                  <a:pt x="0" y="0"/>
                </a:moveTo>
                <a:lnTo>
                  <a:pt x="3222898" y="0"/>
                </a:lnTo>
                <a:lnTo>
                  <a:pt x="4028622" y="2714798"/>
                </a:lnTo>
                <a:lnTo>
                  <a:pt x="3222898" y="5429596"/>
                </a:lnTo>
                <a:lnTo>
                  <a:pt x="0" y="5429596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7" name="组合 6"/>
          <p:cNvGrpSpPr/>
          <p:nvPr/>
        </p:nvGrpSpPr>
        <p:grpSpPr>
          <a:xfrm>
            <a:off x="3506249" y="2100691"/>
            <a:ext cx="5269404" cy="1100020"/>
            <a:chOff x="-4714868" y="2110674"/>
            <a:chExt cx="5033250" cy="1050721"/>
          </a:xfrm>
        </p:grpSpPr>
        <p:sp>
          <p:nvSpPr>
            <p:cNvPr id="8" name="文本框 7"/>
            <p:cNvSpPr txBox="1"/>
            <p:nvPr/>
          </p:nvSpPr>
          <p:spPr>
            <a:xfrm>
              <a:off x="-4714868" y="2808615"/>
              <a:ext cx="5033249" cy="352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MENTAL HEALTH COUNSELING PPT</a:t>
              </a:r>
              <a:endParaRPr lang="en-US" altLang="zh-CN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>
                <a:buNone/>
                <a:defRPr/>
              </a:pPr>
              <a:r>
                <a:rPr lang="zh-CN" altLang="en-US" sz="4100" b="1" dirty="0">
                  <a:solidFill>
                    <a:srgbClr val="969A96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4100" b="1" dirty="0">
                <a:solidFill>
                  <a:srgbClr val="969A96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170811" y="439917"/>
            <a:ext cx="3046757" cy="225731"/>
          </a:xfrm>
          <a:prstGeom prst="rect">
            <a:avLst/>
          </a:prstGeom>
          <a:solidFill>
            <a:srgbClr val="969A96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defTabSz="864235" latinLnBrk="1">
              <a:defRPr/>
            </a:pPr>
            <a:r>
              <a:rPr lang="zh-CN" altLang="en-US" sz="900" kern="0" spc="225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25480" y="4624980"/>
            <a:ext cx="518521" cy="518521"/>
          </a:xfrm>
          <a:prstGeom prst="rect">
            <a:avLst/>
          </a:prstGeom>
          <a:solidFill>
            <a:srgbClr val="969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5" idx="1"/>
          </p:cNvCxnSpPr>
          <p:nvPr/>
        </p:nvCxnSpPr>
        <p:spPr>
          <a:xfrm flipH="1">
            <a:off x="1" y="4884240"/>
            <a:ext cx="8625479" cy="180"/>
          </a:xfrm>
          <a:prstGeom prst="line">
            <a:avLst/>
          </a:prstGeom>
          <a:ln w="57150">
            <a:solidFill>
              <a:srgbClr val="969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0" y="289560"/>
            <a:ext cx="2392680" cy="0"/>
          </a:xfrm>
          <a:prstGeom prst="line">
            <a:avLst/>
          </a:prstGeom>
          <a:ln w="57150">
            <a:solidFill>
              <a:srgbClr val="969A96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Box 1"/>
          <p:cNvSpPr txBox="1">
            <a:spLocks noChangeArrowheads="1"/>
          </p:cNvSpPr>
          <p:nvPr/>
        </p:nvSpPr>
        <p:spPr bwMode="auto">
          <a:xfrm>
            <a:off x="495300" y="991294"/>
            <a:ext cx="5391150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学习重点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时间单位的简单转换和求经过时间的方法。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学习难点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用时分秒的知识解决生活中的实际问题。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学习重难点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AutoShape 7"/>
          <p:cNvSpPr>
            <a:spLocks noChangeArrowheads="1"/>
          </p:cNvSpPr>
          <p:nvPr/>
        </p:nvSpPr>
        <p:spPr bwMode="auto">
          <a:xfrm>
            <a:off x="4258663" y="3170439"/>
            <a:ext cx="1783556" cy="484585"/>
          </a:xfrm>
          <a:prstGeom prst="wedgeRoundRectCallout">
            <a:avLst>
              <a:gd name="adj1" fmla="val 58982"/>
              <a:gd name="adj2" fmla="val 30442"/>
              <a:gd name="adj3" fmla="val 16667"/>
            </a:avLst>
          </a:prstGeom>
          <a:solidFill>
            <a:srgbClr val="FF99FF"/>
          </a:solidFill>
          <a:ln w="9525">
            <a:solidFill>
              <a:srgbClr val="008000"/>
            </a:solidFill>
            <a:miter lim="800000"/>
          </a:ln>
        </p:spPr>
        <p:txBody>
          <a:bodyPr lIns="68580" tIns="34290" rIns="68580" bIns="34290"/>
          <a:lstStyle/>
          <a:p>
            <a:pPr algn="ctr"/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7586" name="Rectangle 8"/>
          <p:cNvSpPr>
            <a:spLocks noChangeArrowheads="1"/>
          </p:cNvSpPr>
          <p:nvPr/>
        </p:nvSpPr>
        <p:spPr bwMode="auto">
          <a:xfrm>
            <a:off x="4388286" y="3162663"/>
            <a:ext cx="179427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eaLnBrk="0" hangingPunct="0"/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你从中获得了哪些有意义的数学信息？ 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7587" name="Rectangle 10"/>
          <p:cNvSpPr>
            <a:spLocks noChangeArrowheads="1"/>
          </p:cNvSpPr>
          <p:nvPr/>
        </p:nvSpPr>
        <p:spPr bwMode="auto">
          <a:xfrm>
            <a:off x="495301" y="3019824"/>
            <a:ext cx="2888456" cy="301229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小明从家到学校用了多长时间？ 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7588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43550" y="1243526"/>
            <a:ext cx="2322909" cy="152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图片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1740" y="1243526"/>
            <a:ext cx="2539604" cy="156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图片 8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322897" y="3372341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5" grpId="0" animBg="1"/>
      <p:bldP spid="67586" grpId="0"/>
      <p:bldP spid="675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5"/>
          <p:cNvSpPr>
            <a:spLocks noChangeArrowheads="1"/>
          </p:cNvSpPr>
          <p:nvPr/>
        </p:nvSpPr>
        <p:spPr bwMode="auto">
          <a:xfrm>
            <a:off x="1609424" y="3059441"/>
            <a:ext cx="436080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直接数一数，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分针走了（   ）大格。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8610" name="Group 140"/>
          <p:cNvGrpSpPr/>
          <p:nvPr/>
        </p:nvGrpSpPr>
        <p:grpSpPr bwMode="auto">
          <a:xfrm>
            <a:off x="2363091" y="1334225"/>
            <a:ext cx="1712119" cy="1426369"/>
            <a:chOff x="748" y="1117"/>
            <a:chExt cx="3600" cy="3000"/>
          </a:xfrm>
        </p:grpSpPr>
        <p:grpSp>
          <p:nvGrpSpPr>
            <p:cNvPr id="68611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68612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613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8614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615" name="组合 1"/>
          <p:cNvGrpSpPr/>
          <p:nvPr/>
        </p:nvGrpSpPr>
        <p:grpSpPr bwMode="auto">
          <a:xfrm>
            <a:off x="5051522" y="1322317"/>
            <a:ext cx="1710928" cy="1425179"/>
            <a:chOff x="5142249" y="956554"/>
            <a:chExt cx="2281407" cy="1900462"/>
          </a:xfrm>
        </p:grpSpPr>
        <p:pic>
          <p:nvPicPr>
            <p:cNvPr id="68616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7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8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8619" name="右箭头 2"/>
          <p:cNvSpPr>
            <a:spLocks noChangeArrowheads="1"/>
          </p:cNvSpPr>
          <p:nvPr/>
        </p:nvSpPr>
        <p:spPr bwMode="auto">
          <a:xfrm>
            <a:off x="3976387" y="1692602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0" name="Rectangle 5"/>
          <p:cNvSpPr>
            <a:spLocks noChangeArrowheads="1"/>
          </p:cNvSpPr>
          <p:nvPr/>
        </p:nvSpPr>
        <p:spPr bwMode="auto">
          <a:xfrm>
            <a:off x="1780874" y="2447459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1" name="Rectangle 5"/>
          <p:cNvSpPr>
            <a:spLocks noChangeArrowheads="1"/>
          </p:cNvSpPr>
          <p:nvPr/>
        </p:nvSpPr>
        <p:spPr bwMode="auto">
          <a:xfrm>
            <a:off x="6567187" y="2441505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2" name="Rectangle 5"/>
          <p:cNvSpPr>
            <a:spLocks noChangeArrowheads="1"/>
          </p:cNvSpPr>
          <p:nvPr/>
        </p:nvSpPr>
        <p:spPr bwMode="auto">
          <a:xfrm>
            <a:off x="2138062" y="1711652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3" name="Rectangle 5"/>
          <p:cNvSpPr>
            <a:spLocks noChangeArrowheads="1"/>
          </p:cNvSpPr>
          <p:nvPr/>
        </p:nvSpPr>
        <p:spPr bwMode="auto">
          <a:xfrm>
            <a:off x="6646959" y="1692603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4" name="Rectangle 10"/>
          <p:cNvSpPr>
            <a:spLocks noChangeArrowheads="1"/>
          </p:cNvSpPr>
          <p:nvPr/>
        </p:nvSpPr>
        <p:spPr bwMode="auto">
          <a:xfrm>
            <a:off x="4126406" y="1806918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625" name="Rectangle 5"/>
          <p:cNvSpPr>
            <a:spLocks noChangeArrowheads="1"/>
          </p:cNvSpPr>
          <p:nvPr/>
        </p:nvSpPr>
        <p:spPr bwMode="auto">
          <a:xfrm>
            <a:off x="4231181" y="1336605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8626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999258" y="3428534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5"/>
          <p:cNvSpPr>
            <a:spLocks noChangeArrowheads="1"/>
          </p:cNvSpPr>
          <p:nvPr/>
        </p:nvSpPr>
        <p:spPr bwMode="auto">
          <a:xfrm>
            <a:off x="1644148" y="3102845"/>
            <a:ext cx="392479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直接数一数，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7:45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分针走了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大格。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34" name="Rectangle 5"/>
          <p:cNvSpPr>
            <a:spLocks noChangeArrowheads="1"/>
          </p:cNvSpPr>
          <p:nvPr/>
        </p:nvSpPr>
        <p:spPr bwMode="auto">
          <a:xfrm>
            <a:off x="2503779" y="3686252"/>
            <a:ext cx="114358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3×5=15(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9635" name="Group 140"/>
          <p:cNvGrpSpPr/>
          <p:nvPr/>
        </p:nvGrpSpPr>
        <p:grpSpPr bwMode="auto">
          <a:xfrm>
            <a:off x="2397815" y="1377629"/>
            <a:ext cx="1712119" cy="1426369"/>
            <a:chOff x="748" y="1117"/>
            <a:chExt cx="3600" cy="3000"/>
          </a:xfrm>
        </p:grpSpPr>
        <p:grpSp>
          <p:nvGrpSpPr>
            <p:cNvPr id="69636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69637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638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963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9640" name="组合 1"/>
          <p:cNvGrpSpPr/>
          <p:nvPr/>
        </p:nvGrpSpPr>
        <p:grpSpPr bwMode="auto">
          <a:xfrm>
            <a:off x="5086246" y="1365722"/>
            <a:ext cx="1710928" cy="1425179"/>
            <a:chOff x="5142249" y="956554"/>
            <a:chExt cx="2281407" cy="1900462"/>
          </a:xfrm>
        </p:grpSpPr>
        <p:pic>
          <p:nvPicPr>
            <p:cNvPr id="69641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2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44" name="右箭头 2"/>
          <p:cNvSpPr>
            <a:spLocks noChangeArrowheads="1"/>
          </p:cNvSpPr>
          <p:nvPr/>
        </p:nvSpPr>
        <p:spPr bwMode="auto">
          <a:xfrm>
            <a:off x="4011111" y="1736007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45" name="Rectangle 5"/>
          <p:cNvSpPr>
            <a:spLocks noChangeArrowheads="1"/>
          </p:cNvSpPr>
          <p:nvPr/>
        </p:nvSpPr>
        <p:spPr bwMode="auto">
          <a:xfrm>
            <a:off x="1815598" y="2490863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46" name="Rectangle 5"/>
          <p:cNvSpPr>
            <a:spLocks noChangeArrowheads="1"/>
          </p:cNvSpPr>
          <p:nvPr/>
        </p:nvSpPr>
        <p:spPr bwMode="auto">
          <a:xfrm>
            <a:off x="6601911" y="2484910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47" name="Rectangle 5"/>
          <p:cNvSpPr>
            <a:spLocks noChangeArrowheads="1"/>
          </p:cNvSpPr>
          <p:nvPr/>
        </p:nvSpPr>
        <p:spPr bwMode="auto">
          <a:xfrm>
            <a:off x="2172786" y="1755057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48" name="Rectangle 5"/>
          <p:cNvSpPr>
            <a:spLocks noChangeArrowheads="1"/>
          </p:cNvSpPr>
          <p:nvPr/>
        </p:nvSpPr>
        <p:spPr bwMode="auto">
          <a:xfrm>
            <a:off x="6681683" y="1736007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49" name="Rectangle 10"/>
          <p:cNvSpPr>
            <a:spLocks noChangeArrowheads="1"/>
          </p:cNvSpPr>
          <p:nvPr/>
        </p:nvSpPr>
        <p:spPr bwMode="auto">
          <a:xfrm>
            <a:off x="4161130" y="1850322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9650" name="Rectangle 5"/>
          <p:cNvSpPr>
            <a:spLocks noChangeArrowheads="1"/>
          </p:cNvSpPr>
          <p:nvPr/>
        </p:nvSpPr>
        <p:spPr bwMode="auto">
          <a:xfrm>
            <a:off x="4265905" y="1380010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9651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33983" y="3471938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3" grpId="0"/>
      <p:bldP spid="69634" grpId="0"/>
      <p:bldP spid="69644" grpId="0" animBg="1"/>
      <p:bldP spid="69645" grpId="0" animBg="1"/>
      <p:bldP spid="69646" grpId="0" animBg="1"/>
      <p:bldP spid="69647" grpId="0"/>
      <p:bldP spid="69648" grpId="0"/>
      <p:bldP spid="69649" grpId="0"/>
      <p:bldP spid="696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Group 140"/>
          <p:cNvGrpSpPr/>
          <p:nvPr/>
        </p:nvGrpSpPr>
        <p:grpSpPr bwMode="auto">
          <a:xfrm>
            <a:off x="2354410" y="1247414"/>
            <a:ext cx="1712119" cy="1426369"/>
            <a:chOff x="748" y="1117"/>
            <a:chExt cx="3600" cy="3000"/>
          </a:xfrm>
        </p:grpSpPr>
        <p:grpSp>
          <p:nvGrpSpPr>
            <p:cNvPr id="70658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0659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660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0661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0662" name="组合 1"/>
          <p:cNvGrpSpPr/>
          <p:nvPr/>
        </p:nvGrpSpPr>
        <p:grpSpPr bwMode="auto">
          <a:xfrm>
            <a:off x="5042841" y="1235506"/>
            <a:ext cx="1710928" cy="1425179"/>
            <a:chOff x="5142249" y="956554"/>
            <a:chExt cx="2281407" cy="1900462"/>
          </a:xfrm>
        </p:grpSpPr>
        <p:pic>
          <p:nvPicPr>
            <p:cNvPr id="70663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4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5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666" name="右箭头 2"/>
          <p:cNvSpPr>
            <a:spLocks noChangeArrowheads="1"/>
          </p:cNvSpPr>
          <p:nvPr/>
        </p:nvSpPr>
        <p:spPr bwMode="auto">
          <a:xfrm>
            <a:off x="3967707" y="1605791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67" name="Rectangle 5"/>
          <p:cNvSpPr>
            <a:spLocks noChangeArrowheads="1"/>
          </p:cNvSpPr>
          <p:nvPr/>
        </p:nvSpPr>
        <p:spPr bwMode="auto">
          <a:xfrm>
            <a:off x="1772194" y="2360648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68" name="Rectangle 5"/>
          <p:cNvSpPr>
            <a:spLocks noChangeArrowheads="1"/>
          </p:cNvSpPr>
          <p:nvPr/>
        </p:nvSpPr>
        <p:spPr bwMode="auto">
          <a:xfrm>
            <a:off x="6558506" y="2354694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69" name="Rectangle 5"/>
          <p:cNvSpPr>
            <a:spLocks noChangeArrowheads="1"/>
          </p:cNvSpPr>
          <p:nvPr/>
        </p:nvSpPr>
        <p:spPr bwMode="auto">
          <a:xfrm>
            <a:off x="2129381" y="1624842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70" name="Rectangle 5"/>
          <p:cNvSpPr>
            <a:spLocks noChangeArrowheads="1"/>
          </p:cNvSpPr>
          <p:nvPr/>
        </p:nvSpPr>
        <p:spPr bwMode="auto">
          <a:xfrm>
            <a:off x="6638278" y="1605792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71" name="Rectangle 10"/>
          <p:cNvSpPr>
            <a:spLocks noChangeArrowheads="1"/>
          </p:cNvSpPr>
          <p:nvPr/>
        </p:nvSpPr>
        <p:spPr bwMode="auto">
          <a:xfrm>
            <a:off x="4117726" y="1720107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0672" name="Rectangle 5"/>
          <p:cNvSpPr>
            <a:spLocks noChangeArrowheads="1"/>
          </p:cNvSpPr>
          <p:nvPr/>
        </p:nvSpPr>
        <p:spPr bwMode="auto">
          <a:xfrm>
            <a:off x="4222500" y="1249794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0673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990578" y="3341723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74" name="Rectangle 6"/>
          <p:cNvSpPr>
            <a:spLocks noChangeArrowheads="1"/>
          </p:cNvSpPr>
          <p:nvPr/>
        </p:nvSpPr>
        <p:spPr bwMode="auto">
          <a:xfrm>
            <a:off x="1601934" y="2892857"/>
            <a:ext cx="499079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离家与到校的时间整时数相同，直接求分钟时刻的差。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6" grpId="0" animBg="1"/>
      <p:bldP spid="70667" grpId="0" animBg="1"/>
      <p:bldP spid="70668" grpId="0" animBg="1"/>
      <p:bldP spid="70669" grpId="0"/>
      <p:bldP spid="70670" grpId="0"/>
      <p:bldP spid="70671" grpId="0"/>
      <p:bldP spid="70672" grpId="0"/>
      <p:bldP spid="706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1" name="Group 140"/>
          <p:cNvGrpSpPr/>
          <p:nvPr/>
        </p:nvGrpSpPr>
        <p:grpSpPr bwMode="auto">
          <a:xfrm>
            <a:off x="2397815" y="1360267"/>
            <a:ext cx="1712119" cy="1426369"/>
            <a:chOff x="748" y="1117"/>
            <a:chExt cx="3600" cy="3000"/>
          </a:xfrm>
        </p:grpSpPr>
        <p:grpSp>
          <p:nvGrpSpPr>
            <p:cNvPr id="71682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683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684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685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686" name="组合 1"/>
          <p:cNvGrpSpPr/>
          <p:nvPr/>
        </p:nvGrpSpPr>
        <p:grpSpPr bwMode="auto">
          <a:xfrm>
            <a:off x="5086246" y="1348359"/>
            <a:ext cx="1710928" cy="1425179"/>
            <a:chOff x="5142249" y="956554"/>
            <a:chExt cx="2281407" cy="1900462"/>
          </a:xfrm>
        </p:grpSpPr>
        <p:pic>
          <p:nvPicPr>
            <p:cNvPr id="71687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8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690" name="右箭头 2"/>
          <p:cNvSpPr>
            <a:spLocks noChangeArrowheads="1"/>
          </p:cNvSpPr>
          <p:nvPr/>
        </p:nvSpPr>
        <p:spPr bwMode="auto">
          <a:xfrm>
            <a:off x="4011111" y="1718645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1" name="Rectangle 5"/>
          <p:cNvSpPr>
            <a:spLocks noChangeArrowheads="1"/>
          </p:cNvSpPr>
          <p:nvPr/>
        </p:nvSpPr>
        <p:spPr bwMode="auto">
          <a:xfrm>
            <a:off x="1815598" y="2473501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2" name="Rectangle 5"/>
          <p:cNvSpPr>
            <a:spLocks noChangeArrowheads="1"/>
          </p:cNvSpPr>
          <p:nvPr/>
        </p:nvSpPr>
        <p:spPr bwMode="auto">
          <a:xfrm>
            <a:off x="6601911" y="2467547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3" name="Rectangle 5"/>
          <p:cNvSpPr>
            <a:spLocks noChangeArrowheads="1"/>
          </p:cNvSpPr>
          <p:nvPr/>
        </p:nvSpPr>
        <p:spPr bwMode="auto">
          <a:xfrm>
            <a:off x="2172786" y="1737695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4" name="Rectangle 5"/>
          <p:cNvSpPr>
            <a:spLocks noChangeArrowheads="1"/>
          </p:cNvSpPr>
          <p:nvPr/>
        </p:nvSpPr>
        <p:spPr bwMode="auto">
          <a:xfrm>
            <a:off x="6681683" y="1718645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5" name="Rectangle 10"/>
          <p:cNvSpPr>
            <a:spLocks noChangeArrowheads="1"/>
          </p:cNvSpPr>
          <p:nvPr/>
        </p:nvSpPr>
        <p:spPr bwMode="auto">
          <a:xfrm>
            <a:off x="4161130" y="1832960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6" name="Rectangle 5"/>
          <p:cNvSpPr>
            <a:spLocks noChangeArrowheads="1"/>
          </p:cNvSpPr>
          <p:nvPr/>
        </p:nvSpPr>
        <p:spPr bwMode="auto">
          <a:xfrm>
            <a:off x="4265905" y="1362647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1697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33983" y="3454576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8" name="Rectangle 4"/>
          <p:cNvSpPr>
            <a:spLocks noChangeArrowheads="1"/>
          </p:cNvSpPr>
          <p:nvPr/>
        </p:nvSpPr>
        <p:spPr bwMode="auto">
          <a:xfrm>
            <a:off x="2462635" y="3586751"/>
            <a:ext cx="154914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45-30=15(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1699" name="Rectangle 6"/>
          <p:cNvSpPr>
            <a:spLocks noChangeArrowheads="1"/>
          </p:cNvSpPr>
          <p:nvPr/>
        </p:nvSpPr>
        <p:spPr bwMode="auto">
          <a:xfrm>
            <a:off x="1645339" y="3005710"/>
            <a:ext cx="499079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离家与到校的时间整时数相同，直接求分钟时刻的差。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0" grpId="0" animBg="1"/>
      <p:bldP spid="71691" grpId="0" animBg="1"/>
      <p:bldP spid="71692" grpId="0" animBg="1"/>
      <p:bldP spid="71693" grpId="0"/>
      <p:bldP spid="71694" grpId="0"/>
      <p:bldP spid="71695" grpId="0"/>
      <p:bldP spid="71696" grpId="0"/>
      <p:bldP spid="71698" grpId="0"/>
      <p:bldP spid="716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Group 140"/>
          <p:cNvGrpSpPr/>
          <p:nvPr/>
        </p:nvGrpSpPr>
        <p:grpSpPr bwMode="auto">
          <a:xfrm>
            <a:off x="2363091" y="1462089"/>
            <a:ext cx="1712119" cy="1426369"/>
            <a:chOff x="748" y="1117"/>
            <a:chExt cx="3600" cy="3000"/>
          </a:xfrm>
        </p:grpSpPr>
        <p:grpSp>
          <p:nvGrpSpPr>
            <p:cNvPr id="72706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2707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708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270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2710" name="组合 1"/>
          <p:cNvGrpSpPr/>
          <p:nvPr/>
        </p:nvGrpSpPr>
        <p:grpSpPr bwMode="auto">
          <a:xfrm>
            <a:off x="5051522" y="1450181"/>
            <a:ext cx="1710928" cy="1425179"/>
            <a:chOff x="5142249" y="956554"/>
            <a:chExt cx="2281407" cy="1900462"/>
          </a:xfrm>
        </p:grpSpPr>
        <p:pic>
          <p:nvPicPr>
            <p:cNvPr id="72711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2" name="Picture 135" descr="u1jx01_3_0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714" name="右箭头 2"/>
          <p:cNvSpPr>
            <a:spLocks noChangeArrowheads="1"/>
          </p:cNvSpPr>
          <p:nvPr/>
        </p:nvSpPr>
        <p:spPr bwMode="auto">
          <a:xfrm>
            <a:off x="3976387" y="1820466"/>
            <a:ext cx="1075135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>
              <a:lnSpc>
                <a:spcPct val="150000"/>
              </a:lnSpc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15" name="Rectangle 5"/>
          <p:cNvSpPr>
            <a:spLocks noChangeArrowheads="1"/>
          </p:cNvSpPr>
          <p:nvPr/>
        </p:nvSpPr>
        <p:spPr bwMode="auto">
          <a:xfrm>
            <a:off x="1780874" y="2575322"/>
            <a:ext cx="845424" cy="4154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16" name="Rectangle 5"/>
          <p:cNvSpPr>
            <a:spLocks noChangeArrowheads="1"/>
          </p:cNvSpPr>
          <p:nvPr/>
        </p:nvSpPr>
        <p:spPr bwMode="auto">
          <a:xfrm>
            <a:off x="6567187" y="2569369"/>
            <a:ext cx="845424" cy="4154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</a:t>
            </a:r>
            <a:r>
              <a:rPr lang="en-US" altLang="zh-CN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45</a:t>
            </a:r>
            <a:r>
              <a:rPr lang="zh-CN" altLang="en-US" sz="15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分</a:t>
            </a:r>
            <a:endParaRPr lang="zh-CN" altLang="en-US" sz="15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17" name="Rectangle 5"/>
          <p:cNvSpPr>
            <a:spLocks noChangeArrowheads="1"/>
          </p:cNvSpPr>
          <p:nvPr/>
        </p:nvSpPr>
        <p:spPr bwMode="auto">
          <a:xfrm>
            <a:off x="2138062" y="1839516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离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家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18" name="Rectangle 5"/>
          <p:cNvSpPr>
            <a:spLocks noChangeArrowheads="1"/>
          </p:cNvSpPr>
          <p:nvPr/>
        </p:nvSpPr>
        <p:spPr bwMode="auto">
          <a:xfrm>
            <a:off x="6646959" y="1820466"/>
            <a:ext cx="330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到</a:t>
            </a:r>
            <a:endParaRPr lang="en-US" altLang="zh-CN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206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校</a:t>
            </a:r>
            <a:endParaRPr lang="zh-CN" altLang="en-US" sz="1500" kern="0">
              <a:solidFill>
                <a:srgbClr val="00206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19" name="Rectangle 10"/>
          <p:cNvSpPr>
            <a:spLocks noChangeArrowheads="1"/>
          </p:cNvSpPr>
          <p:nvPr/>
        </p:nvSpPr>
        <p:spPr bwMode="auto">
          <a:xfrm>
            <a:off x="4126406" y="1934781"/>
            <a:ext cx="5761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时间 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2720" name="Rectangle 5"/>
          <p:cNvSpPr>
            <a:spLocks noChangeArrowheads="1"/>
          </p:cNvSpPr>
          <p:nvPr/>
        </p:nvSpPr>
        <p:spPr bwMode="auto">
          <a:xfrm>
            <a:off x="4231181" y="1464469"/>
            <a:ext cx="7655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15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2721" name="图片 2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999258" y="3556397"/>
            <a:ext cx="998934" cy="99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2" name="Rectangle 5"/>
          <p:cNvSpPr>
            <a:spLocks noChangeArrowheads="1"/>
          </p:cNvSpPr>
          <p:nvPr/>
        </p:nvSpPr>
        <p:spPr bwMode="auto">
          <a:xfrm>
            <a:off x="1823074" y="3125392"/>
            <a:ext cx="306718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(3)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用到校的时刻减去离家的时刻。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请你动动脑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0" grpId="0"/>
      <p:bldP spid="72722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2451</Words>
  <Application>WPS 演示</Application>
  <PresentationFormat>全屏显示(16:9)</PresentationFormat>
  <Paragraphs>343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FandolFang R</vt:lpstr>
      <vt:lpstr>思源黑体 CN Regular</vt:lpstr>
      <vt:lpstr>黑体</vt:lpstr>
      <vt:lpstr>微软雅黑</vt:lpstr>
      <vt:lpstr>思源黑体 CN Medium</vt:lpstr>
      <vt:lpstr>Calibri</vt:lpstr>
      <vt:lpstr>Arial Unicode MS</vt:lpstr>
      <vt:lpstr>HY헤드라인M</vt:lpstr>
      <vt:lpstr>Arial</vt:lpstr>
      <vt:lpstr>RomanS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3</cp:revision>
  <dcterms:created xsi:type="dcterms:W3CDTF">2020-06-23T01:31:00Z</dcterms:created>
  <dcterms:modified xsi:type="dcterms:W3CDTF">2023-10-27T08:18:08Z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3F97A4C7AC0B40BF8825288EBA28D56C_12</vt:lpwstr>
  </property>
</Properties>
</file>