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1" r:id="rId3"/>
    <p:sldId id="302" r:id="rId4"/>
    <p:sldId id="275" r:id="rId5"/>
    <p:sldId id="290" r:id="rId7"/>
    <p:sldId id="291" r:id="rId8"/>
    <p:sldId id="304" r:id="rId9"/>
    <p:sldId id="305" r:id="rId10"/>
    <p:sldId id="307" r:id="rId11"/>
    <p:sldId id="294" r:id="rId12"/>
    <p:sldId id="310" r:id="rId13"/>
    <p:sldId id="312" r:id="rId14"/>
    <p:sldId id="313" r:id="rId15"/>
    <p:sldId id="311" r:id="rId16"/>
    <p:sldId id="278" r:id="rId17"/>
  </p:sldIdLst>
  <p:sldSz cx="9144000" cy="5143500" type="screen16x9"/>
  <p:notesSz cx="7103745" cy="10234295"/>
  <p:custDataLst>
    <p:tags r:id="rId21"/>
  </p:custDataLst>
  <p:defaultTextStyle>
    <a:defPPr>
      <a:defRPr lang="zh-CN"/>
    </a:defPPr>
    <a:lvl1pPr marL="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147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6357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9504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2651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5862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9009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2219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5366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2" userDrawn="1">
          <p15:clr>
            <a:srgbClr val="A4A3A4"/>
          </p15:clr>
        </p15:guide>
        <p15:guide id="2" pos="29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92" autoAdjust="0"/>
  </p:normalViewPr>
  <p:slideViewPr>
    <p:cSldViewPr snapToGrid="0">
      <p:cViewPr>
        <p:scale>
          <a:sx n="100" d="100"/>
          <a:sy n="100" d="100"/>
        </p:scale>
        <p:origin x="-282" y="-804"/>
      </p:cViewPr>
      <p:guideLst>
        <p:guide orient="horz" pos="1642"/>
        <p:guide pos="29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C2917-7612-40BA-BD7C-108AEF1E65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3147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6357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9504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2651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5862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9009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2219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5366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34" y="841885"/>
            <a:ext cx="6858187" cy="179094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34" y="2701896"/>
            <a:ext cx="6858187" cy="124198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00"/>
            </a:lvl3pPr>
            <a:lvl4pPr marL="1029335" indent="0" algn="ctr">
              <a:buNone/>
              <a:defRPr sz="1200"/>
            </a:lvl4pPr>
            <a:lvl5pPr marL="1372235" indent="0" algn="ctr">
              <a:buNone/>
              <a:defRPr sz="1200"/>
            </a:lvl5pPr>
            <a:lvl6pPr marL="1715135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447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68" y="273882"/>
            <a:ext cx="7886916" cy="435946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905" y="1282477"/>
            <a:ext cx="7886916" cy="213984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905" y="3442565"/>
            <a:ext cx="7886916" cy="112529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93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22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51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44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68" y="1369406"/>
            <a:ext cx="3886306" cy="326394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277" y="1369406"/>
            <a:ext cx="3886306" cy="326394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59" y="273882"/>
            <a:ext cx="7886916" cy="9943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105" y="1334011"/>
            <a:ext cx="3655280" cy="618017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9335" indent="0">
              <a:buNone/>
              <a:defRPr sz="1300"/>
            </a:lvl4pPr>
            <a:lvl5pPr marL="1372235" indent="0">
              <a:buNone/>
              <a:defRPr sz="1300"/>
            </a:lvl5pPr>
            <a:lvl6pPr marL="1715135" indent="0">
              <a:buNone/>
              <a:defRPr sz="1300"/>
            </a:lvl6pPr>
            <a:lvl7pPr marL="2058035" indent="0">
              <a:buNone/>
              <a:defRPr sz="1300"/>
            </a:lvl7pPr>
            <a:lvl8pPr marL="2400935" indent="0">
              <a:buNone/>
              <a:defRPr sz="1300"/>
            </a:lvl8pPr>
            <a:lvl9pPr marL="2744470" indent="0">
              <a:buNone/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105" y="1999305"/>
            <a:ext cx="3655280" cy="264357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834" y="1334011"/>
            <a:ext cx="3673283" cy="618017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9335" indent="0">
              <a:buNone/>
              <a:defRPr sz="1300"/>
            </a:lvl4pPr>
            <a:lvl5pPr marL="1372235" indent="0">
              <a:buNone/>
              <a:defRPr sz="1300"/>
            </a:lvl5pPr>
            <a:lvl6pPr marL="1715135" indent="0">
              <a:buNone/>
              <a:defRPr sz="1300"/>
            </a:lvl6pPr>
            <a:lvl7pPr marL="2058035" indent="0">
              <a:buNone/>
              <a:defRPr sz="1300"/>
            </a:lvl7pPr>
            <a:lvl8pPr marL="2400935" indent="0">
              <a:buNone/>
              <a:defRPr sz="1300"/>
            </a:lvl8pPr>
            <a:lvl9pPr marL="2744470" indent="0">
              <a:buNone/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834" y="1999305"/>
            <a:ext cx="3673283" cy="264357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60" y="342947"/>
            <a:ext cx="3124097" cy="120031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498" y="342947"/>
            <a:ext cx="4629276" cy="40534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9335" indent="0">
              <a:buNone/>
              <a:defRPr sz="1500"/>
            </a:lvl4pPr>
            <a:lvl5pPr marL="1372235" indent="0">
              <a:buNone/>
              <a:defRPr sz="1500"/>
            </a:lvl5pPr>
            <a:lvl6pPr marL="1715135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447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60" y="1543261"/>
            <a:ext cx="3124097" cy="2859077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00"/>
            </a:lvl2pPr>
            <a:lvl3pPr marL="685800" indent="0">
              <a:buNone/>
              <a:defRPr sz="1200"/>
            </a:lvl3pPr>
            <a:lvl4pPr marL="1029335" indent="0">
              <a:buNone/>
              <a:defRPr sz="1100"/>
            </a:lvl4pPr>
            <a:lvl5pPr marL="1372235" indent="0">
              <a:buNone/>
              <a:defRPr sz="1100"/>
            </a:lvl5pPr>
            <a:lvl6pPr marL="1715135" indent="0">
              <a:buNone/>
              <a:defRPr sz="1100"/>
            </a:lvl6pPr>
            <a:lvl7pPr marL="2058035" indent="0">
              <a:buNone/>
              <a:defRPr sz="1100"/>
            </a:lvl7pPr>
            <a:lvl8pPr marL="2400935" indent="0">
              <a:buNone/>
              <a:defRPr sz="1100"/>
            </a:lvl8pPr>
            <a:lvl9pPr marL="274447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857" y="273882"/>
            <a:ext cx="1971729" cy="4359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67" y="273882"/>
            <a:ext cx="5800884" cy="4359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68" y="273882"/>
            <a:ext cx="7886916" cy="994306"/>
          </a:xfrm>
          <a:prstGeom prst="rect">
            <a:avLst/>
          </a:prstGeom>
        </p:spPr>
        <p:txBody>
          <a:bodyPr vert="horz" lIns="66340" tIns="33170" rIns="66340" bIns="3317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68" y="1369406"/>
            <a:ext cx="7886916" cy="3263945"/>
          </a:xfrm>
          <a:prstGeom prst="rect">
            <a:avLst/>
          </a:prstGeom>
        </p:spPr>
        <p:txBody>
          <a:bodyPr vert="horz" lIns="66340" tIns="33170" rIns="66340" bIns="3317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68" y="4767908"/>
            <a:ext cx="2057456" cy="273880"/>
          </a:xfrm>
          <a:prstGeom prst="rect">
            <a:avLst/>
          </a:prstGeom>
        </p:spPr>
        <p:txBody>
          <a:bodyPr vert="horz" lIns="66340" tIns="33170" rIns="66340" bIns="3317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033" y="4767908"/>
            <a:ext cx="3086184" cy="273880"/>
          </a:xfrm>
          <a:prstGeom prst="rect">
            <a:avLst/>
          </a:prstGeom>
        </p:spPr>
        <p:txBody>
          <a:bodyPr vert="horz" lIns="66340" tIns="33170" rIns="66340" bIns="3317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127" y="4767908"/>
            <a:ext cx="2057456" cy="273880"/>
          </a:xfrm>
          <a:prstGeom prst="rect">
            <a:avLst/>
          </a:prstGeom>
        </p:spPr>
        <p:txBody>
          <a:bodyPr vert="horz" lIns="66340" tIns="33170" rIns="66340" bIns="3317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0180" algn="l" defTabSz="685800" rtl="0" eaLnBrk="1" latinLnBrk="0" hangingPunct="1">
        <a:lnSpc>
          <a:spcPct val="90000"/>
        </a:lnSpc>
        <a:spcBef>
          <a:spcPct val="207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7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6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93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22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51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447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090780" y="2456260"/>
            <a:ext cx="134040" cy="267043"/>
          </a:xfrm>
          <a:prstGeom prst="rect">
            <a:avLst/>
          </a:prstGeom>
          <a:noFill/>
        </p:spPr>
        <p:txBody>
          <a:bodyPr wrap="none" lIns="66340" tIns="33170" rIns="66340" bIns="33170" rtlCol="0"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0" y="2007795"/>
            <a:ext cx="9144000" cy="744096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 algn="ctr"/>
            <a:r>
              <a:rPr lang="zh-CN" alt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时间的换算及计算</a:t>
            </a:r>
            <a:endParaRPr lang="zh-CN" altLang="zh-CN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3640" y="549028"/>
            <a:ext cx="2386194" cy="60559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en-US" sz="35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时、分、秒</a:t>
            </a:r>
            <a:endParaRPr lang="zh-CN" altLang="en-US" sz="35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64878" y="786075"/>
            <a:ext cx="2077156" cy="467097"/>
          </a:xfrm>
          <a:prstGeom prst="rect">
            <a:avLst/>
          </a:prstGeom>
          <a:noFill/>
          <a:ln>
            <a:noFill/>
          </a:ln>
        </p:spPr>
        <p:txBody>
          <a:bodyPr wrap="square" lIns="66340" tIns="33170" rIns="66340" bIns="33170" rtlCol="0" anchor="t">
            <a:spAutoFit/>
          </a:bodyPr>
          <a:lstStyle/>
          <a:p>
            <a:pPr algn="l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文本框 7"/>
          <p:cNvSpPr txBox="1"/>
          <p:nvPr/>
        </p:nvSpPr>
        <p:spPr>
          <a:xfrm>
            <a:off x="1071822" y="1366995"/>
            <a:ext cx="6867791" cy="990318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>
                <a:latin typeface="+mn-ea"/>
                <a:sym typeface="+mn-ea"/>
              </a:rPr>
              <a:t>1.</a:t>
            </a:r>
            <a:r>
              <a:rPr lang="zh-CN" altLang="en-US" sz="2000" dirty="0">
                <a:latin typeface="+mn-ea"/>
                <a:sym typeface="+mn-ea"/>
              </a:rPr>
              <a:t>填一填。</a:t>
            </a:r>
            <a:endParaRPr lang="en-US" altLang="zh-CN" sz="2000" dirty="0">
              <a:latin typeface="+mn-ea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en-US" altLang="zh-CN" sz="2000" dirty="0">
                <a:latin typeface="+mn-ea"/>
                <a:sym typeface="+mn-ea"/>
              </a:rPr>
              <a:t>     </a:t>
            </a:r>
            <a:endParaRPr lang="zh-CN" altLang="en-US" sz="2000" dirty="0">
              <a:latin typeface="+mn-ea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 sz="2000" dirty="0">
                <a:latin typeface="+mn-ea"/>
                <a:sym typeface="+mn-ea"/>
              </a:rPr>
              <a:t>     </a:t>
            </a:r>
            <a:r>
              <a:rPr lang="en-US" altLang="zh-CN" sz="2000" dirty="0">
                <a:latin typeface="+mn-ea"/>
                <a:sym typeface="+mn-ea"/>
              </a:rPr>
              <a:t>240</a:t>
            </a:r>
            <a:r>
              <a:rPr lang="zh-CN" altLang="en-US" sz="2000" dirty="0">
                <a:latin typeface="+mn-ea"/>
                <a:sym typeface="+mn-ea"/>
              </a:rPr>
              <a:t>秒</a:t>
            </a:r>
            <a:r>
              <a:rPr lang="en-US" altLang="zh-CN" sz="2000" dirty="0">
                <a:latin typeface="+mn-ea"/>
                <a:sym typeface="+mn-ea"/>
              </a:rPr>
              <a:t>=</a:t>
            </a:r>
            <a:r>
              <a:rPr lang="zh-CN" altLang="en-US" sz="2000" dirty="0">
                <a:latin typeface="+mn-ea"/>
                <a:sym typeface="+mn-ea"/>
              </a:rPr>
              <a:t>（   ）分</a:t>
            </a:r>
            <a:endParaRPr lang="zh-CN" altLang="en-US" sz="2000" dirty="0">
              <a:latin typeface="+mn-ea"/>
              <a:sym typeface="+mn-ea"/>
            </a:endParaRPr>
          </a:p>
        </p:txBody>
      </p:sp>
      <p:pic>
        <p:nvPicPr>
          <p:cNvPr id="6" name="Picture 14" descr="男天使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77577" y="2375002"/>
            <a:ext cx="1105850" cy="10257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1696791" y="2601891"/>
            <a:ext cx="5033100" cy="436320"/>
          </a:xfrm>
          <a:prstGeom prst="rect">
            <a:avLst/>
          </a:prstGeom>
        </p:spPr>
        <p:txBody>
          <a:bodyPr wrap="square" lIns="66340" tIns="33170" rIns="66340" bIns="33170">
            <a:sp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zh-CN" altLang="en-US" sz="2000" dirty="0">
                <a:latin typeface="+mn-ea"/>
              </a:rPr>
              <a:t>想：</a:t>
            </a:r>
            <a:r>
              <a:rPr lang="en-US" altLang="zh-CN" sz="2000" dirty="0">
                <a:latin typeface="+mn-ea"/>
              </a:rPr>
              <a:t>60</a:t>
            </a:r>
            <a:r>
              <a:rPr lang="zh-CN" altLang="en-US" sz="2000" dirty="0">
                <a:latin typeface="+mn-ea"/>
              </a:rPr>
              <a:t>秒是</a:t>
            </a:r>
            <a:r>
              <a:rPr lang="en-US" altLang="zh-CN" sz="2000" dirty="0">
                <a:latin typeface="+mn-ea"/>
              </a:rPr>
              <a:t>1</a:t>
            </a:r>
            <a:r>
              <a:rPr lang="zh-CN" altLang="en-US" sz="2000" dirty="0">
                <a:latin typeface="+mn-ea"/>
              </a:rPr>
              <a:t>分，</a:t>
            </a:r>
            <a:r>
              <a:rPr lang="en-US" altLang="zh-CN" sz="2000" dirty="0">
                <a:latin typeface="+mn-ea"/>
              </a:rPr>
              <a:t>240</a:t>
            </a:r>
            <a:r>
              <a:rPr lang="zh-CN" altLang="en-US" sz="2000" dirty="0">
                <a:latin typeface="+mn-ea"/>
              </a:rPr>
              <a:t>秒是（   ）个</a:t>
            </a:r>
            <a:r>
              <a:rPr lang="en-US" altLang="zh-CN" sz="2000" dirty="0">
                <a:latin typeface="+mn-ea"/>
              </a:rPr>
              <a:t>60</a:t>
            </a:r>
            <a:r>
              <a:rPr lang="zh-CN" altLang="en-US" sz="2000" dirty="0">
                <a:latin typeface="+mn-ea"/>
              </a:rPr>
              <a:t>秒。</a:t>
            </a:r>
            <a:endParaRPr lang="zh-CN" altLang="en-US" sz="2000" dirty="0">
              <a:latin typeface="+mn-ea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1569258" y="2573972"/>
            <a:ext cx="5318613" cy="418204"/>
          </a:xfrm>
          <a:prstGeom prst="wedgeRoundRectCallout">
            <a:avLst>
              <a:gd name="adj1" fmla="val 60813"/>
              <a:gd name="adj2" fmla="val -11894"/>
              <a:gd name="adj3" fmla="val 16667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6340" tIns="33170" rIns="66340" bIns="33170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7"/>
          <p:cNvSpPr txBox="1"/>
          <p:nvPr/>
        </p:nvSpPr>
        <p:spPr>
          <a:xfrm>
            <a:off x="4879106" y="2537124"/>
            <a:ext cx="439509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300" b="1" dirty="0">
                <a:solidFill>
                  <a:srgbClr val="FF0000"/>
                </a:solidFill>
                <a:latin typeface="+mn-ea"/>
                <a:sym typeface="+mn-ea"/>
              </a:rPr>
              <a:t>4</a:t>
            </a:r>
            <a:endParaRPr lang="zh-CN" altLang="en-US" sz="23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2925437" y="1952848"/>
            <a:ext cx="439509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300" b="1" dirty="0">
                <a:solidFill>
                  <a:srgbClr val="FF0000"/>
                </a:solidFill>
                <a:latin typeface="+mn-ea"/>
                <a:sym typeface="+mn-ea"/>
              </a:rPr>
              <a:t>4</a:t>
            </a:r>
            <a:endParaRPr lang="zh-CN" altLang="en-US" sz="23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 animBg="1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7"/>
          <p:cNvSpPr txBox="1"/>
          <p:nvPr/>
        </p:nvSpPr>
        <p:spPr>
          <a:xfrm>
            <a:off x="1071822" y="1366995"/>
            <a:ext cx="6867791" cy="68254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>
                <a:latin typeface="+mn-ea"/>
                <a:sym typeface="+mn-ea"/>
              </a:rPr>
              <a:t>2.</a:t>
            </a:r>
            <a:r>
              <a:rPr lang="zh-CN" altLang="en-US" sz="2000" dirty="0">
                <a:latin typeface="+mn-ea"/>
                <a:sym typeface="+mn-ea"/>
              </a:rPr>
              <a:t>晓东到冷饮店时，刚刚早上 ７：４５，他还要等多</a:t>
            </a:r>
            <a:endParaRPr lang="zh-CN" altLang="en-US" sz="2000" dirty="0">
              <a:latin typeface="+mn-ea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 sz="2000" dirty="0">
                <a:latin typeface="+mn-ea"/>
                <a:sym typeface="+mn-ea"/>
              </a:rPr>
              <a:t>久才开门呢？</a:t>
            </a:r>
            <a:endParaRPr lang="zh-CN" altLang="en-US" sz="2000" dirty="0">
              <a:latin typeface="+mn-ea"/>
              <a:sym typeface="+mn-ea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61783" y="2104576"/>
            <a:ext cx="4052151" cy="224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7"/>
          <p:cNvSpPr txBox="1"/>
          <p:nvPr/>
        </p:nvSpPr>
        <p:spPr>
          <a:xfrm>
            <a:off x="845385" y="856411"/>
            <a:ext cx="6867791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方法一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：直接数一数分针走了多少分。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7"/>
          <p:cNvSpPr txBox="1"/>
          <p:nvPr/>
        </p:nvSpPr>
        <p:spPr>
          <a:xfrm>
            <a:off x="1398308" y="2642401"/>
            <a:ext cx="834456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7:45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7"/>
          <p:cNvSpPr txBox="1"/>
          <p:nvPr/>
        </p:nvSpPr>
        <p:spPr>
          <a:xfrm>
            <a:off x="4700063" y="2563447"/>
            <a:ext cx="834456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8:30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48689" y="1404598"/>
            <a:ext cx="1043646" cy="1133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31026" y="1408381"/>
            <a:ext cx="1029823" cy="116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49440" y="1408053"/>
            <a:ext cx="2170231" cy="112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文本框 7"/>
          <p:cNvSpPr txBox="1"/>
          <p:nvPr/>
        </p:nvSpPr>
        <p:spPr>
          <a:xfrm>
            <a:off x="1435172" y="3437226"/>
            <a:ext cx="6010889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分针走了 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9 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个大格，是 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45 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分。</a:t>
            </a:r>
            <a:endParaRPr lang="zh-CN" altLang="en-US" sz="23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7"/>
          <p:cNvSpPr txBox="1"/>
          <p:nvPr/>
        </p:nvSpPr>
        <p:spPr>
          <a:xfrm>
            <a:off x="987566" y="3693570"/>
            <a:ext cx="6867791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答：他还要等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45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分钟才能开门</a:t>
            </a:r>
            <a:r>
              <a:rPr lang="zh-CN" altLang="en-US" sz="2000" dirty="0">
                <a:latin typeface="+mn-ea"/>
                <a:sym typeface="+mn-ea"/>
              </a:rPr>
              <a:t>。</a:t>
            </a:r>
            <a:endParaRPr lang="zh-CN" altLang="en-US" sz="2000" dirty="0">
              <a:latin typeface="+mn-ea"/>
              <a:sym typeface="+mn-ea"/>
            </a:endParaRPr>
          </a:p>
        </p:txBody>
      </p:sp>
      <p:sp>
        <p:nvSpPr>
          <p:cNvPr id="5" name="文本框 7"/>
          <p:cNvSpPr txBox="1"/>
          <p:nvPr/>
        </p:nvSpPr>
        <p:spPr>
          <a:xfrm>
            <a:off x="840120" y="1030116"/>
            <a:ext cx="6867791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方法二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：分成两段计算。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7"/>
          <p:cNvSpPr txBox="1"/>
          <p:nvPr/>
        </p:nvSpPr>
        <p:spPr>
          <a:xfrm>
            <a:off x="940173" y="1835469"/>
            <a:ext cx="6867791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时前：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-7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45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=15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7568" y="2461854"/>
            <a:ext cx="6867791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时后：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30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-8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=30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endParaRPr lang="en-US" altLang="zh-CN" sz="23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1029694" y="3104031"/>
            <a:ext cx="6867791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15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+30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=45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172992" y="959817"/>
            <a:ext cx="2077156" cy="467097"/>
          </a:xfrm>
          <a:prstGeom prst="rect">
            <a:avLst/>
          </a:prstGeom>
          <a:noFill/>
          <a:ln>
            <a:noFill/>
          </a:ln>
        </p:spPr>
        <p:txBody>
          <a:bodyPr wrap="square" lIns="66340" tIns="33170" rIns="66340" bIns="33170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课后作业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771" name="Rectangle 2"/>
          <p:cNvSpPr/>
          <p:nvPr/>
        </p:nvSpPr>
        <p:spPr>
          <a:xfrm>
            <a:off x="2161716" y="2101057"/>
            <a:ext cx="4099709" cy="961455"/>
          </a:xfrm>
          <a:prstGeom prst="rect">
            <a:avLst/>
          </a:prstGeom>
          <a:noFill/>
          <a:ln w="9525">
            <a:noFill/>
          </a:ln>
        </p:spPr>
        <p:txBody>
          <a:bodyPr lIns="66340" tIns="33170" rIns="66340" bIns="33170"/>
          <a:lstStyle/>
          <a:p>
            <a:pPr marL="248920" indent="-248920">
              <a:spcBef>
                <a:spcPct val="20000"/>
              </a:spcBef>
            </a:pPr>
            <a:r>
              <a:rPr lang="en-US" altLang="zh-CN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从课后习题中选取</a:t>
            </a:r>
            <a:r>
              <a:rPr lang="zh-CN" altLang="en-US" sz="2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 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48920" indent="-248920">
              <a:spcBef>
                <a:spcPct val="20000"/>
              </a:spcBef>
            </a:pPr>
            <a:r>
              <a:rPr lang="en-US" altLang="zh-CN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完成练习册本课时的习题。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05288" y="537034"/>
            <a:ext cx="1474086" cy="46709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zh-CN" sz="2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zh-CN" sz="2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690" y="1004849"/>
            <a:ext cx="7177890" cy="1451982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、通过加深学生对时间单位的认识，发展学生的时间观念。</a:t>
            </a:r>
            <a:br>
              <a:rPr 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、会进行一些简单的时间计算。</a:t>
            </a:r>
            <a:br>
              <a:rPr 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、养成遵守和爱惜时间的意识和习惯。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12882" y="2567260"/>
            <a:ext cx="1809113" cy="46709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zh-CN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zh-CN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6972" y="2945855"/>
            <a:ext cx="1603022" cy="374764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重点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6972" y="3324450"/>
            <a:ext cx="6994964" cy="374764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时间单位的简单转换和求经过时间的方法</a:t>
            </a:r>
            <a:r>
              <a:rPr lang="zh-CN" altLang="en-US" sz="2000" dirty="0"/>
              <a:t>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0383" y="3703044"/>
            <a:ext cx="1924180" cy="374764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难点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6775" y="4081705"/>
            <a:ext cx="6994964" cy="374764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用时间的知识解决生活中的实际问题。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39846" y="379517"/>
            <a:ext cx="1474086" cy="46709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回顾复习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5744" y="1136969"/>
            <a:ext cx="7288080" cy="1913647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000" dirty="0">
                <a:latin typeface="+mn-ea"/>
              </a:rPr>
              <a:t> 拨一拨，你发现了什么？</a:t>
            </a:r>
            <a:endParaRPr lang="en-US" altLang="zh-CN" sz="2000" dirty="0">
              <a:latin typeface="+mn-ea"/>
            </a:endParaRPr>
          </a:p>
          <a:p>
            <a:endParaRPr lang="en-US" altLang="zh-CN" sz="2000" dirty="0">
              <a:latin typeface="+mj-ea"/>
              <a:ea typeface="+mj-ea"/>
            </a:endParaRPr>
          </a:p>
          <a:p>
            <a:endParaRPr lang="en-US" altLang="zh-CN" sz="2000" dirty="0">
              <a:latin typeface="+mj-ea"/>
              <a:ea typeface="+mj-ea"/>
            </a:endParaRPr>
          </a:p>
          <a:p>
            <a:endParaRPr lang="en-US" altLang="zh-CN" sz="2000" dirty="0">
              <a:latin typeface="+mj-ea"/>
              <a:ea typeface="+mj-ea"/>
            </a:endParaRPr>
          </a:p>
          <a:p>
            <a:endParaRPr lang="en-US" altLang="zh-CN" sz="2000" dirty="0">
              <a:latin typeface="+mj-ea"/>
              <a:ea typeface="+mj-ea"/>
            </a:endParaRPr>
          </a:p>
          <a:p>
            <a:endParaRPr lang="en-US" altLang="zh-CN" sz="2000" dirty="0">
              <a:latin typeface="+mj-ea"/>
              <a:ea typeface="+mj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42873" y="3642511"/>
            <a:ext cx="5508188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时针走一大格，分针走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小格。</a:t>
            </a:r>
            <a:endParaRPr lang="zh-CN" altLang="en-US" sz="2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94910" y="1567116"/>
            <a:ext cx="3690776" cy="171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291223" y="4247841"/>
            <a:ext cx="1964200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=    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2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2130" y="4253104"/>
            <a:ext cx="484465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endParaRPr lang="zh-CN" altLang="en-US" sz="2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/>
      <p:bldP spid="37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84682" y="3568821"/>
            <a:ext cx="5444997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要数分，也不难，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840578" y="818907"/>
            <a:ext cx="2231514" cy="328598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1700" dirty="0">
                <a:latin typeface="黑体" panose="02010609060101010101" pitchFamily="2" charset="-122"/>
                <a:ea typeface="黑体" panose="02010609060101010101" pitchFamily="2" charset="-122"/>
              </a:rPr>
              <a:t>记忆口诀</a:t>
            </a:r>
            <a:endParaRPr lang="zh-CN" altLang="zh-CN" sz="17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1542" y="3121402"/>
            <a:ext cx="5376541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数小时，很容易，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12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大格留心看。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6450" y="2663455"/>
            <a:ext cx="4810780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１时就是 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60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分，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30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分是半圈。 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9946" y="2152873"/>
            <a:ext cx="4418137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时针１大格， 分针走１圈。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3795" y="1652818"/>
            <a:ext cx="6529783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分针长，时针短， 分针快，时针慢。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96490" y="3600403"/>
            <a:ext cx="3012125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5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分 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5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分来数最简单</a:t>
            </a:r>
            <a:r>
              <a:rPr lang="zh-CN" altLang="en-US" sz="2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2" grpId="0"/>
      <p:bldP spid="15" grpId="0"/>
      <p:bldP spid="16" grpId="0"/>
      <p:bldP spid="17" grpId="0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53788" y="788180"/>
            <a:ext cx="1474086" cy="46709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769836" y="1255850"/>
            <a:ext cx="1159898" cy="374764"/>
          </a:xfrm>
          <a:prstGeom prst="rect">
            <a:avLst/>
          </a:prstGeom>
          <a:noFill/>
        </p:spPr>
        <p:txBody>
          <a:bodyPr wrap="none" lIns="66340" tIns="33170" rIns="66340" bIns="33170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填一填。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1349093" y="1929609"/>
            <a:ext cx="2057579" cy="374764"/>
          </a:xfrm>
          <a:prstGeom prst="rect">
            <a:avLst/>
          </a:prstGeom>
          <a:noFill/>
        </p:spPr>
        <p:txBody>
          <a:bodyPr wrap="none" lIns="66340" tIns="33170" rIns="66340" bIns="33170" rtlCol="0">
            <a:spAutoFit/>
          </a:bodyPr>
          <a:lstStyle/>
          <a:p>
            <a:r>
              <a:rPr lang="en-US" altLang="zh-CN" sz="2000" dirty="0">
                <a:latin typeface="+mj-ea"/>
                <a:ea typeface="+mj-ea"/>
              </a:rPr>
              <a:t>2 </a:t>
            </a:r>
            <a:r>
              <a:rPr lang="zh-CN" altLang="en-US" sz="2000" dirty="0">
                <a:latin typeface="+mj-ea"/>
                <a:ea typeface="+mj-ea"/>
              </a:rPr>
              <a:t>时</a:t>
            </a:r>
            <a:r>
              <a:rPr lang="en-US" altLang="zh-CN" sz="2000" dirty="0">
                <a:latin typeface="+mj-ea"/>
                <a:ea typeface="+mj-ea"/>
              </a:rPr>
              <a:t>=</a:t>
            </a:r>
            <a:r>
              <a:rPr lang="zh-CN" altLang="en-US" sz="2000" dirty="0">
                <a:latin typeface="+mj-ea"/>
                <a:ea typeface="+mj-ea"/>
              </a:rPr>
              <a:t>（    ）分</a:t>
            </a:r>
            <a:endParaRPr lang="zh-CN" altLang="en-US" sz="2000" dirty="0">
              <a:latin typeface="+mj-ea"/>
              <a:ea typeface="+mj-ea"/>
            </a:endParaRPr>
          </a:p>
        </p:txBody>
      </p:sp>
      <p:pic>
        <p:nvPicPr>
          <p:cNvPr id="8" name="Picture 14" descr="男天使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77577" y="2375002"/>
            <a:ext cx="1105850" cy="10257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1696791" y="2601891"/>
            <a:ext cx="5033100" cy="436320"/>
          </a:xfrm>
          <a:prstGeom prst="rect">
            <a:avLst/>
          </a:prstGeom>
        </p:spPr>
        <p:txBody>
          <a:bodyPr wrap="square" lIns="66340" tIns="33170" rIns="66340" bIns="33170">
            <a:sp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zh-CN" altLang="en-US" sz="2000" dirty="0">
                <a:latin typeface="+mn-ea"/>
              </a:rPr>
              <a:t>想：</a:t>
            </a:r>
            <a:r>
              <a:rPr lang="en-US" altLang="zh-CN" sz="2000" dirty="0">
                <a:latin typeface="+mn-ea"/>
              </a:rPr>
              <a:t>1</a:t>
            </a:r>
            <a:r>
              <a:rPr lang="zh-CN" altLang="en-US" sz="2000" dirty="0">
                <a:latin typeface="+mn-ea"/>
              </a:rPr>
              <a:t>时是</a:t>
            </a:r>
            <a:r>
              <a:rPr lang="en-US" altLang="zh-CN" sz="2000" dirty="0">
                <a:latin typeface="+mn-ea"/>
              </a:rPr>
              <a:t>60</a:t>
            </a:r>
            <a:r>
              <a:rPr lang="zh-CN" altLang="en-US" sz="2000" dirty="0">
                <a:latin typeface="+mn-ea"/>
              </a:rPr>
              <a:t>分，</a:t>
            </a:r>
            <a:r>
              <a:rPr lang="en-US" altLang="zh-CN" sz="2000" dirty="0">
                <a:latin typeface="+mn-ea"/>
              </a:rPr>
              <a:t>2</a:t>
            </a:r>
            <a:r>
              <a:rPr lang="zh-CN" altLang="en-US" sz="2000" dirty="0">
                <a:latin typeface="+mn-ea"/>
              </a:rPr>
              <a:t>时是（   ）个</a:t>
            </a:r>
            <a:r>
              <a:rPr lang="en-US" altLang="zh-CN" sz="2000" dirty="0">
                <a:latin typeface="+mn-ea"/>
              </a:rPr>
              <a:t>60</a:t>
            </a:r>
            <a:r>
              <a:rPr lang="zh-CN" altLang="en-US" sz="2000" dirty="0">
                <a:latin typeface="+mn-ea"/>
              </a:rPr>
              <a:t>分。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1569258" y="2573972"/>
            <a:ext cx="5318613" cy="418204"/>
          </a:xfrm>
          <a:prstGeom prst="wedgeRoundRectCallout">
            <a:avLst>
              <a:gd name="adj1" fmla="val 60813"/>
              <a:gd name="adj2" fmla="val -11894"/>
              <a:gd name="adj3" fmla="val 16667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6340" tIns="33170" rIns="66340" bIns="3317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619395" y="2554518"/>
            <a:ext cx="404326" cy="491720"/>
          </a:xfrm>
          <a:prstGeom prst="rect">
            <a:avLst/>
          </a:prstGeom>
        </p:spPr>
        <p:txBody>
          <a:bodyPr wrap="square" lIns="66340" tIns="33170" rIns="66340" bIns="33170">
            <a:sp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en-US" altLang="zh-CN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文本框 3"/>
          <p:cNvSpPr txBox="1"/>
          <p:nvPr/>
        </p:nvSpPr>
        <p:spPr>
          <a:xfrm>
            <a:off x="2302821" y="1886248"/>
            <a:ext cx="581214" cy="420931"/>
          </a:xfrm>
          <a:prstGeom prst="rect">
            <a:avLst/>
          </a:prstGeom>
          <a:noFill/>
        </p:spPr>
        <p:txBody>
          <a:bodyPr wrap="none" lIns="66340" tIns="33170" rIns="66340" bIns="33170" rtlCol="0">
            <a:spAutoFit/>
          </a:bodyPr>
          <a:lstStyle/>
          <a:p>
            <a:r>
              <a:rPr lang="en-US" altLang="zh-CN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</a:t>
            </a:r>
            <a:endParaRPr lang="zh-CN" altLang="en-US" sz="2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1"/>
      <p:bldP spid="10" grpId="1" animBg="1"/>
      <p:bldP spid="11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/>
          <p:nvPr/>
        </p:nvSpPr>
        <p:spPr>
          <a:xfrm>
            <a:off x="840578" y="818907"/>
            <a:ext cx="2231514" cy="590208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1700" dirty="0">
                <a:latin typeface="黑体" panose="02010609060101010101" pitchFamily="2" charset="-122"/>
                <a:ea typeface="黑体" panose="02010609060101010101" pitchFamily="2" charset="-122"/>
              </a:rPr>
              <a:t>时间单位的换算</a:t>
            </a:r>
            <a:endParaRPr lang="zh-CN" altLang="en-US" sz="17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zh-CN" sz="17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Text Box 2"/>
          <p:cNvSpPr txBox="1"/>
          <p:nvPr/>
        </p:nvSpPr>
        <p:spPr>
          <a:xfrm>
            <a:off x="6565625" y="2107011"/>
            <a:ext cx="1177270" cy="513264"/>
          </a:xfrm>
          <a:prstGeom prst="rect">
            <a:avLst/>
          </a:prstGeom>
          <a:solidFill>
            <a:srgbClr val="FF99CC"/>
          </a:solidFill>
          <a:ln w="9525">
            <a:noFill/>
          </a:ln>
        </p:spPr>
        <p:txBody>
          <a:bodyPr lIns="66340" tIns="33170" rIns="66340" bIns="33170">
            <a:spAutoFit/>
          </a:bodyPr>
          <a:lstStyle/>
          <a:p>
            <a:pPr algn="ctr"/>
            <a:r>
              <a:rPr lang="zh-CN" altLang="en-US" sz="2900" b="1" dirty="0">
                <a:latin typeface="Arial" panose="020B0604020202020204" pitchFamily="34" charset="0"/>
                <a:ea typeface="隶书" panose="02010509060101010101" pitchFamily="49" charset="-122"/>
              </a:rPr>
              <a:t>秒</a:t>
            </a:r>
            <a:endParaRPr lang="zh-CN" altLang="en-US" sz="29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6" name="Text Box 2"/>
          <p:cNvSpPr txBox="1"/>
          <p:nvPr/>
        </p:nvSpPr>
        <p:spPr>
          <a:xfrm>
            <a:off x="3632489" y="2101747"/>
            <a:ext cx="1177270" cy="513264"/>
          </a:xfrm>
          <a:prstGeom prst="rect">
            <a:avLst/>
          </a:prstGeom>
          <a:solidFill>
            <a:srgbClr val="FF99CC"/>
          </a:solidFill>
          <a:ln w="9525">
            <a:noFill/>
          </a:ln>
        </p:spPr>
        <p:txBody>
          <a:bodyPr lIns="66340" tIns="33170" rIns="66340" bIns="33170">
            <a:spAutoFit/>
          </a:bodyPr>
          <a:lstStyle/>
          <a:p>
            <a:pPr algn="ctr"/>
            <a:r>
              <a:rPr lang="zh-CN" altLang="en-US" sz="2900" b="1" dirty="0">
                <a:latin typeface="Arial" panose="020B0604020202020204" pitchFamily="34" charset="0"/>
                <a:ea typeface="隶书" panose="02010509060101010101" pitchFamily="49" charset="-122"/>
              </a:rPr>
              <a:t>分</a:t>
            </a:r>
            <a:endParaRPr lang="zh-CN" altLang="en-US" sz="29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7" name="Text Box 2"/>
          <p:cNvSpPr txBox="1"/>
          <p:nvPr/>
        </p:nvSpPr>
        <p:spPr>
          <a:xfrm>
            <a:off x="804671" y="2022791"/>
            <a:ext cx="1177270" cy="513264"/>
          </a:xfrm>
          <a:prstGeom prst="rect">
            <a:avLst/>
          </a:prstGeom>
          <a:solidFill>
            <a:srgbClr val="FF99CC"/>
          </a:solidFill>
          <a:ln w="9525">
            <a:noFill/>
          </a:ln>
        </p:spPr>
        <p:txBody>
          <a:bodyPr lIns="66340" tIns="33170" rIns="66340" bIns="33170">
            <a:spAutoFit/>
          </a:bodyPr>
          <a:lstStyle/>
          <a:p>
            <a:pPr algn="ctr"/>
            <a:r>
              <a:rPr lang="zh-CN" altLang="en-US" sz="2900" b="1" dirty="0">
                <a:latin typeface="Arial" panose="020B0604020202020204" pitchFamily="34" charset="0"/>
                <a:ea typeface="隶书" panose="02010509060101010101" pitchFamily="49" charset="-122"/>
              </a:rPr>
              <a:t>时</a:t>
            </a:r>
            <a:endParaRPr lang="zh-CN" altLang="en-US" sz="29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2148511" y="2189718"/>
            <a:ext cx="1295425" cy="10528"/>
          </a:xfrm>
          <a:prstGeom prst="straightConnector1">
            <a:avLst/>
          </a:prstGeom>
          <a:ln>
            <a:solidFill>
              <a:srgbClr val="00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V="1">
            <a:off x="4971063" y="2179191"/>
            <a:ext cx="1453403" cy="21055"/>
          </a:xfrm>
          <a:prstGeom prst="straightConnector1">
            <a:avLst/>
          </a:prstGeom>
          <a:ln>
            <a:solidFill>
              <a:srgbClr val="00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rot="10800000">
            <a:off x="2180108" y="2484486"/>
            <a:ext cx="1221701" cy="1152"/>
          </a:xfrm>
          <a:prstGeom prst="straightConnector1">
            <a:avLst/>
          </a:prstGeom>
          <a:ln>
            <a:solidFill>
              <a:srgbClr val="00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rot="10800000">
            <a:off x="4992127" y="2516071"/>
            <a:ext cx="1390211" cy="10527"/>
          </a:xfrm>
          <a:prstGeom prst="straightConnector1">
            <a:avLst/>
          </a:prstGeom>
          <a:ln>
            <a:solidFill>
              <a:srgbClr val="00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253831" y="1863366"/>
            <a:ext cx="1221701" cy="267043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en-US" altLang="zh-CN" dirty="0" smtClean="0"/>
              <a:t>1 </a:t>
            </a:r>
            <a:r>
              <a:rPr lang="zh-CN" altLang="en-US" dirty="0" smtClean="0"/>
              <a:t>时＝</a:t>
            </a:r>
            <a:r>
              <a:rPr lang="en-US" altLang="zh-CN" dirty="0" smtClean="0"/>
              <a:t>60 </a:t>
            </a:r>
            <a:r>
              <a:rPr lang="zh-CN" altLang="en-US" dirty="0" smtClean="0"/>
              <a:t>分</a:t>
            </a:r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86968" y="2626609"/>
            <a:ext cx="1221701" cy="267043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en-US" altLang="zh-CN" dirty="0" smtClean="0"/>
              <a:t>60</a:t>
            </a:r>
            <a:r>
              <a:rPr lang="zh-CN" altLang="en-US" dirty="0" smtClean="0"/>
              <a:t>秒＝</a:t>
            </a:r>
            <a:r>
              <a:rPr lang="en-US" altLang="zh-CN" dirty="0" smtClean="0"/>
              <a:t>1 </a:t>
            </a:r>
            <a:r>
              <a:rPr lang="zh-CN" altLang="en-US" dirty="0" smtClean="0"/>
              <a:t>分</a:t>
            </a:r>
            <a:endParaRPr lang="zh-CN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295959" y="2621344"/>
            <a:ext cx="1221701" cy="267043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en-US" altLang="zh-CN" dirty="0" smtClean="0"/>
              <a:t>60</a:t>
            </a:r>
            <a:r>
              <a:rPr lang="zh-CN" altLang="en-US" dirty="0" smtClean="0"/>
              <a:t>分＝</a:t>
            </a:r>
            <a:r>
              <a:rPr lang="en-US" altLang="zh-CN" dirty="0" smtClean="0"/>
              <a:t>1</a:t>
            </a:r>
            <a:r>
              <a:rPr lang="zh-CN" altLang="en-US" dirty="0" smtClean="0"/>
              <a:t>时</a:t>
            </a:r>
            <a:endParaRPr lang="zh-CN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144839" y="1889685"/>
            <a:ext cx="1221701" cy="267043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en-US" altLang="zh-CN" dirty="0" smtClean="0"/>
              <a:t>1 </a:t>
            </a:r>
            <a:r>
              <a:rPr lang="zh-CN" altLang="en-US" dirty="0" smtClean="0"/>
              <a:t>分＝</a:t>
            </a:r>
            <a:r>
              <a:rPr lang="en-US" altLang="zh-CN" dirty="0" smtClean="0"/>
              <a:t>60 </a:t>
            </a:r>
            <a:r>
              <a:rPr lang="zh-CN" altLang="en-US" dirty="0" smtClean="0"/>
              <a:t>秒</a:t>
            </a:r>
            <a:endParaRPr lang="zh-CN" altLang="en-US" dirty="0"/>
          </a:p>
        </p:txBody>
      </p:sp>
      <p:graphicFrame>
        <p:nvGraphicFramePr>
          <p:cNvPr id="41" name="表格 40"/>
          <p:cNvGraphicFramePr>
            <a:graphicFrameLocks noGrp="1"/>
          </p:cNvGraphicFramePr>
          <p:nvPr/>
        </p:nvGraphicFramePr>
        <p:xfrm>
          <a:off x="1432342" y="3179301"/>
          <a:ext cx="5550315" cy="1837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0315"/>
              </a:tblGrid>
              <a:tr h="1837974">
                <a:tc>
                  <a:txBody>
                    <a:bodyPr/>
                    <a:lstStyle/>
                    <a:p>
                      <a:r>
                        <a:rPr lang="zh-CN" altLang="en-US" sz="23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楷体" panose="02010609060101010101" pitchFamily="49" charset="-122"/>
                          <a:cs typeface="Verdana" panose="020B0604030504040204" pitchFamily="34" charset="0"/>
                        </a:rPr>
                        <a:t>时间单位时、分、秒，由大到小已排好。 </a:t>
                      </a:r>
                      <a:endParaRPr lang="en-US" altLang="zh-CN" sz="23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楷体" panose="02010609060101010101" pitchFamily="49" charset="-122"/>
                        <a:cs typeface="Verdana" panose="020B0604030504040204" pitchFamily="34" charset="0"/>
                      </a:endParaRPr>
                    </a:p>
                    <a:p>
                      <a:r>
                        <a:rPr lang="zh-CN" altLang="en-US" sz="23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楷体" panose="02010609060101010101" pitchFamily="49" charset="-122"/>
                          <a:cs typeface="Verdana" panose="020B0604030504040204" pitchFamily="34" charset="0"/>
                        </a:rPr>
                        <a:t>相邻进率为六十，进率特殊要记牢。</a:t>
                      </a:r>
                      <a:endParaRPr lang="zh-CN" altLang="en-US" sz="23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楷体" panose="02010609060101010101" pitchFamily="49" charset="-122"/>
                        <a:cs typeface="Verdana" panose="020B0604030504040204" pitchFamily="34" charset="0"/>
                      </a:endParaRPr>
                    </a:p>
                    <a:p>
                      <a:endParaRPr lang="zh-CN" altLang="en-US" sz="23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楷体" panose="02010609060101010101" pitchFamily="49" charset="-122"/>
                        <a:cs typeface="Verdana" panose="020B0604030504040204" pitchFamily="34" charset="0"/>
                      </a:endParaRPr>
                    </a:p>
                  </a:txBody>
                  <a:tcPr marL="66351" marR="66351" marT="33162" marB="33162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2" name="矩形 41"/>
          <p:cNvSpPr/>
          <p:nvPr/>
        </p:nvSpPr>
        <p:spPr>
          <a:xfrm>
            <a:off x="1386001" y="3189830"/>
            <a:ext cx="5691443" cy="88430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6340" tIns="33170" rIns="66340" bIns="3317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8" grpId="0"/>
      <p:bldP spid="29" grpId="0"/>
      <p:bldP spid="30" grpId="0"/>
      <p:bldP spid="31" grpId="0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05637" y="1537014"/>
            <a:ext cx="6898400" cy="374764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000" dirty="0"/>
              <a:t> 小明从家走到学校用了多长时间？</a:t>
            </a:r>
            <a:endParaRPr lang="zh-CN" altLang="en-US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48616" y="2073992"/>
            <a:ext cx="4792018" cy="252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32023" y="1000112"/>
            <a:ext cx="5813613" cy="68254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方法一：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可以直接数一数从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，分针走了多少分。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CD9"/>
              </a:clrFrom>
              <a:clrTo>
                <a:srgbClr val="FFFC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68492" y="1779476"/>
            <a:ext cx="1098939" cy="105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CD9"/>
              </a:clrFrom>
              <a:clrTo>
                <a:srgbClr val="FFFC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8278" y="1727167"/>
            <a:ext cx="1112762" cy="109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558723" y="2831896"/>
            <a:ext cx="1843084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7:30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71753" y="2805577"/>
            <a:ext cx="1843084" cy="4209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7:45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2611914" y="2221300"/>
            <a:ext cx="3264892" cy="136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6340" tIns="33170" rIns="66340" bIns="33170"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105852" y="4126776"/>
            <a:ext cx="6171696" cy="774874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答：小明从家走到学校用了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分钟。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01436" y="1879158"/>
            <a:ext cx="3944198" cy="328598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1700" dirty="0">
                <a:latin typeface="楷体" panose="02010609060101010101" pitchFamily="49" charset="-122"/>
                <a:ea typeface="楷体" panose="02010609060101010101" pitchFamily="49" charset="-122"/>
              </a:rPr>
              <a:t>分针走了</a:t>
            </a:r>
            <a:r>
              <a:rPr lang="en-US" altLang="zh-CN" sz="17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700" dirty="0">
                <a:latin typeface="楷体" panose="02010609060101010101" pitchFamily="49" charset="-122"/>
                <a:ea typeface="楷体" panose="02010609060101010101" pitchFamily="49" charset="-122"/>
              </a:rPr>
              <a:t>个大格，是</a:t>
            </a:r>
            <a:r>
              <a:rPr lang="en-US" altLang="zh-CN" sz="1700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1700" dirty="0">
                <a:latin typeface="楷体" panose="02010609060101010101" pitchFamily="49" charset="-122"/>
                <a:ea typeface="楷体" panose="02010609060101010101" pitchFamily="49" charset="-122"/>
              </a:rPr>
              <a:t>分钟。</a:t>
            </a:r>
            <a:endParaRPr lang="zh-CN" altLang="en-US" sz="1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6331" y="3289842"/>
            <a:ext cx="6171696" cy="774874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方法二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：因为都是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时多，可以直接用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45-30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算出是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分钟。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 animBg="1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700230" y="434326"/>
            <a:ext cx="804031" cy="46709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小结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 descr="C:\Documents and Settings\Administrator\桌面\赵然卡通形象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1689" y="746202"/>
            <a:ext cx="414818" cy="762222"/>
          </a:xfrm>
          <a:prstGeom prst="rect">
            <a:avLst/>
          </a:prstGeom>
          <a:noFill/>
        </p:spPr>
      </p:pic>
      <p:sp>
        <p:nvSpPr>
          <p:cNvPr id="4" name="圆角矩形 3"/>
          <p:cNvSpPr/>
          <p:nvPr/>
        </p:nvSpPr>
        <p:spPr>
          <a:xfrm>
            <a:off x="1254917" y="902270"/>
            <a:ext cx="4087262" cy="365751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6340" tIns="33170" rIns="66340" bIns="33170" rtlCol="0" anchor="ctr"/>
          <a:lstStyle/>
          <a:p>
            <a:pPr algn="l"/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时间单位的换算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2" descr="C:\Documents and Settings\Administrator\桌面\赵然卡通形象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40294" y="2578380"/>
            <a:ext cx="414818" cy="762222"/>
          </a:xfrm>
          <a:prstGeom prst="rect">
            <a:avLst/>
          </a:prstGeom>
          <a:noFill/>
        </p:spPr>
      </p:pic>
      <p:sp>
        <p:nvSpPr>
          <p:cNvPr id="6" name="圆角矩形 5"/>
          <p:cNvSpPr/>
          <p:nvPr/>
        </p:nvSpPr>
        <p:spPr>
          <a:xfrm>
            <a:off x="1254917" y="2776820"/>
            <a:ext cx="4087262" cy="365751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6340" tIns="33170" rIns="66340" bIns="33170" rtlCol="0" anchor="ctr"/>
          <a:lstStyle/>
          <a:p>
            <a:pPr algn="l"/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时间单位的计算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19375" y="3451437"/>
            <a:ext cx="6867791" cy="68254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结束时刻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开始时刻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=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经过时间</a:t>
            </a:r>
            <a:endParaRPr lang="zh-CN" altLang="en-US" sz="23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 sz="17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1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17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6804" y="1343736"/>
            <a:ext cx="3697448" cy="1205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animBg="1"/>
      <p:bldP spid="6" grpId="0" animBg="1"/>
      <p:bldP spid="8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WPS 演示</Application>
  <PresentationFormat>全屏显示(16:9)</PresentationFormat>
  <Paragraphs>142</Paragraphs>
  <Slides>14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楷体</vt:lpstr>
      <vt:lpstr>黑体</vt:lpstr>
      <vt:lpstr>隶书</vt:lpstr>
      <vt:lpstr>Verdana</vt:lpstr>
      <vt:lpstr>Arial</vt:lpstr>
      <vt:lpstr>Calibri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187</cp:revision>
  <dcterms:created xsi:type="dcterms:W3CDTF">2017-03-16T09:06:00Z</dcterms:created>
  <dcterms:modified xsi:type="dcterms:W3CDTF">2023-10-27T08:19:00Z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A086BC0D6C8846BA8A72DAC223B60F57_12</vt:lpwstr>
  </property>
</Properties>
</file>