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61" r:id="rId3"/>
    <p:sldId id="302" r:id="rId4"/>
    <p:sldId id="300" r:id="rId5"/>
    <p:sldId id="306" r:id="rId7"/>
    <p:sldId id="327" r:id="rId8"/>
    <p:sldId id="329" r:id="rId9"/>
    <p:sldId id="321" r:id="rId10"/>
    <p:sldId id="325" r:id="rId11"/>
    <p:sldId id="324" r:id="rId12"/>
    <p:sldId id="330" r:id="rId13"/>
    <p:sldId id="278" r:id="rId14"/>
  </p:sldIdLst>
  <p:sldSz cx="9144000" cy="5143500" type="screen16x9"/>
  <p:notesSz cx="7103745" cy="10234295"/>
  <p:custDataLst>
    <p:tags r:id="rId18"/>
  </p:custDataLst>
  <p:defaultTextStyle>
    <a:defPPr>
      <a:defRPr lang="zh-CN"/>
    </a:defPPr>
    <a:lvl1pPr marL="0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31470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63575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995045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26515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57985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1990090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321560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653030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1" userDrawn="1">
          <p15:clr>
            <a:srgbClr val="A4A3A4"/>
          </p15:clr>
        </p15:guide>
        <p15:guide id="2" pos="29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71807" autoAdjust="0"/>
  </p:normalViewPr>
  <p:slideViewPr>
    <p:cSldViewPr snapToGrid="0">
      <p:cViewPr>
        <p:scale>
          <a:sx n="100" d="100"/>
          <a:sy n="100" d="100"/>
        </p:scale>
        <p:origin x="-282" y="-804"/>
      </p:cViewPr>
      <p:guideLst>
        <p:guide orient="horz" pos="1641"/>
        <p:guide pos="29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EC2917-7612-40BA-BD7C-108AEF1E65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31470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63575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995045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26515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657985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990090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21560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53030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33" y="841885"/>
            <a:ext cx="6858187" cy="179094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33" y="2701895"/>
            <a:ext cx="6858187" cy="124198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00"/>
            </a:lvl3pPr>
            <a:lvl4pPr marL="1029335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5135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68" y="273881"/>
            <a:ext cx="7886916" cy="435946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905" y="1282477"/>
            <a:ext cx="7886916" cy="213984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905" y="3442565"/>
            <a:ext cx="7886916" cy="112529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293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51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68" y="1369405"/>
            <a:ext cx="3886306" cy="326394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278" y="1369405"/>
            <a:ext cx="3886306" cy="326394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59" y="273881"/>
            <a:ext cx="7886916" cy="99430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105" y="1334011"/>
            <a:ext cx="3655280" cy="618017"/>
          </a:xfrm>
        </p:spPr>
        <p:txBody>
          <a:bodyPr anchor="ctr" anchorCtr="0"/>
          <a:lstStyle>
            <a:lvl1pPr marL="0" indent="0">
              <a:buNone/>
              <a:defRPr sz="22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9335" indent="0">
              <a:buNone/>
              <a:defRPr sz="1300"/>
            </a:lvl4pPr>
            <a:lvl5pPr marL="1371600" indent="0">
              <a:buNone/>
              <a:defRPr sz="1300"/>
            </a:lvl5pPr>
            <a:lvl6pPr marL="1715135" indent="0">
              <a:buNone/>
              <a:defRPr sz="1300"/>
            </a:lvl6pPr>
            <a:lvl7pPr marL="2057400" indent="0">
              <a:buNone/>
              <a:defRPr sz="1300"/>
            </a:lvl7pPr>
            <a:lvl8pPr marL="2400935" indent="0">
              <a:buNone/>
              <a:defRPr sz="1300"/>
            </a:lvl8pPr>
            <a:lvl9pPr marL="2743835" indent="0">
              <a:buNone/>
              <a:defRPr sz="13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105" y="1999305"/>
            <a:ext cx="3655280" cy="264357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833" y="1334011"/>
            <a:ext cx="3673283" cy="618017"/>
          </a:xfrm>
        </p:spPr>
        <p:txBody>
          <a:bodyPr anchor="ctr" anchorCtr="0"/>
          <a:lstStyle>
            <a:lvl1pPr marL="0" indent="0">
              <a:buNone/>
              <a:defRPr sz="22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9335" indent="0">
              <a:buNone/>
              <a:defRPr sz="1300"/>
            </a:lvl4pPr>
            <a:lvl5pPr marL="1371600" indent="0">
              <a:buNone/>
              <a:defRPr sz="1300"/>
            </a:lvl5pPr>
            <a:lvl6pPr marL="1715135" indent="0">
              <a:buNone/>
              <a:defRPr sz="1300"/>
            </a:lvl6pPr>
            <a:lvl7pPr marL="2057400" indent="0">
              <a:buNone/>
              <a:defRPr sz="1300"/>
            </a:lvl7pPr>
            <a:lvl8pPr marL="2400935" indent="0">
              <a:buNone/>
              <a:defRPr sz="1300"/>
            </a:lvl8pPr>
            <a:lvl9pPr marL="2743835" indent="0">
              <a:buNone/>
              <a:defRPr sz="13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833" y="1999305"/>
            <a:ext cx="3673283" cy="264357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59" y="342948"/>
            <a:ext cx="3124097" cy="120031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498" y="342947"/>
            <a:ext cx="4629276" cy="405343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200"/>
            </a:lvl2pPr>
            <a:lvl3pPr marL="685800" indent="0">
              <a:buNone/>
              <a:defRPr sz="1800"/>
            </a:lvl3pPr>
            <a:lvl4pPr marL="1029335" indent="0">
              <a:buNone/>
              <a:defRPr sz="1500"/>
            </a:lvl4pPr>
            <a:lvl5pPr marL="1371600" indent="0">
              <a:buNone/>
              <a:defRPr sz="1500"/>
            </a:lvl5pPr>
            <a:lvl6pPr marL="1715135" indent="0">
              <a:buNone/>
              <a:defRPr sz="1500"/>
            </a:lvl6pPr>
            <a:lvl7pPr marL="2057400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59" y="1543260"/>
            <a:ext cx="3124097" cy="2859077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00"/>
            </a:lvl2pPr>
            <a:lvl3pPr marL="685800" indent="0">
              <a:buNone/>
              <a:defRPr sz="1200"/>
            </a:lvl3pPr>
            <a:lvl4pPr marL="1029335" indent="0">
              <a:buNone/>
              <a:defRPr sz="1100"/>
            </a:lvl4pPr>
            <a:lvl5pPr marL="1371600" indent="0">
              <a:buNone/>
              <a:defRPr sz="1100"/>
            </a:lvl5pPr>
            <a:lvl6pPr marL="1715135" indent="0">
              <a:buNone/>
              <a:defRPr sz="1100"/>
            </a:lvl6pPr>
            <a:lvl7pPr marL="2057400" indent="0">
              <a:buNone/>
              <a:defRPr sz="1100"/>
            </a:lvl7pPr>
            <a:lvl8pPr marL="2400935" indent="0">
              <a:buNone/>
              <a:defRPr sz="1100"/>
            </a:lvl8pPr>
            <a:lvl9pPr marL="2743835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856" y="273881"/>
            <a:ext cx="1971729" cy="435946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67" y="273881"/>
            <a:ext cx="5800884" cy="435946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68" y="273881"/>
            <a:ext cx="7886916" cy="994306"/>
          </a:xfrm>
          <a:prstGeom prst="rect">
            <a:avLst/>
          </a:prstGeom>
        </p:spPr>
        <p:txBody>
          <a:bodyPr vert="horz" lIns="66330" tIns="33166" rIns="66330" bIns="3316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68" y="1369405"/>
            <a:ext cx="7886916" cy="3263945"/>
          </a:xfrm>
          <a:prstGeom prst="rect">
            <a:avLst/>
          </a:prstGeom>
        </p:spPr>
        <p:txBody>
          <a:bodyPr vert="horz" lIns="66330" tIns="33166" rIns="66330" bIns="3316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68" y="4767907"/>
            <a:ext cx="2057456" cy="273880"/>
          </a:xfrm>
          <a:prstGeom prst="rect">
            <a:avLst/>
          </a:prstGeom>
        </p:spPr>
        <p:txBody>
          <a:bodyPr vert="horz" lIns="66330" tIns="33166" rIns="66330" bIns="3316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9033" y="4767907"/>
            <a:ext cx="3086184" cy="273880"/>
          </a:xfrm>
          <a:prstGeom prst="rect">
            <a:avLst/>
          </a:prstGeom>
        </p:spPr>
        <p:txBody>
          <a:bodyPr vert="horz" lIns="66330" tIns="33166" rIns="66330" bIns="3316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8127" y="4767907"/>
            <a:ext cx="2057456" cy="273880"/>
          </a:xfrm>
          <a:prstGeom prst="rect">
            <a:avLst/>
          </a:prstGeom>
        </p:spPr>
        <p:txBody>
          <a:bodyPr vert="horz" lIns="66330" tIns="33166" rIns="66330" bIns="3316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0180" algn="l" defTabSz="685800" rtl="0" eaLnBrk="1" latinLnBrk="0" hangingPunct="1">
        <a:lnSpc>
          <a:spcPct val="90000"/>
        </a:lnSpc>
        <a:spcBef>
          <a:spcPct val="207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0180" algn="l" defTabSz="68580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0180" algn="l" defTabSz="68580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0180" algn="l" defTabSz="68580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685" indent="-170180" algn="l" defTabSz="68580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0180" algn="l" defTabSz="68580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0180" algn="l" defTabSz="68580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0180" algn="l" defTabSz="68580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0180" algn="l" defTabSz="68580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93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51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090779" y="2456259"/>
            <a:ext cx="134026" cy="267875"/>
          </a:xfrm>
          <a:prstGeom prst="rect">
            <a:avLst/>
          </a:prstGeom>
          <a:noFill/>
        </p:spPr>
        <p:txBody>
          <a:bodyPr wrap="none" lIns="66330" tIns="33166" rIns="66330" bIns="33166" rtlCol="0">
            <a:spAutoFit/>
          </a:bodyPr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-1" y="2001632"/>
            <a:ext cx="9144000" cy="744088"/>
          </a:xfrm>
          <a:prstGeom prst="rect">
            <a:avLst/>
          </a:prstGeom>
          <a:noFill/>
        </p:spPr>
        <p:txBody>
          <a:bodyPr wrap="square" lIns="66330" tIns="33166" rIns="66330" bIns="33166" rtlCol="0">
            <a:spAutoFit/>
          </a:bodyPr>
          <a:lstStyle/>
          <a:p>
            <a:pPr algn="ctr"/>
            <a:r>
              <a:rPr lang="zh-CN" altLang="en-US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两位数减两位数</a:t>
            </a:r>
            <a:endParaRPr lang="zh-CN" altLang="zh-CN" sz="4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0936" y="612212"/>
            <a:ext cx="4726200" cy="524596"/>
          </a:xfrm>
          <a:prstGeom prst="rect">
            <a:avLst/>
          </a:prstGeom>
          <a:noFill/>
          <a:ln>
            <a:noFill/>
          </a:ln>
        </p:spPr>
        <p:txBody>
          <a:bodyPr wrap="none" lIns="66330" tIns="33166" rIns="66330" bIns="33166" rtlCol="0" anchor="t">
            <a:spAutoFit/>
          </a:bodyPr>
          <a:lstStyle/>
          <a:p>
            <a:pPr algn="ctr"/>
            <a:r>
              <a:rPr lang="zh-CN" altLang="en-US" sz="3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万以内的加法和减法（</a:t>
            </a:r>
            <a:r>
              <a:rPr lang="zh-CN" altLang="en-US" sz="3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一）</a:t>
            </a:r>
            <a:endParaRPr lang="zh-CN" altLang="en-US" sz="3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64894" y="1726628"/>
            <a:ext cx="3096380" cy="424140"/>
          </a:xfrm>
          <a:prstGeom prst="rect">
            <a:avLst/>
          </a:prstGeom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300" b="1" dirty="0">
                <a:latin typeface="+mn-ea"/>
              </a:rPr>
              <a:t>    43 - 28 =____</a:t>
            </a:r>
            <a:r>
              <a:rPr lang="zh-CN" altLang="en-US" sz="2300" b="1" dirty="0">
                <a:latin typeface="+mn-ea"/>
              </a:rPr>
              <a:t> </a:t>
            </a:r>
            <a:endParaRPr lang="zh-CN" altLang="en-US" sz="2300" b="1" dirty="0">
              <a:latin typeface="+mn-ea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442160" y="2373619"/>
            <a:ext cx="423581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865610" y="2381581"/>
            <a:ext cx="313324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206512" y="3148213"/>
            <a:ext cx="836299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6330" tIns="33166" rIns="66330" bIns="33166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23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0" name="肘形连接符 9"/>
          <p:cNvCxnSpPr/>
          <p:nvPr/>
        </p:nvCxnSpPr>
        <p:spPr>
          <a:xfrm rot="16200000" flipH="1">
            <a:off x="4076558" y="2165216"/>
            <a:ext cx="626676" cy="522449"/>
          </a:xfrm>
          <a:prstGeom prst="bentConnector3">
            <a:avLst>
              <a:gd name="adj1" fmla="val 155332"/>
            </a:avLst>
          </a:prstGeom>
          <a:ln w="25400"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335269" y="1688773"/>
            <a:ext cx="464391" cy="424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4650166" y="2092338"/>
            <a:ext cx="156662" cy="3131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806828" y="2092338"/>
            <a:ext cx="104826" cy="3131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CD9"/>
              </a:clrFrom>
              <a:clrTo>
                <a:srgbClr val="FFFCD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424" y="1546884"/>
            <a:ext cx="2363755" cy="137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矩形 13"/>
          <p:cNvSpPr/>
          <p:nvPr/>
        </p:nvSpPr>
        <p:spPr>
          <a:xfrm>
            <a:off x="596953" y="3805807"/>
            <a:ext cx="4153918" cy="424140"/>
          </a:xfrm>
          <a:prstGeom prst="rect">
            <a:avLst/>
          </a:prstGeom>
        </p:spPr>
        <p:txBody>
          <a:bodyPr wrap="none" lIns="66330" tIns="33166" rIns="66330" bIns="33166">
            <a:spAutoFit/>
          </a:bodyPr>
          <a:lstStyle/>
          <a:p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答：上半场 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2 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队领先 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15 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分。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5" name="肘形连接符 43"/>
          <p:cNvCxnSpPr/>
          <p:nvPr/>
        </p:nvCxnSpPr>
        <p:spPr>
          <a:xfrm rot="5400000" flipH="1" flipV="1">
            <a:off x="7131467" y="2318392"/>
            <a:ext cx="55945" cy="834570"/>
          </a:xfrm>
          <a:prstGeom prst="bentConnector4">
            <a:avLst>
              <a:gd name="adj1" fmla="val -334020"/>
              <a:gd name="adj2" fmla="val 100740"/>
            </a:avLst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肘形连接符 43"/>
          <p:cNvCxnSpPr/>
          <p:nvPr/>
        </p:nvCxnSpPr>
        <p:spPr>
          <a:xfrm rot="5400000" flipH="1" flipV="1">
            <a:off x="7494821" y="2302602"/>
            <a:ext cx="55945" cy="834570"/>
          </a:xfrm>
          <a:prstGeom prst="bentConnector4">
            <a:avLst>
              <a:gd name="adj1" fmla="val -635107"/>
              <a:gd name="adj2" fmla="val 100740"/>
            </a:avLst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481933" y="3137687"/>
            <a:ext cx="301146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728903" y="2953454"/>
            <a:ext cx="422263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692678" y="1710838"/>
            <a:ext cx="3451323" cy="424140"/>
          </a:xfrm>
          <a:prstGeom prst="rect">
            <a:avLst/>
          </a:prstGeom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300" b="1" dirty="0">
                <a:latin typeface="+mn-ea"/>
              </a:rPr>
              <a:t> 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或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2300" b="1" dirty="0">
                <a:latin typeface="+mn-ea"/>
              </a:rPr>
              <a:t>43 - 28 =____</a:t>
            </a:r>
            <a:r>
              <a:rPr lang="zh-CN" altLang="en-US" sz="2300" b="1" dirty="0">
                <a:latin typeface="+mn-ea"/>
              </a:rPr>
              <a:t> </a:t>
            </a:r>
            <a:endParaRPr lang="zh-CN" altLang="en-US" sz="2300" b="1" dirty="0">
              <a:latin typeface="+mn-ea"/>
            </a:endParaRP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6819738" y="2092338"/>
            <a:ext cx="156662" cy="3131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6976400" y="2092338"/>
            <a:ext cx="104826" cy="3131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7551705" y="2097602"/>
            <a:ext cx="156662" cy="3131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rot="16200000" flipH="1">
            <a:off x="7678153" y="2159404"/>
            <a:ext cx="308423" cy="22693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544593" y="2390233"/>
            <a:ext cx="469656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891093" y="2381944"/>
            <a:ext cx="432795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13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7323954" y="2384115"/>
            <a:ext cx="469656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7793545" y="2383786"/>
            <a:ext cx="295880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8197249" y="1710947"/>
            <a:ext cx="464391" cy="424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1" grpId="0"/>
      <p:bldP spid="14" grpId="0"/>
      <p:bldP spid="17" grpId="0"/>
      <p:bldP spid="18" grpId="0"/>
      <p:bldP spid="19" grpId="0"/>
      <p:bldP spid="24" grpId="0"/>
      <p:bldP spid="25" grpId="0"/>
      <p:bldP spid="26" grpId="0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402465" y="974254"/>
            <a:ext cx="2077156" cy="468787"/>
          </a:xfrm>
          <a:prstGeom prst="rect">
            <a:avLst/>
          </a:prstGeom>
          <a:noFill/>
          <a:ln>
            <a:noFill/>
          </a:ln>
        </p:spPr>
        <p:txBody>
          <a:bodyPr wrap="square" lIns="66330" tIns="33166" rIns="66330" bIns="33166" rtlCol="0" anchor="t">
            <a:spAutoFit/>
          </a:bodyPr>
          <a:lstStyle/>
          <a:p>
            <a:pPr algn="l"/>
            <a:r>
              <a:rPr lang="zh-CN" altLang="en-US" sz="2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课后作业</a:t>
            </a:r>
            <a:endParaRPr lang="zh-CN" altLang="en-US" sz="2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2771" name="Rectangle 2"/>
          <p:cNvSpPr/>
          <p:nvPr/>
        </p:nvSpPr>
        <p:spPr>
          <a:xfrm>
            <a:off x="2518411" y="2044406"/>
            <a:ext cx="4099709" cy="961455"/>
          </a:xfrm>
          <a:prstGeom prst="rect">
            <a:avLst/>
          </a:prstGeom>
          <a:noFill/>
          <a:ln w="9525">
            <a:noFill/>
          </a:ln>
        </p:spPr>
        <p:txBody>
          <a:bodyPr lIns="66330" tIns="33166" rIns="66330" bIns="33166"/>
          <a:lstStyle/>
          <a:p>
            <a:pPr marL="248920" indent="-248920">
              <a:spcBef>
                <a:spcPct val="20000"/>
              </a:spcBef>
            </a:pPr>
            <a:r>
              <a:rPr lang="en-US" altLang="zh-CN" sz="2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lang="zh-CN" altLang="en-US" sz="2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从课后习题中选取；</a:t>
            </a:r>
            <a:endParaRPr lang="zh-CN" altLang="en-US" sz="2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48920" indent="-248920">
              <a:spcBef>
                <a:spcPct val="20000"/>
              </a:spcBef>
            </a:pPr>
            <a:r>
              <a:rPr lang="en-US" altLang="zh-CN" sz="2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lang="zh-CN" altLang="en-US" sz="2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完成练习册本课时的习题。</a:t>
            </a:r>
            <a:endParaRPr lang="zh-CN" altLang="en-US" sz="2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403026" y="537034"/>
            <a:ext cx="1478611" cy="468787"/>
          </a:xfrm>
          <a:prstGeom prst="rect">
            <a:avLst/>
          </a:prstGeom>
          <a:noFill/>
          <a:ln>
            <a:noFill/>
          </a:ln>
        </p:spPr>
        <p:txBody>
          <a:bodyPr wrap="none" lIns="66330" tIns="33166" rIns="66330" bIns="33166" rtlCol="0" anchor="t">
            <a:spAutoFit/>
          </a:bodyPr>
          <a:lstStyle/>
          <a:p>
            <a:pPr algn="ctr"/>
            <a:r>
              <a:rPr lang="zh-CN" altLang="zh-CN" sz="2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学习目标</a:t>
            </a:r>
            <a:endParaRPr lang="zh-CN" altLang="zh-CN" sz="2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87457" y="1051959"/>
            <a:ext cx="7728051" cy="1942146"/>
          </a:xfrm>
          <a:prstGeom prst="rect">
            <a:avLst/>
          </a:prstGeom>
          <a:noFill/>
        </p:spPr>
        <p:txBody>
          <a:bodyPr wrap="square" lIns="66330" tIns="33166" rIns="66330" bIns="3316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1. 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掌握口算两位数减两位数的计算方法，并能正确地进行口算。</a:t>
            </a:r>
            <a:br>
              <a:rPr 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2. 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能够从生活中发现数学问题，整理、分析数据，解决实际问题。</a:t>
            </a:r>
            <a:br>
              <a:rPr 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3. 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培养解决问题的能力，提高思维的灵活性。</a:t>
            </a:r>
            <a:br>
              <a:rPr lang="en-US" sz="2000" dirty="0"/>
            </a:b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34487" y="2561995"/>
            <a:ext cx="1814769" cy="468787"/>
          </a:xfrm>
          <a:prstGeom prst="rect">
            <a:avLst/>
          </a:prstGeom>
          <a:noFill/>
          <a:ln>
            <a:noFill/>
          </a:ln>
        </p:spPr>
        <p:txBody>
          <a:bodyPr wrap="none" lIns="66330" tIns="33166" rIns="66330" bIns="33166" rtlCol="0" anchor="t">
            <a:spAutoFit/>
          </a:bodyPr>
          <a:lstStyle/>
          <a:p>
            <a:pPr algn="ctr"/>
            <a:r>
              <a:rPr lang="zh-CN" altLang="zh-CN" sz="2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学习重难点</a:t>
            </a:r>
            <a:endParaRPr lang="zh-CN" altLang="zh-CN" sz="2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03099" y="2857884"/>
            <a:ext cx="6278005" cy="1942146"/>
          </a:xfrm>
          <a:prstGeom prst="rect">
            <a:avLst/>
          </a:prstGeom>
          <a:noFill/>
        </p:spPr>
        <p:txBody>
          <a:bodyPr wrap="square" lIns="66330" tIns="33166" rIns="66330" bIns="3316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重点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正确地进行两位数减法的口算。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难点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能够根据具体情况选择解决问题的适当方法。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6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437585" y="569011"/>
            <a:ext cx="1478611" cy="468787"/>
          </a:xfrm>
          <a:prstGeom prst="rect">
            <a:avLst/>
          </a:prstGeom>
          <a:noFill/>
          <a:ln>
            <a:noFill/>
          </a:ln>
        </p:spPr>
        <p:txBody>
          <a:bodyPr wrap="none" lIns="66330" tIns="33166" rIns="66330" bIns="33166" rtlCol="0" anchor="t">
            <a:spAutoFit/>
          </a:bodyPr>
          <a:lstStyle/>
          <a:p>
            <a:pPr algn="ctr"/>
            <a:r>
              <a:rPr lang="zh-CN" altLang="en-US" sz="2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回顾复习</a:t>
            </a:r>
            <a:endParaRPr lang="zh-CN" altLang="en-US" sz="2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857251" y="1130965"/>
            <a:ext cx="1225550" cy="439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81626" tIns="40814" rIns="81626" bIns="40814">
            <a:spAutoFit/>
          </a:bodyPr>
          <a:lstStyle/>
          <a:p>
            <a:pPr>
              <a:defRPr/>
            </a:pPr>
            <a:r>
              <a:rPr lang="zh-CN" altLang="en-US" sz="2300" dirty="0">
                <a:latin typeface="+mj-ea"/>
                <a:ea typeface="+mj-ea"/>
              </a:rPr>
              <a:t>口算。</a:t>
            </a:r>
            <a:endParaRPr lang="zh-CN" altLang="en-US" sz="2300" dirty="0">
              <a:latin typeface="+mj-ea"/>
              <a:ea typeface="+mj-ea"/>
            </a:endParaRP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990000" y="1684039"/>
            <a:ext cx="8404463" cy="6181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81626" tIns="40814" rIns="81626" bIns="40814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300" dirty="0">
                <a:latin typeface="宋体" panose="02010600030101010101" pitchFamily="2" charset="-122"/>
              </a:rPr>
              <a:t>43-7=</a:t>
            </a:r>
            <a:r>
              <a:rPr lang="en-US" altLang="zh-CN" sz="2300" dirty="0">
                <a:latin typeface="+mn-ea"/>
              </a:rPr>
              <a:t>     </a:t>
            </a:r>
            <a:r>
              <a:rPr lang="en-US" altLang="zh-CN" sz="2300" dirty="0">
                <a:latin typeface="宋体" panose="02010600030101010101" pitchFamily="2" charset="-122"/>
              </a:rPr>
              <a:t>32-5</a:t>
            </a:r>
            <a:r>
              <a:rPr lang="en-US" altLang="zh-CN" sz="2300" dirty="0">
                <a:latin typeface="+mn-ea"/>
              </a:rPr>
              <a:t>=      </a:t>
            </a:r>
            <a:r>
              <a:rPr lang="en-US" altLang="zh-CN" sz="2300" dirty="0">
                <a:latin typeface="宋体" panose="02010600030101010101" pitchFamily="2" charset="-122"/>
              </a:rPr>
              <a:t>65-20=</a:t>
            </a:r>
            <a:r>
              <a:rPr lang="en-US" altLang="zh-CN" sz="2300" dirty="0">
                <a:latin typeface="+mn-ea"/>
              </a:rPr>
              <a:t>       </a:t>
            </a:r>
            <a:r>
              <a:rPr lang="en-US" altLang="zh-CN" sz="2300" dirty="0">
                <a:latin typeface="宋体" panose="02010600030101010101" pitchFamily="2" charset="-122"/>
              </a:rPr>
              <a:t>43-10=</a:t>
            </a:r>
            <a:endParaRPr lang="en-US" altLang="zh-CN" sz="2300" dirty="0">
              <a:latin typeface="+mn-ea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1769650" y="1794577"/>
            <a:ext cx="705348" cy="439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81626" tIns="40814" rIns="81626" bIns="40814">
            <a:spAutoFit/>
          </a:bodyPr>
          <a:lstStyle/>
          <a:p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</a:rPr>
              <a:t>36</a:t>
            </a:r>
            <a:endParaRPr lang="en-US" altLang="zh-CN" sz="23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3217787" y="1794576"/>
            <a:ext cx="705348" cy="439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81626" tIns="40814" rIns="81626" bIns="40814">
            <a:spAutoFit/>
          </a:bodyPr>
          <a:lstStyle/>
          <a:p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</a:rPr>
              <a:t>27</a:t>
            </a:r>
            <a:endParaRPr lang="en-US" altLang="zh-CN" sz="23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5015979" y="1794511"/>
            <a:ext cx="705348" cy="439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81626" tIns="40814" rIns="81626" bIns="40814">
            <a:spAutoFit/>
          </a:bodyPr>
          <a:lstStyle/>
          <a:p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</a:rPr>
              <a:t>45</a:t>
            </a:r>
            <a:endParaRPr lang="en-US" altLang="zh-CN" sz="23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6934761" y="1795630"/>
            <a:ext cx="705348" cy="439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81626" tIns="40814" rIns="81626" bIns="40814">
            <a:spAutoFit/>
          </a:bodyPr>
          <a:lstStyle/>
          <a:p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</a:rPr>
              <a:t>33</a:t>
            </a:r>
            <a:endParaRPr lang="en-US" altLang="zh-CN" sz="23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6" name="TextBox 4"/>
          <p:cNvSpPr txBox="1">
            <a:spLocks noChangeArrowheads="1"/>
          </p:cNvSpPr>
          <p:nvPr/>
        </p:nvSpPr>
        <p:spPr bwMode="auto">
          <a:xfrm>
            <a:off x="832309" y="2504420"/>
            <a:ext cx="7435238" cy="7967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81626" tIns="40814" rIns="81626" bIns="40814">
            <a:spAutoFit/>
          </a:bodyPr>
          <a:lstStyle/>
          <a:p>
            <a:pPr>
              <a:defRPr/>
            </a:pPr>
            <a:r>
              <a:rPr lang="zh-CN" altLang="en-US" sz="23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两位数减一位数，可以先把个位上的数相减，再加整十数。</a:t>
            </a:r>
            <a:r>
              <a:rPr lang="zh-CN" altLang="zh-CN" sz="23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如果被减数</a:t>
            </a:r>
            <a:r>
              <a:rPr lang="zh-CN" altLang="en-US" sz="23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个位</a:t>
            </a:r>
            <a:r>
              <a:rPr lang="zh-CN" altLang="zh-CN" sz="23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不够减，要从十位</a:t>
            </a:r>
            <a:r>
              <a:rPr lang="zh-CN" altLang="en-US" sz="23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退位再减</a:t>
            </a:r>
            <a:r>
              <a:rPr lang="zh-CN" altLang="zh-CN" sz="23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3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7034" y="3431764"/>
            <a:ext cx="7410580" cy="781318"/>
          </a:xfrm>
          <a:prstGeom prst="rect">
            <a:avLst/>
          </a:prstGeom>
        </p:spPr>
        <p:txBody>
          <a:bodyPr wrap="square" lIns="66330" tIns="33166" rIns="66330" bIns="33166">
            <a:spAutoFit/>
          </a:bodyPr>
          <a:lstStyle/>
          <a:p>
            <a:pPr>
              <a:defRPr/>
            </a:pPr>
            <a:r>
              <a:rPr lang="zh-CN" altLang="en-US" sz="23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两位数减整十数，可以先把十位上的数相减，再加个位上的数。</a:t>
            </a:r>
            <a:endParaRPr lang="en-US" altLang="zh-CN" sz="23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3" grpId="0"/>
      <p:bldP spid="15" grpId="0"/>
      <p:bldP spid="16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45907" y="665205"/>
            <a:ext cx="1478611" cy="468787"/>
          </a:xfrm>
          <a:prstGeom prst="rect">
            <a:avLst/>
          </a:prstGeom>
          <a:noFill/>
          <a:ln>
            <a:noFill/>
          </a:ln>
        </p:spPr>
        <p:txBody>
          <a:bodyPr wrap="none" lIns="66330" tIns="33166" rIns="66330" bIns="33166" rtlCol="0" anchor="t">
            <a:spAutoFit/>
          </a:bodyPr>
          <a:lstStyle/>
          <a:p>
            <a:pPr algn="ctr"/>
            <a:r>
              <a:rPr lang="zh-CN" altLang="en-US" sz="2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2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11406" y="3647894"/>
            <a:ext cx="5996389" cy="1004554"/>
          </a:xfrm>
          <a:prstGeom prst="rect">
            <a:avLst/>
          </a:prstGeom>
        </p:spPr>
        <p:txBody>
          <a:bodyPr wrap="none" lIns="66330" tIns="33166" rIns="66330" bIns="33166">
            <a:spAutoFit/>
          </a:bodyPr>
          <a:lstStyle/>
          <a:p>
            <a:r>
              <a:rPr lang="zh-CN" altLang="en-US" sz="2000" dirty="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（</a:t>
            </a:r>
            <a:r>
              <a:rPr lang="en-US" altLang="zh-CN" sz="2000" dirty="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1</a:t>
            </a:r>
            <a:r>
              <a:rPr lang="zh-CN" altLang="en-US" sz="2000" dirty="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）普通快客的票价比动车贵多少元？</a:t>
            </a:r>
            <a:r>
              <a:rPr lang="zh-CN" altLang="en-US" sz="2000" dirty="0">
                <a:latin typeface="+mn-ea"/>
                <a:sym typeface="宋体" panose="02010600030101010101" pitchFamily="2" charset="-122"/>
              </a:rPr>
              <a:t> </a:t>
            </a:r>
            <a:endParaRPr lang="en-US" altLang="zh-CN" sz="2000" dirty="0">
              <a:latin typeface="+mn-ea"/>
              <a:sym typeface="宋体" panose="02010600030101010101" pitchFamily="2" charset="-122"/>
            </a:endParaRPr>
          </a:p>
          <a:p>
            <a:r>
              <a:rPr lang="zh-CN" altLang="en-US" sz="2000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（</a:t>
            </a:r>
            <a:r>
              <a:rPr lang="en-US" altLang="zh-CN" sz="2000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2</a:t>
            </a:r>
            <a:r>
              <a:rPr lang="zh-CN" altLang="en-US" sz="2000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）世博专线大巴的票价比普通快客便宜多少钱？</a:t>
            </a:r>
            <a:endParaRPr lang="zh-CN" altLang="en-US" sz="2000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r>
              <a:rPr lang="zh-CN" altLang="en-US" sz="2000" dirty="0">
                <a:latin typeface="+mn-ea"/>
                <a:sym typeface="宋体" panose="02010600030101010101" pitchFamily="2" charset="-122"/>
              </a:rPr>
              <a:t> </a:t>
            </a:r>
            <a:endParaRPr lang="zh-CN" altLang="en-US" sz="2000" dirty="0">
              <a:latin typeface="+mn-ea"/>
              <a:sym typeface="宋体" panose="02010600030101010101" pitchFamily="2" charset="-122"/>
            </a:endParaRPr>
          </a:p>
        </p:txBody>
      </p:sp>
      <p:pic>
        <p:nvPicPr>
          <p:cNvPr id="21" name="Picture 38" descr="5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2021" y="1380911"/>
            <a:ext cx="5181699" cy="1966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00289" y="1284474"/>
            <a:ext cx="4174855" cy="424140"/>
          </a:xfrm>
          <a:prstGeom prst="rect">
            <a:avLst/>
          </a:prstGeom>
        </p:spPr>
        <p:txBody>
          <a:bodyPr wrap="none" lIns="66330" tIns="33166" rIns="66330" bIns="33166">
            <a:spAutoFit/>
          </a:bodyPr>
          <a:lstStyle/>
          <a:p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方法一</a:t>
            </a:r>
            <a:r>
              <a:rPr lang="zh-CN" altLang="en-US" sz="2300" b="1" dirty="0">
                <a:latin typeface="+mn-ea"/>
              </a:rPr>
              <a:t>：</a:t>
            </a:r>
            <a:r>
              <a:rPr lang="en-US" altLang="zh-CN" sz="2300" b="1" dirty="0">
                <a:latin typeface="+mn-ea"/>
              </a:rPr>
              <a:t>65 - 54 =____</a:t>
            </a:r>
            <a:r>
              <a:rPr lang="zh-CN" altLang="en-US" sz="2300" b="1" dirty="0">
                <a:latin typeface="+mn-ea"/>
              </a:rPr>
              <a:t> </a:t>
            </a:r>
            <a:endParaRPr lang="zh-CN" altLang="en-US" sz="2300" b="1" dirty="0">
              <a:latin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5808676" y="1639656"/>
            <a:ext cx="156662" cy="3131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965339" y="1639656"/>
            <a:ext cx="104826" cy="3131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683332" y="1941992"/>
            <a:ext cx="423581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079596" y="1920937"/>
            <a:ext cx="313324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331832" y="2727114"/>
            <a:ext cx="836299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6330" tIns="33166" rIns="66330" bIns="33166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7" name="肘形连接符 16"/>
          <p:cNvCxnSpPr/>
          <p:nvPr/>
        </p:nvCxnSpPr>
        <p:spPr>
          <a:xfrm rot="16200000" flipH="1">
            <a:off x="2317730" y="1733589"/>
            <a:ext cx="626676" cy="522449"/>
          </a:xfrm>
          <a:prstGeom prst="bentConnector3">
            <a:avLst>
              <a:gd name="adj1" fmla="val 155332"/>
            </a:avLst>
          </a:prstGeom>
          <a:ln w="25400"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肘形连接符 43"/>
          <p:cNvCxnSpPr/>
          <p:nvPr/>
        </p:nvCxnSpPr>
        <p:spPr>
          <a:xfrm rot="5400000" flipH="1" flipV="1">
            <a:off x="6078276" y="1844655"/>
            <a:ext cx="55945" cy="834570"/>
          </a:xfrm>
          <a:prstGeom prst="bentConnector4">
            <a:avLst>
              <a:gd name="adj1" fmla="val -334020"/>
              <a:gd name="adj2" fmla="val 100740"/>
            </a:avLst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肘形连接符 43"/>
          <p:cNvCxnSpPr/>
          <p:nvPr/>
        </p:nvCxnSpPr>
        <p:spPr>
          <a:xfrm rot="5400000" flipH="1" flipV="1">
            <a:off x="6462694" y="1839391"/>
            <a:ext cx="55945" cy="834570"/>
          </a:xfrm>
          <a:prstGeom prst="bentConnector4">
            <a:avLst>
              <a:gd name="adj1" fmla="val -635107"/>
              <a:gd name="adj2" fmla="val 100740"/>
            </a:avLst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4544702" y="1258156"/>
            <a:ext cx="3429259" cy="424140"/>
          </a:xfrm>
          <a:prstGeom prst="rect">
            <a:avLst/>
          </a:prstGeom>
        </p:spPr>
        <p:txBody>
          <a:bodyPr wrap="none" lIns="66330" tIns="33166" rIns="66330" bIns="33166">
            <a:spAutoFit/>
          </a:bodyPr>
          <a:lstStyle/>
          <a:p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方法二</a:t>
            </a:r>
            <a:r>
              <a:rPr lang="zh-CN" altLang="en-US" sz="2300" dirty="0">
                <a:latin typeface="+mn-ea"/>
              </a:rPr>
              <a:t>：</a:t>
            </a:r>
            <a:r>
              <a:rPr lang="en-US" altLang="zh-CN" sz="2300" b="1" dirty="0">
                <a:latin typeface="+mn-ea"/>
              </a:rPr>
              <a:t>65 - 54 =____</a:t>
            </a:r>
            <a:r>
              <a:rPr lang="zh-CN" altLang="en-US" sz="2300" b="1" dirty="0">
                <a:latin typeface="+mn-ea"/>
              </a:rPr>
              <a:t> </a:t>
            </a:r>
            <a:endParaRPr lang="zh-CN" altLang="en-US" sz="2300" b="1" dirty="0">
              <a:latin typeface="+mn-ea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6540644" y="1644920"/>
            <a:ext cx="156662" cy="3131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rot="16200000" flipH="1">
            <a:off x="6646029" y="1685666"/>
            <a:ext cx="308423" cy="22693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611459" y="1284650"/>
            <a:ext cx="464391" cy="424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333956" y="2642894"/>
            <a:ext cx="301146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696777" y="2500772"/>
            <a:ext cx="422263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533533" y="1937551"/>
            <a:ext cx="469656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60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5960073" y="1942815"/>
            <a:ext cx="348539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312894" y="1884914"/>
            <a:ext cx="469656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781562" y="1900705"/>
            <a:ext cx="295880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 flipH="1">
            <a:off x="2891338" y="1660710"/>
            <a:ext cx="156662" cy="3131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3048000" y="1660710"/>
            <a:ext cx="104826" cy="3131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7241413" y="1236488"/>
            <a:ext cx="464391" cy="424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095502" y="3158367"/>
            <a:ext cx="2980347" cy="625052"/>
          </a:xfrm>
          <a:prstGeom prst="rect">
            <a:avLst/>
          </a:prstGeom>
        </p:spPr>
        <p:txBody>
          <a:bodyPr wrap="square" lIns="66330" tIns="33166" rIns="66330" bIns="33166">
            <a:spAutoFit/>
          </a:bodyPr>
          <a:lstStyle/>
          <a:p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先算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65-50=15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，再算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15-4=11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941425" y="3106783"/>
            <a:ext cx="2764443" cy="620978"/>
          </a:xfrm>
          <a:prstGeom prst="rect">
            <a:avLst/>
          </a:prstGeom>
        </p:spPr>
        <p:txBody>
          <a:bodyPr wrap="square" lIns="66330" tIns="33166" rIns="66330" bIns="33166">
            <a:spAutoFit/>
          </a:bodyPr>
          <a:lstStyle/>
          <a:p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先算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60-50=10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，再算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5-4=1</a:t>
            </a:r>
            <a:endParaRPr lang="en-US" altLang="zh-CN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最后算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10+1=11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174239" y="4005829"/>
            <a:ext cx="5047237" cy="424140"/>
          </a:xfrm>
          <a:prstGeom prst="rect">
            <a:avLst/>
          </a:prstGeom>
        </p:spPr>
        <p:txBody>
          <a:bodyPr wrap="none" lIns="66330" tIns="33166" rIns="66330" bIns="33166">
            <a:spAutoFit/>
          </a:bodyPr>
          <a:lstStyle/>
          <a:p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答：普通快客的票价比动车贵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11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元。 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3" grpId="0"/>
      <p:bldP spid="22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9" grpId="0"/>
      <p:bldP spid="46" grpId="0"/>
      <p:bldP spid="48" grpId="0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89862" y="1410804"/>
            <a:ext cx="4174855" cy="424140"/>
          </a:xfrm>
          <a:prstGeom prst="rect">
            <a:avLst/>
          </a:prstGeom>
        </p:spPr>
        <p:txBody>
          <a:bodyPr wrap="none" lIns="66330" tIns="33166" rIns="66330" bIns="33166">
            <a:spAutoFit/>
          </a:bodyPr>
          <a:lstStyle/>
          <a:p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方法一</a:t>
            </a:r>
            <a:r>
              <a:rPr lang="zh-CN" altLang="en-US" sz="2300" b="1" dirty="0">
                <a:latin typeface="+mn-ea"/>
              </a:rPr>
              <a:t>：</a:t>
            </a:r>
            <a:r>
              <a:rPr lang="en-US" altLang="zh-CN" sz="2300" b="1" dirty="0">
                <a:latin typeface="+mn-ea"/>
              </a:rPr>
              <a:t>65 - 48 =____</a:t>
            </a:r>
            <a:r>
              <a:rPr lang="zh-CN" altLang="en-US" sz="2300" b="1" dirty="0">
                <a:latin typeface="+mn-ea"/>
              </a:rPr>
              <a:t> </a:t>
            </a:r>
            <a:endParaRPr lang="zh-CN" altLang="en-US" sz="2300" b="1" dirty="0">
              <a:latin typeface="+mn-ea"/>
            </a:endParaRPr>
          </a:p>
        </p:txBody>
      </p:sp>
      <p:cxnSp>
        <p:nvCxnSpPr>
          <p:cNvPr id="7" name="肘形连接符 43"/>
          <p:cNvCxnSpPr/>
          <p:nvPr/>
        </p:nvCxnSpPr>
        <p:spPr>
          <a:xfrm rot="5400000" flipH="1" flipV="1">
            <a:off x="6278384" y="1939402"/>
            <a:ext cx="55945" cy="834570"/>
          </a:xfrm>
          <a:prstGeom prst="bentConnector4">
            <a:avLst>
              <a:gd name="adj1" fmla="val -334020"/>
              <a:gd name="adj2" fmla="val 100740"/>
            </a:avLst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肘形连接符 43"/>
          <p:cNvCxnSpPr/>
          <p:nvPr/>
        </p:nvCxnSpPr>
        <p:spPr>
          <a:xfrm rot="5400000" flipH="1" flipV="1">
            <a:off x="6641738" y="1923611"/>
            <a:ext cx="55945" cy="834570"/>
          </a:xfrm>
          <a:prstGeom prst="bentConnector4">
            <a:avLst>
              <a:gd name="adj1" fmla="val -635107"/>
              <a:gd name="adj2" fmla="val 100740"/>
            </a:avLst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3149370" y="1813359"/>
            <a:ext cx="156662" cy="3131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16200000" flipH="1">
            <a:off x="3254754" y="1854106"/>
            <a:ext cx="308423" cy="22693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628850" y="2758697"/>
            <a:ext cx="301146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865288" y="2627102"/>
            <a:ext cx="422263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921619" y="2053352"/>
            <a:ext cx="469656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390288" y="2069145"/>
            <a:ext cx="295880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8" name="肘形连接符 17"/>
          <p:cNvCxnSpPr/>
          <p:nvPr/>
        </p:nvCxnSpPr>
        <p:spPr>
          <a:xfrm rot="16200000" flipH="1">
            <a:off x="2549432" y="1828335"/>
            <a:ext cx="626676" cy="522449"/>
          </a:xfrm>
          <a:prstGeom prst="bentConnector3">
            <a:avLst>
              <a:gd name="adj1" fmla="val 135173"/>
            </a:avLst>
          </a:prstGeom>
          <a:ln w="25400"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679386" y="2674476"/>
            <a:ext cx="422263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337845" y="1390122"/>
            <a:ext cx="464391" cy="424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17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373951" y="1389091"/>
            <a:ext cx="3730522" cy="424140"/>
          </a:xfrm>
          <a:prstGeom prst="rect">
            <a:avLst/>
          </a:prstGeom>
        </p:spPr>
        <p:txBody>
          <a:bodyPr wrap="none" lIns="66330" tIns="33166" rIns="66330" bIns="33166">
            <a:spAutoFit/>
          </a:bodyPr>
          <a:lstStyle/>
          <a:p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  方法二</a:t>
            </a:r>
            <a:r>
              <a:rPr lang="zh-CN" altLang="en-US" sz="2300" b="1" dirty="0">
                <a:latin typeface="+mn-ea"/>
              </a:rPr>
              <a:t>：</a:t>
            </a:r>
            <a:r>
              <a:rPr lang="en-US" altLang="zh-CN" sz="2300" b="1" dirty="0">
                <a:latin typeface="+mn-ea"/>
              </a:rPr>
              <a:t>65 - 48 =____</a:t>
            </a:r>
            <a:r>
              <a:rPr lang="zh-CN" altLang="en-US" sz="2300" b="1" dirty="0">
                <a:latin typeface="+mn-ea"/>
              </a:rPr>
              <a:t> </a:t>
            </a:r>
            <a:endParaRPr lang="zh-CN" altLang="en-US" sz="2300" b="1" dirty="0">
              <a:latin typeface="+mn-ea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816831" y="1390122"/>
            <a:ext cx="464391" cy="424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17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5966655" y="1713348"/>
            <a:ext cx="156662" cy="3131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123317" y="1713348"/>
            <a:ext cx="104826" cy="3131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6698622" y="1718612"/>
            <a:ext cx="156662" cy="3131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rot="16200000" flipH="1">
            <a:off x="6804006" y="1759359"/>
            <a:ext cx="308423" cy="22693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691510" y="2011243"/>
            <a:ext cx="469656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6023264" y="1974398"/>
            <a:ext cx="432795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470871" y="1958605"/>
            <a:ext cx="469656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939540" y="1974399"/>
            <a:ext cx="295880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095502" y="3158367"/>
            <a:ext cx="2980347" cy="625052"/>
          </a:xfrm>
          <a:prstGeom prst="rect">
            <a:avLst/>
          </a:prstGeom>
        </p:spPr>
        <p:txBody>
          <a:bodyPr wrap="square" lIns="66330" tIns="33166" rIns="66330" bIns="33166">
            <a:spAutoFit/>
          </a:bodyPr>
          <a:lstStyle/>
          <a:p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先算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65-40=25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，再算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25-8=17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110411" y="3138376"/>
            <a:ext cx="2889956" cy="620978"/>
          </a:xfrm>
          <a:prstGeom prst="rect">
            <a:avLst/>
          </a:prstGeom>
        </p:spPr>
        <p:txBody>
          <a:bodyPr wrap="square" lIns="66330" tIns="33166" rIns="66330" bIns="33166">
            <a:spAutoFit/>
          </a:bodyPr>
          <a:lstStyle/>
          <a:p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先算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50-40=10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，再算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15-8=7</a:t>
            </a:r>
            <a:endParaRPr lang="en-US" altLang="zh-CN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最后算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10+7=17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070692" y="3911082"/>
            <a:ext cx="6387217" cy="424140"/>
          </a:xfrm>
          <a:prstGeom prst="rect">
            <a:avLst/>
          </a:prstGeom>
        </p:spPr>
        <p:txBody>
          <a:bodyPr wrap="none" lIns="66330" tIns="33166" rIns="66330" bIns="33166">
            <a:spAutoFit/>
          </a:bodyPr>
          <a:lstStyle/>
          <a:p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答：世博专线大巴的票价比普通快客便宜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17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元。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5" grpId="0"/>
      <p:bldP spid="16" grpId="0"/>
      <p:bldP spid="20" grpId="0"/>
      <p:bldP spid="21" grpId="0"/>
      <p:bldP spid="22" grpId="0"/>
      <p:bldP spid="23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699097" y="434325"/>
            <a:ext cx="806295" cy="468787"/>
          </a:xfrm>
          <a:prstGeom prst="rect">
            <a:avLst/>
          </a:prstGeom>
          <a:noFill/>
          <a:ln>
            <a:noFill/>
          </a:ln>
        </p:spPr>
        <p:txBody>
          <a:bodyPr wrap="none" lIns="66330" tIns="33166" rIns="66330" bIns="33166" rtlCol="0" anchor="t">
            <a:spAutoFit/>
          </a:bodyPr>
          <a:lstStyle/>
          <a:p>
            <a:pPr algn="ctr"/>
            <a:r>
              <a:rPr lang="zh-CN" altLang="en-US" sz="2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小结</a:t>
            </a:r>
            <a:endParaRPr lang="zh-CN" altLang="en-US" sz="2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Picture 2" descr="C:\Documents and Settings\Administrator\桌面\赵然卡通形象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41689" y="862004"/>
            <a:ext cx="414818" cy="762222"/>
          </a:xfrm>
          <a:prstGeom prst="rect">
            <a:avLst/>
          </a:prstGeom>
          <a:noFill/>
        </p:spPr>
      </p:pic>
      <p:sp>
        <p:nvSpPr>
          <p:cNvPr id="6" name="圆角矩形 5"/>
          <p:cNvSpPr/>
          <p:nvPr/>
        </p:nvSpPr>
        <p:spPr>
          <a:xfrm>
            <a:off x="1254917" y="1018072"/>
            <a:ext cx="4087262" cy="365751"/>
          </a:xfrm>
          <a:prstGeom prst="roundRect">
            <a:avLst/>
          </a:prstGeom>
          <a:gradFill>
            <a:gsLst>
              <a:gs pos="0">
                <a:srgbClr val="14CD68"/>
              </a:gs>
              <a:gs pos="100000">
                <a:srgbClr val="035C7D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6330" tIns="33166" rIns="66330" bIns="33166" rtlCol="0" anchor="ctr"/>
          <a:lstStyle/>
          <a:p>
            <a:pPr algn="l"/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两位数减两位数的口算</a:t>
            </a:r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肘形连接符 43"/>
          <p:cNvCxnSpPr/>
          <p:nvPr/>
        </p:nvCxnSpPr>
        <p:spPr>
          <a:xfrm rot="5400000" flipH="1" flipV="1">
            <a:off x="5393703" y="2192062"/>
            <a:ext cx="55945" cy="834570"/>
          </a:xfrm>
          <a:prstGeom prst="bentConnector4">
            <a:avLst>
              <a:gd name="adj1" fmla="val -334020"/>
              <a:gd name="adj2" fmla="val 100740"/>
            </a:avLst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肘形连接符 43"/>
          <p:cNvCxnSpPr/>
          <p:nvPr/>
        </p:nvCxnSpPr>
        <p:spPr>
          <a:xfrm rot="5400000" flipH="1" flipV="1">
            <a:off x="5757057" y="2176271"/>
            <a:ext cx="55945" cy="834570"/>
          </a:xfrm>
          <a:prstGeom prst="bentConnector4">
            <a:avLst>
              <a:gd name="adj1" fmla="val -635107"/>
              <a:gd name="adj2" fmla="val 100740"/>
            </a:avLst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744169" y="3011357"/>
            <a:ext cx="301146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980607" y="2879763"/>
            <a:ext cx="422263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528798" y="1532243"/>
            <a:ext cx="464391" cy="424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17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502041" y="1595036"/>
            <a:ext cx="3735174" cy="424140"/>
          </a:xfrm>
          <a:prstGeom prst="rect">
            <a:avLst/>
          </a:prstGeom>
        </p:spPr>
        <p:txBody>
          <a:bodyPr wrap="none" lIns="66330" tIns="33166" rIns="66330" bIns="33166">
            <a:spAutoFit/>
          </a:bodyPr>
          <a:lstStyle/>
          <a:p>
            <a:r>
              <a:rPr lang="en-US" altLang="zh-CN" sz="2300" b="1" dirty="0">
                <a:latin typeface="+mn-ea"/>
              </a:rPr>
              <a:t>          65 - 48 =____</a:t>
            </a:r>
            <a:r>
              <a:rPr lang="zh-CN" altLang="en-US" sz="2300" b="1" dirty="0">
                <a:latin typeface="+mn-ea"/>
              </a:rPr>
              <a:t> </a:t>
            </a:r>
            <a:endParaRPr lang="zh-CN" altLang="en-US" sz="2300" b="1" dirty="0">
              <a:latin typeface="+mn-ea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5081974" y="1966009"/>
            <a:ext cx="156662" cy="3131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238636" y="1966009"/>
            <a:ext cx="104826" cy="3131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5813941" y="1971272"/>
            <a:ext cx="156662" cy="3131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rot="16200000" flipH="1">
            <a:off x="5919325" y="2012019"/>
            <a:ext cx="308423" cy="22693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806829" y="2263905"/>
            <a:ext cx="469656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138583" y="2227058"/>
            <a:ext cx="432795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586190" y="2211267"/>
            <a:ext cx="469656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054859" y="2227058"/>
            <a:ext cx="295880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63405" y="1589770"/>
            <a:ext cx="3096380" cy="424140"/>
          </a:xfrm>
          <a:prstGeom prst="rect">
            <a:avLst/>
          </a:prstGeom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300" b="1" dirty="0">
                <a:latin typeface="+mn-ea"/>
              </a:rPr>
              <a:t>    65 - 54 =____</a:t>
            </a:r>
            <a:r>
              <a:rPr lang="zh-CN" altLang="en-US" sz="2300" b="1" dirty="0">
                <a:latin typeface="+mn-ea"/>
              </a:rPr>
              <a:t> </a:t>
            </a:r>
            <a:endParaRPr lang="zh-CN" altLang="en-US" sz="2300" b="1" dirty="0">
              <a:latin typeface="+mn-ea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640674" y="2236762"/>
            <a:ext cx="423581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036937" y="2215706"/>
            <a:ext cx="313324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6330" tIns="33166" rIns="66330" bIns="33166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289173" y="3021883"/>
            <a:ext cx="836299" cy="379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6330" tIns="33166" rIns="66330" bIns="33166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6" name="肘形连接符 25"/>
          <p:cNvCxnSpPr/>
          <p:nvPr/>
        </p:nvCxnSpPr>
        <p:spPr>
          <a:xfrm rot="16200000" flipH="1">
            <a:off x="1275071" y="2028358"/>
            <a:ext cx="626676" cy="522449"/>
          </a:xfrm>
          <a:prstGeom prst="bentConnector3">
            <a:avLst>
              <a:gd name="adj1" fmla="val 155332"/>
            </a:avLst>
          </a:prstGeom>
          <a:ln w="25400"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521275" y="1589749"/>
            <a:ext cx="464391" cy="424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6330" tIns="33166" rIns="66330" bIns="33166">
            <a:spAutoFit/>
          </a:bodyPr>
          <a:lstStyle/>
          <a:p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848679" y="1955480"/>
            <a:ext cx="156662" cy="3131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2005342" y="1955480"/>
            <a:ext cx="104826" cy="3131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838144" y="3452029"/>
            <a:ext cx="7489832" cy="1138495"/>
          </a:xfrm>
          <a:prstGeom prst="rect">
            <a:avLst/>
          </a:prstGeom>
        </p:spPr>
        <p:txBody>
          <a:bodyPr wrap="square" lIns="66330" tIns="33166" rIns="66330" bIns="33166">
            <a:spAutoFit/>
          </a:bodyPr>
          <a:lstStyle/>
          <a:p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）两个算式都是两位数减去两位数。</a:t>
            </a:r>
            <a:endParaRPr lang="en-US" altLang="zh-CN" sz="2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）第一个算式不退位，计算时直接个位数减个位数，十位数减十位数；第二个算式退位，计算时不能直接减。</a:t>
            </a:r>
            <a:endParaRPr lang="en-US" altLang="zh-CN" sz="2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10" grpId="0"/>
      <p:bldP spid="11" grpId="0"/>
      <p:bldP spid="12" grpId="0"/>
      <p:bldP spid="13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80150" y="871743"/>
            <a:ext cx="2077156" cy="468787"/>
          </a:xfrm>
          <a:prstGeom prst="rect">
            <a:avLst/>
          </a:prstGeom>
          <a:noFill/>
          <a:ln>
            <a:noFill/>
          </a:ln>
        </p:spPr>
        <p:txBody>
          <a:bodyPr wrap="square" lIns="66330" tIns="33166" rIns="66330" bIns="33166" rtlCol="0" anchor="t">
            <a:spAutoFit/>
          </a:bodyPr>
          <a:lstStyle/>
          <a:p>
            <a:pPr algn="l"/>
            <a:r>
              <a:rPr lang="zh-CN" altLang="en-US" sz="2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随堂小测</a:t>
            </a:r>
            <a:endParaRPr lang="zh-CN" altLang="en-US" sz="2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293451" y="1512176"/>
            <a:ext cx="3970694" cy="424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6330" tIns="33166" rIns="66330" bIns="33166">
            <a:spAutoFit/>
          </a:bodyPr>
          <a:lstStyle/>
          <a:p>
            <a:r>
              <a:rPr lang="en-US" altLang="zh-CN" sz="2300" b="1" dirty="0">
                <a:latin typeface="+mn-ea"/>
              </a:rPr>
              <a:t>1.</a:t>
            </a:r>
            <a:r>
              <a:rPr lang="zh-CN" altLang="en-US" sz="2300" b="1" dirty="0">
                <a:latin typeface="+mn-ea"/>
              </a:rPr>
              <a:t>直接</a:t>
            </a:r>
            <a:r>
              <a:rPr lang="zh-CN" altLang="en-US" sz="2300" b="1" dirty="0">
                <a:latin typeface="+mn-ea"/>
              </a:rPr>
              <a:t>写得数。</a:t>
            </a:r>
            <a:endParaRPr lang="zh-CN" altLang="en-US" sz="2300" b="1" dirty="0">
              <a:latin typeface="+mn-ea"/>
            </a:endParaRP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1375896" y="2034932"/>
            <a:ext cx="4545506" cy="1674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6330" tIns="33166" rIns="66330" bIns="3316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300" b="1" dirty="0">
                <a:latin typeface="+mn-ea"/>
              </a:rPr>
              <a:t>76-56=         79-28=</a:t>
            </a:r>
            <a:endParaRPr lang="en-US" altLang="zh-CN" sz="23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300" b="1" dirty="0">
                <a:latin typeface="+mn-ea"/>
              </a:rPr>
              <a:t>24+73=         65-27=</a:t>
            </a:r>
            <a:endParaRPr lang="en-US" altLang="zh-CN" sz="23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300" b="1" dirty="0">
                <a:latin typeface="+mn-ea"/>
              </a:rPr>
              <a:t>31+53=         87-38=</a:t>
            </a:r>
            <a:endParaRPr lang="zh-CN" altLang="en-US" sz="2300" b="1" dirty="0">
              <a:latin typeface="+mn-ea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315738" y="2142576"/>
            <a:ext cx="574811" cy="424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6330" tIns="33166" rIns="66330" bIns="33166">
            <a:spAutoFit/>
          </a:bodyPr>
          <a:lstStyle/>
          <a:p>
            <a:r>
              <a:rPr lang="en-US" altLang="zh-CN" sz="2300" b="1" dirty="0">
                <a:solidFill>
                  <a:srgbClr val="C00000"/>
                </a:solidFill>
                <a:latin typeface="+mn-ea"/>
              </a:rPr>
              <a:t>20</a:t>
            </a:r>
            <a:endParaRPr lang="zh-CN" altLang="en-US" sz="2300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615117" y="2138791"/>
            <a:ext cx="574811" cy="424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6330" tIns="33166" rIns="66330" bIns="33166">
            <a:spAutoFit/>
          </a:bodyPr>
          <a:lstStyle/>
          <a:p>
            <a:r>
              <a:rPr lang="en-US" altLang="zh-CN" sz="2300" b="1">
                <a:solidFill>
                  <a:srgbClr val="C00000"/>
                </a:solidFill>
                <a:latin typeface="+mn-ea"/>
              </a:rPr>
              <a:t>51</a:t>
            </a:r>
            <a:endParaRPr lang="zh-CN" altLang="en-US" sz="2300" b="1">
              <a:solidFill>
                <a:srgbClr val="C00000"/>
              </a:solidFill>
              <a:latin typeface="+mn-ea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315870" y="2719810"/>
            <a:ext cx="574811" cy="424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6330" tIns="33166" rIns="66330" bIns="33166">
            <a:spAutoFit/>
          </a:bodyPr>
          <a:lstStyle/>
          <a:p>
            <a:r>
              <a:rPr lang="en-US" altLang="zh-CN" sz="2300" b="1">
                <a:solidFill>
                  <a:srgbClr val="C00000"/>
                </a:solidFill>
                <a:latin typeface="+mn-ea"/>
              </a:rPr>
              <a:t>97</a:t>
            </a:r>
            <a:endParaRPr lang="zh-CN" altLang="en-US" sz="2300" b="1">
              <a:solidFill>
                <a:srgbClr val="C00000"/>
              </a:solidFill>
              <a:latin typeface="+mn-ea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615117" y="2719810"/>
            <a:ext cx="522975" cy="424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6330" tIns="33166" rIns="66330" bIns="33166">
            <a:spAutoFit/>
          </a:bodyPr>
          <a:lstStyle/>
          <a:p>
            <a:r>
              <a:rPr lang="en-US" altLang="zh-CN" sz="2300" b="1">
                <a:solidFill>
                  <a:srgbClr val="C00000"/>
                </a:solidFill>
                <a:latin typeface="+mn-ea"/>
              </a:rPr>
              <a:t>38</a:t>
            </a:r>
            <a:endParaRPr lang="zh-CN" altLang="en-US" sz="2300" b="1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315870" y="3235887"/>
            <a:ext cx="521823" cy="424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6330" tIns="33166" rIns="66330" bIns="33166">
            <a:spAutoFit/>
          </a:bodyPr>
          <a:lstStyle/>
          <a:p>
            <a:r>
              <a:rPr lang="en-US" altLang="zh-CN" sz="2300" b="1">
                <a:solidFill>
                  <a:srgbClr val="C00000"/>
                </a:solidFill>
                <a:latin typeface="+mn-ea"/>
              </a:rPr>
              <a:t>84</a:t>
            </a:r>
            <a:endParaRPr lang="zh-CN" altLang="en-US" sz="2300" b="1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615116" y="3236117"/>
            <a:ext cx="469986" cy="424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6330" tIns="33166" rIns="66330" bIns="33166">
            <a:spAutoFit/>
          </a:bodyPr>
          <a:lstStyle/>
          <a:p>
            <a:r>
              <a:rPr lang="en-US" altLang="zh-CN" sz="2300" b="1">
                <a:solidFill>
                  <a:srgbClr val="C00000"/>
                </a:solidFill>
                <a:latin typeface="+mn-ea"/>
              </a:rPr>
              <a:t>49</a:t>
            </a:r>
            <a:endParaRPr lang="zh-CN" altLang="en-US" sz="2300" b="1">
              <a:solidFill>
                <a:srgbClr val="C0000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22836" y="1362389"/>
            <a:ext cx="4280102" cy="393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397" y="1873236"/>
            <a:ext cx="5313842" cy="1816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48844" y="3740055"/>
            <a:ext cx="2792272" cy="483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文本框 1"/>
          <p:cNvSpPr txBox="1"/>
          <p:nvPr/>
        </p:nvSpPr>
        <p:spPr>
          <a:xfrm>
            <a:off x="1217818" y="1362389"/>
            <a:ext cx="631256" cy="424140"/>
          </a:xfrm>
          <a:prstGeom prst="rect">
            <a:avLst/>
          </a:prstGeom>
          <a:noFill/>
        </p:spPr>
        <p:txBody>
          <a:bodyPr wrap="square" lIns="66330" tIns="33166" rIns="66330" bIns="33166" rtlCol="0">
            <a:spAutoFit/>
          </a:bodyPr>
          <a:lstStyle/>
          <a:p>
            <a:r>
              <a:rPr lang="en-US" altLang="zh-CN" sz="2300" b="1" dirty="0"/>
              <a:t>2.</a:t>
            </a:r>
            <a:endParaRPr lang="en-US" altLang="zh-CN" sz="23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28575" cap="flat" cmpd="sng">
          <a:solidFill>
            <a:srgbClr val="00FFFF"/>
          </a:solidFill>
          <a:prstDash val="solid"/>
          <a:headEnd type="none" w="med" len="med"/>
          <a:tailEnd type="none" w="med" len="med"/>
        </a:ln>
      </a:spPr>
      <a:bodyPr/>
      <a:lstStyle/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915</Words>
  <Application>WPS 演示</Application>
  <PresentationFormat>全屏显示(16:9)</PresentationFormat>
  <Paragraphs>193</Paragraphs>
  <Slides>11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楷体</vt:lpstr>
      <vt:lpstr>黑体</vt:lpstr>
      <vt:lpstr>楷体_GB2312</vt:lpstr>
      <vt:lpstr>新宋体</vt:lpstr>
      <vt:lpstr>Arial</vt:lpstr>
      <vt:lpstr>Calibri</vt:lpstr>
      <vt:lpstr>Arial Unicode MS</vt:lpstr>
      <vt:lpstr>Calibri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175</cp:revision>
  <dcterms:created xsi:type="dcterms:W3CDTF">2017-03-16T09:06:00Z</dcterms:created>
  <dcterms:modified xsi:type="dcterms:W3CDTF">2023-10-27T08:22:28Z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728025165FB0420FA989B07FD0DB42A1_12</vt:lpwstr>
  </property>
</Properties>
</file>