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42" r:id="rId3"/>
    <p:sldId id="302" r:id="rId4"/>
    <p:sldId id="344" r:id="rId5"/>
    <p:sldId id="306" r:id="rId7"/>
    <p:sldId id="345" r:id="rId8"/>
    <p:sldId id="348" r:id="rId9"/>
    <p:sldId id="322" r:id="rId10"/>
    <p:sldId id="347" r:id="rId11"/>
    <p:sldId id="350" r:id="rId12"/>
    <p:sldId id="278" r:id="rId13"/>
  </p:sldIdLst>
  <p:sldSz cx="9144000" cy="5143500" type="screen16x9"/>
  <p:notesSz cx="7103745" cy="10234295"/>
  <p:custDataLst>
    <p:tags r:id="rId17"/>
  </p:custDataLst>
  <p:defaultTextStyle>
    <a:defPPr>
      <a:defRPr lang="zh-CN"/>
    </a:defPPr>
    <a:lvl1pPr marL="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147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6357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9504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2651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5862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90090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2219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53665" algn="l" defTabSz="66357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2" userDrawn="1">
          <p15:clr>
            <a:srgbClr val="A4A3A4"/>
          </p15:clr>
        </p15:guide>
        <p15:guide id="2" pos="29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71807" autoAdjust="0"/>
  </p:normalViewPr>
  <p:slideViewPr>
    <p:cSldViewPr snapToGrid="0">
      <p:cViewPr>
        <p:scale>
          <a:sx n="100" d="100"/>
          <a:sy n="100" d="100"/>
        </p:scale>
        <p:origin x="-282" y="-804"/>
      </p:cViewPr>
      <p:guideLst>
        <p:guide orient="horz" pos="1642"/>
        <p:guide pos="29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62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C2917-7612-40BA-BD7C-108AEF1E65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3147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6357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9504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2651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5862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90090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2219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53665" algn="l" defTabSz="66357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502411" y="1941124"/>
            <a:ext cx="8139178" cy="674345"/>
          </a:xfrm>
        </p:spPr>
        <p:txBody>
          <a:bodyPr lIns="73711" tIns="27642" rIns="18428" bIns="27642" anchor="t" anchorCtr="0">
            <a:noAutofit/>
          </a:bodyPr>
          <a:lstStyle>
            <a:lvl1pPr algn="ctr">
              <a:defRPr sz="4000" b="0" spc="435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502411" y="2674500"/>
            <a:ext cx="8139178" cy="713206"/>
          </a:xfrm>
        </p:spPr>
        <p:txBody>
          <a:bodyPr lIns="73711" tIns="27642" rIns="55283" bIns="27642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45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6765" indent="0" algn="ctr">
              <a:buNone/>
              <a:defRPr sz="1200"/>
            </a:lvl7pPr>
            <a:lvl8pPr marL="2399665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02447" y="714349"/>
            <a:ext cx="8139178" cy="377983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02411" y="1941124"/>
            <a:ext cx="8139178" cy="674345"/>
          </a:xfrm>
        </p:spPr>
        <p:txBody>
          <a:bodyPr vert="horz" lIns="73711" tIns="27642" rIns="18428" bIns="27642" rtlCol="0" anchor="t" anchorCtr="0">
            <a:noAutofit/>
          </a:bodyPr>
          <a:lstStyle>
            <a:lvl1pPr marL="0" marR="0" algn="ctr" defTabSz="663575" rtl="0" eaLnBrk="1" fontAlgn="auto" latinLnBrk="0" hangingPunct="1">
              <a:lnSpc>
                <a:spcPct val="100000"/>
              </a:lnSpc>
              <a:buNone/>
              <a:defRPr kumimoji="0" lang="zh-CN" altLang="en-US" sz="4000" b="0" i="0" u="none" strike="noStrike" kern="1200" cap="none" spc="435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1" y="323986"/>
            <a:ext cx="8139178" cy="485978"/>
          </a:xfrm>
        </p:spPr>
        <p:txBody>
          <a:bodyPr vert="horz" lIns="73711" tIns="27642" rIns="55283" bIns="27642" rtlCol="0" anchor="ctr" anchorCtr="0">
            <a:noAutofit/>
          </a:bodyPr>
          <a:lstStyle>
            <a:lvl1pPr marL="0" marR="0" algn="l" defTabSz="663575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45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1" y="971956"/>
            <a:ext cx="8139178" cy="3780847"/>
          </a:xfrm>
        </p:spPr>
        <p:txBody>
          <a:bodyPr vert="horz" lIns="73711" tIns="0" rIns="59890" bIns="0" rtlCol="0">
            <a:noAutofit/>
          </a:bodyPr>
          <a:lstStyle>
            <a:lvl1pPr marL="171450" marR="0" lvl="0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tabLst>
                <a:tab pos="1167765" algn="l"/>
              </a:tabLst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6615" marR="0" lvl="2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47" y="2856419"/>
            <a:ext cx="8139178" cy="468613"/>
          </a:xfrm>
        </p:spPr>
        <p:txBody>
          <a:bodyPr lIns="73711" tIns="27642" rIns="46069" bIns="27642" anchor="t" anchorCtr="0">
            <a:noAutofit/>
          </a:bodyPr>
          <a:lstStyle>
            <a:lvl1pPr>
              <a:defRPr sz="2700" b="0" u="none" strike="noStrike" kern="1200" cap="none" spc="218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2443" y="3383605"/>
            <a:ext cx="8139178" cy="808453"/>
          </a:xfrm>
        </p:spPr>
        <p:txBody>
          <a:bodyPr lIns="73711" tIns="27642" rIns="55283" bIns="27642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09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1" y="323986"/>
            <a:ext cx="8139178" cy="485978"/>
          </a:xfrm>
        </p:spPr>
        <p:txBody>
          <a:bodyPr vert="horz" lIns="73711" tIns="27642" rIns="55283" bIns="27642" rtlCol="0" anchor="ctr" anchorCtr="0">
            <a:noAutofit/>
          </a:bodyPr>
          <a:lstStyle>
            <a:lvl1pPr marL="0" marR="0" lvl="0" algn="l" defTabSz="663575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45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7" y="971957"/>
            <a:ext cx="3962432" cy="3779831"/>
          </a:xfrm>
        </p:spPr>
        <p:txBody>
          <a:bodyPr vert="horz" lIns="73711" tIns="0" rIns="59890" bIns="0" rtlCol="0">
            <a:noAutofit/>
          </a:bodyPr>
          <a:lstStyle>
            <a:lvl1pPr marL="171450" marR="0" lvl="0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tabLst>
                <a:tab pos="1167765" algn="l"/>
              </a:tabLst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6615" marR="0" lvl="2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7" y="971957"/>
            <a:ext cx="3962432" cy="3779831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1" y="323986"/>
            <a:ext cx="8139178" cy="485978"/>
          </a:xfrm>
        </p:spPr>
        <p:txBody>
          <a:bodyPr vert="horz" lIns="73711" tIns="27642" rIns="55283" bIns="27642" rtlCol="0" anchor="ctr" anchorCtr="0">
            <a:noAutofit/>
          </a:bodyPr>
          <a:lstStyle>
            <a:lvl1pPr marL="0" marR="0" lvl="0" algn="l" defTabSz="663575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45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7" y="971957"/>
            <a:ext cx="3962432" cy="285739"/>
          </a:xfrm>
        </p:spPr>
        <p:txBody>
          <a:bodyPr lIns="73711" tIns="27642" rIns="55283" bIns="27642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45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341722"/>
            <a:ext cx="3962400" cy="3414023"/>
          </a:xfrm>
        </p:spPr>
        <p:txBody>
          <a:bodyPr vert="horz" lIns="73711" tIns="0" rIns="59890" bIns="0" rtlCol="0">
            <a:noAutofit/>
          </a:bodyPr>
          <a:lstStyle>
            <a:lvl1pPr marL="171450" marR="0" lvl="0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tabLst>
                <a:tab pos="1167765" algn="l"/>
              </a:tabLst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6615" marR="0" lvl="2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2" y="971957"/>
            <a:ext cx="3962432" cy="285739"/>
          </a:xfrm>
        </p:spPr>
        <p:txBody>
          <a:bodyPr vert="horz" lIns="73711" tIns="27642" rIns="55283" bIns="27642" rtlCol="0" anchor="t" anchorCtr="0">
            <a:noAutofit/>
          </a:bodyPr>
          <a:lstStyle>
            <a:lvl1pPr marL="0" marR="0" lvl="0" indent="0" algn="l" defTabSz="6635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45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2" y="1341722"/>
            <a:ext cx="3962432" cy="3414023"/>
          </a:xfrm>
        </p:spPr>
        <p:txBody>
          <a:bodyPr vert="horz" lIns="73711" tIns="0" rIns="59890" bIns="0" rtlCol="0">
            <a:noAutofit/>
          </a:bodyPr>
          <a:lstStyle>
            <a:lvl1pPr marL="171450" marR="0" lvl="0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tabLst>
                <a:tab pos="1167765" algn="l"/>
              </a:tabLst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6615" marR="0" lvl="2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73711" tIns="27642" rIns="55283" bIns="27642" rtlCol="0" anchor="ctr" anchorCtr="0">
            <a:noAutofit/>
          </a:bodyPr>
          <a:lstStyle>
            <a:lvl1pPr marL="0" marR="0" lvl="0" algn="l" defTabSz="663575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45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7" y="971957"/>
            <a:ext cx="3962432" cy="3779831"/>
          </a:xfrm>
        </p:spPr>
        <p:txBody>
          <a:bodyPr vert="horz" lIns="73711" tIns="0" rIns="59890" bIns="0" rtlCol="0">
            <a:noAutofit/>
          </a:bodyPr>
          <a:lstStyle>
            <a:lvl1pPr marL="0" marR="0" lvl="0" indent="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tabLst>
                <a:tab pos="1167765" algn="l"/>
              </a:tabLst>
              <a:defRPr kumimoji="0" lang="zh-CN" altLang="en-US" sz="1200" b="0" i="0" u="none" strike="noStrike" kern="1200" cap="none" spc="109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6615" marR="0" lvl="2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971957"/>
            <a:ext cx="3962432" cy="3779831"/>
          </a:xfrm>
        </p:spPr>
        <p:txBody>
          <a:bodyPr vert="horz" lIns="73711" tIns="0" rIns="59890" bIns="0" rtlCol="0">
            <a:normAutofit/>
          </a:bodyPr>
          <a:lstStyle>
            <a:lvl1pPr marL="171450" marR="0" lvl="0" indent="-171450" algn="l" defTabSz="66357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25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09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2" y="714349"/>
            <a:ext cx="713238" cy="4041499"/>
          </a:xfrm>
        </p:spPr>
        <p:txBody>
          <a:bodyPr vert="eaVert" lIns="73711" tIns="27642" rIns="55283" bIns="27642" rtlCol="0" anchor="ctr" anchorCtr="0">
            <a:noAutofit/>
          </a:bodyPr>
          <a:lstStyle>
            <a:lvl1pPr marL="0" marR="0" lvl="0" algn="l" defTabSz="663575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45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3" y="714343"/>
            <a:ext cx="7371076" cy="4041499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tags" Target="../tags/tag61.xml"/><Relationship Id="rId26" Type="http://schemas.openxmlformats.org/officeDocument/2006/relationships/tags" Target="../tags/tag60.xml"/><Relationship Id="rId25" Type="http://schemas.openxmlformats.org/officeDocument/2006/relationships/tags" Target="../tags/tag59.xml"/><Relationship Id="rId24" Type="http://schemas.openxmlformats.org/officeDocument/2006/relationships/tags" Target="../tags/tag58.xml"/><Relationship Id="rId23" Type="http://schemas.openxmlformats.org/officeDocument/2006/relationships/tags" Target="../tags/tag57.xml"/><Relationship Id="rId22" Type="http://schemas.openxmlformats.org/officeDocument/2006/relationships/tags" Target="../tags/tag56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2"/>
            </p:custDataLst>
          </p:nvPr>
        </p:nvSpPr>
        <p:spPr>
          <a:xfrm>
            <a:off x="502411" y="323986"/>
            <a:ext cx="8139178" cy="485978"/>
          </a:xfrm>
          <a:prstGeom prst="rect">
            <a:avLst/>
          </a:prstGeom>
        </p:spPr>
        <p:txBody>
          <a:bodyPr vert="horz" lIns="73711" tIns="27642" rIns="55283" bIns="27642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3"/>
            </p:custDataLst>
          </p:nvPr>
        </p:nvSpPr>
        <p:spPr>
          <a:xfrm>
            <a:off x="502411" y="971957"/>
            <a:ext cx="8139178" cy="3779831"/>
          </a:xfrm>
          <a:prstGeom prst="rect">
            <a:avLst/>
          </a:prstGeom>
        </p:spPr>
        <p:txBody>
          <a:bodyPr vert="horz" lIns="73711" tIns="0" rIns="5989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4"/>
            </p:custDataLst>
          </p:nvPr>
        </p:nvSpPr>
        <p:spPr>
          <a:xfrm>
            <a:off x="659807" y="4762162"/>
            <a:ext cx="2025000" cy="237589"/>
          </a:xfrm>
          <a:prstGeom prst="rect">
            <a:avLst/>
          </a:prstGeom>
        </p:spPr>
        <p:txBody>
          <a:bodyPr vert="horz" lIns="66340" tIns="33170" rIns="66340" bIns="3317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5"/>
            </p:custDataLst>
          </p:nvPr>
        </p:nvSpPr>
        <p:spPr>
          <a:xfrm>
            <a:off x="3087000" y="4762162"/>
            <a:ext cx="2970000" cy="237589"/>
          </a:xfrm>
          <a:prstGeom prst="rect">
            <a:avLst/>
          </a:prstGeom>
        </p:spPr>
        <p:txBody>
          <a:bodyPr vert="horz" lIns="66340" tIns="33170" rIns="66340" bIns="3317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6"/>
            </p:custDataLst>
          </p:nvPr>
        </p:nvSpPr>
        <p:spPr>
          <a:xfrm>
            <a:off x="6457950" y="4762162"/>
            <a:ext cx="2025000" cy="237589"/>
          </a:xfrm>
          <a:prstGeom prst="rect">
            <a:avLst/>
          </a:prstGeom>
        </p:spPr>
        <p:txBody>
          <a:bodyPr vert="horz" lIns="66340" tIns="33170" rIns="66340" bIns="3317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6340" tIns="33170" rIns="66340" bIns="33170" rtlCol="0" anchor="ctr"/>
          <a:lstStyle/>
          <a:p>
            <a:pPr algn="ctr"/>
            <a:endParaRPr lang="zh-CN" altLang="en-US" sz="13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45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25"/>
        </a:spcAft>
        <a:buFont typeface="Arial" panose="020B0604020202020204" pitchFamily="34" charset="0"/>
        <a:buChar char="•"/>
        <a:defRPr sz="1200" u="none" strike="noStrike" kern="1200" cap="none" spc="109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25"/>
        </a:spcAft>
        <a:buFont typeface="Arial" panose="020B0604020202020204" pitchFamily="34" charset="0"/>
        <a:buChar char="•"/>
        <a:tabLst>
          <a:tab pos="1206500" algn="l"/>
        </a:tabLst>
        <a:defRPr sz="1200" u="none" strike="noStrike" kern="1200" cap="none" spc="109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6615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25"/>
        </a:spcAft>
        <a:buFont typeface="Arial" panose="020B0604020202020204" pitchFamily="34" charset="0"/>
        <a:buChar char="•"/>
        <a:defRPr sz="1200" u="none" strike="noStrike" kern="1200" cap="none" spc="109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25"/>
        </a:spcAft>
        <a:buFont typeface="Arial" panose="020B0604020202020204" pitchFamily="34" charset="0"/>
        <a:buChar char="•"/>
        <a:defRPr sz="1200" u="none" strike="noStrike" kern="1200" cap="none" spc="109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25"/>
        </a:spcAft>
        <a:buFont typeface="Arial" panose="020B0604020202020204" pitchFamily="34" charset="0"/>
        <a:buChar char="•"/>
        <a:defRPr sz="1200" u="none" strike="noStrike" kern="1200" cap="none" spc="109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315" indent="-17145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145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145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090779" y="2456260"/>
            <a:ext cx="134045" cy="267884"/>
          </a:xfrm>
          <a:prstGeom prst="rect">
            <a:avLst/>
          </a:prstGeom>
          <a:noFill/>
        </p:spPr>
        <p:txBody>
          <a:bodyPr wrap="none" lIns="66340" tIns="33170" rIns="66340" bIns="33170" rtlCol="0"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0" y="1853523"/>
            <a:ext cx="9144000" cy="87062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 algn="ctr"/>
            <a:r>
              <a:rPr lang="zh-CN" altLang="en-US" sz="5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估  算</a:t>
            </a:r>
            <a:endParaRPr lang="zh-CN" altLang="zh-CN" sz="52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2642" y="602830"/>
            <a:ext cx="5047256" cy="558090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en-US" sz="3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万以内的加法和减法（</a:t>
            </a:r>
            <a:r>
              <a:rPr lang="zh-CN" altLang="en-US" sz="3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一）</a:t>
            </a:r>
            <a:endParaRPr lang="zh-CN" altLang="en-US" sz="32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319048" y="1112427"/>
            <a:ext cx="2077156" cy="558090"/>
          </a:xfrm>
          <a:prstGeom prst="rect">
            <a:avLst/>
          </a:prstGeom>
          <a:noFill/>
          <a:ln>
            <a:noFill/>
          </a:ln>
        </p:spPr>
        <p:txBody>
          <a:bodyPr wrap="square" lIns="66340" tIns="33170" rIns="66340" bIns="33170" rtlCol="0" anchor="t">
            <a:spAutoFit/>
          </a:bodyPr>
          <a:lstStyle/>
          <a:p>
            <a:pPr algn="ctr"/>
            <a:r>
              <a:rPr lang="zh-CN" alt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课后作业</a:t>
            </a:r>
            <a:endParaRPr lang="zh-CN" altLang="en-US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771" name="Rectangle 2"/>
          <p:cNvSpPr/>
          <p:nvPr/>
        </p:nvSpPr>
        <p:spPr>
          <a:xfrm>
            <a:off x="2307771" y="2488551"/>
            <a:ext cx="4099709" cy="961455"/>
          </a:xfrm>
          <a:prstGeom prst="rect">
            <a:avLst/>
          </a:prstGeom>
          <a:noFill/>
          <a:ln w="9525">
            <a:noFill/>
          </a:ln>
        </p:spPr>
        <p:txBody>
          <a:bodyPr lIns="66340" tIns="33170" rIns="66340" bIns="33170"/>
          <a:lstStyle/>
          <a:p>
            <a:pPr marL="248920" indent="-248920">
              <a:spcBef>
                <a:spcPct val="20000"/>
              </a:spcBef>
            </a:pPr>
            <a:r>
              <a:rPr lang="en-US" altLang="zh-CN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从课后习题中选取；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48920" indent="-248920">
              <a:spcBef>
                <a:spcPct val="20000"/>
              </a:spcBef>
            </a:pPr>
            <a:r>
              <a:rPr lang="en-US" altLang="zh-CN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完成练习册本课时的习题。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09705" y="537033"/>
            <a:ext cx="1465252" cy="46794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zh-CN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zh-CN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7458" y="1051960"/>
            <a:ext cx="7264976" cy="1941334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 marL="331470" indent="-331470">
              <a:lnSpc>
                <a:spcPct val="150000"/>
              </a:lnSpc>
              <a:buAutoNum type="arabicPeriod"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体会估算在日常生活中的应用，增强估算的意识及能力，并能结合具体情境进行估算。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31470" indent="-331470">
              <a:lnSpc>
                <a:spcPct val="150000"/>
              </a:lnSpc>
              <a:buAutoNum type="arabicPeriod"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在解决简单的实际问题的过程中，进一步体验数学与生活的密切联系，增强应用数学的意识。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09349" y="3045256"/>
            <a:ext cx="1798389" cy="46794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zh-CN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zh-CN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87458" y="4085080"/>
            <a:ext cx="3240141" cy="534731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pPr marL="331470" indent="-331470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掌握加、减法估算的方法。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787458" y="3706485"/>
            <a:ext cx="1213210" cy="378595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重点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4144174" y="3751161"/>
            <a:ext cx="1477232" cy="378595"/>
          </a:xfrm>
          <a:prstGeom prst="rect">
            <a:avLst/>
          </a:prstGeom>
          <a:noFill/>
        </p:spPr>
        <p:txBody>
          <a:bodyPr wrap="square" lIns="66340" tIns="33170" rIns="66340" bIns="33170" rtlCol="0">
            <a:spAutoFit/>
          </a:bodyPr>
          <a:lstStyle/>
          <a:p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难点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43945" y="4163512"/>
            <a:ext cx="4570848" cy="378595"/>
          </a:xfrm>
          <a:prstGeom prst="rect">
            <a:avLst/>
          </a:prstGeom>
        </p:spPr>
        <p:txBody>
          <a:bodyPr lIns="66340" tIns="33170" rIns="66340" bIns="33170">
            <a:spAutoFit/>
          </a:bodyPr>
          <a:lstStyle/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培养学生的估算意识和解决问题的能力。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10" grpId="0"/>
      <p:bldP spid="8" grpId="0"/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44263" y="569010"/>
            <a:ext cx="1465252" cy="46794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回顾复习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4263" y="2995190"/>
            <a:ext cx="2004681" cy="682541"/>
          </a:xfrm>
          <a:prstGeom prst="rect">
            <a:avLst/>
          </a:prstGeom>
        </p:spPr>
        <p:txBody>
          <a:bodyPr wrap="none" lIns="66340" tIns="33170" rIns="66340" bIns="33170">
            <a:spAutoFit/>
          </a:bodyPr>
          <a:lstStyle/>
          <a:p>
            <a:r>
              <a:rPr lang="zh-CN" altLang="en-US" sz="2000" dirty="0">
                <a:latin typeface="+mn-ea"/>
              </a:rPr>
              <a:t>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一台冰箱的价钱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是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3826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81789" y="1178753"/>
            <a:ext cx="4570848" cy="379501"/>
          </a:xfrm>
          <a:prstGeom prst="rect">
            <a:avLst/>
          </a:prstGeom>
        </p:spPr>
        <p:txBody>
          <a:bodyPr lIns="66340" tIns="33170" rIns="66340" bIns="33170">
            <a:spAutoFit/>
          </a:bodyPr>
          <a:lstStyle/>
          <a:p>
            <a:r>
              <a:rPr lang="zh-CN" altLang="en-US" sz="2000" dirty="0">
                <a:latin typeface="+mn-ea"/>
              </a:rPr>
              <a:t>（</a:t>
            </a:r>
            <a:r>
              <a:rPr lang="en-US" altLang="zh-CN" sz="2000" dirty="0">
                <a:latin typeface="+mn-ea"/>
              </a:rPr>
              <a:t>1</a:t>
            </a:r>
            <a:r>
              <a:rPr lang="zh-CN" altLang="en-US" sz="2000" dirty="0">
                <a:latin typeface="+mn-ea"/>
              </a:rPr>
              <a:t>）看作整千数，大约是多少元？</a:t>
            </a:r>
            <a:endParaRPr lang="zh-CN" altLang="en-US" sz="2000" dirty="0"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02958" y="1620017"/>
            <a:ext cx="4927781" cy="781327"/>
          </a:xfrm>
          <a:prstGeom prst="rect">
            <a:avLst/>
          </a:prstGeom>
        </p:spPr>
        <p:txBody>
          <a:bodyPr wrap="square" lIns="66340" tIns="33170" rIns="66340" bIns="33170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3000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 3826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＜ 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4000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 ，</a:t>
            </a:r>
            <a:endParaRPr lang="en-US" altLang="zh-CN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看作整千数，大约是      元。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7968" y="1480263"/>
            <a:ext cx="1161143" cy="138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3208118" y="2468371"/>
            <a:ext cx="4570848" cy="379501"/>
          </a:xfrm>
          <a:prstGeom prst="rect">
            <a:avLst/>
          </a:prstGeom>
        </p:spPr>
        <p:txBody>
          <a:bodyPr lIns="66340" tIns="33170" rIns="66340" bIns="33170">
            <a:spAutoFit/>
          </a:bodyPr>
          <a:lstStyle/>
          <a:p>
            <a:r>
              <a:rPr lang="zh-CN" altLang="en-US" sz="2000" dirty="0">
                <a:latin typeface="+mn-ea"/>
              </a:rPr>
              <a:t>（</a:t>
            </a:r>
            <a:r>
              <a:rPr lang="en-US" altLang="zh-CN" sz="2000" dirty="0">
                <a:latin typeface="+mn-ea"/>
              </a:rPr>
              <a:t>2</a:t>
            </a:r>
            <a:r>
              <a:rPr lang="zh-CN" altLang="en-US" sz="2000" dirty="0">
                <a:latin typeface="+mn-ea"/>
              </a:rPr>
              <a:t>）看作整百数，大约是多少元？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50352" y="2920162"/>
            <a:ext cx="4927781" cy="781327"/>
          </a:xfrm>
          <a:prstGeom prst="rect">
            <a:avLst/>
          </a:prstGeom>
        </p:spPr>
        <p:txBody>
          <a:bodyPr wrap="square" lIns="66340" tIns="33170" rIns="66340" bIns="33170">
            <a:spAutoFit/>
          </a:bodyPr>
          <a:lstStyle/>
          <a:p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3800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 3826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 3900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 ，</a:t>
            </a:r>
            <a:endParaRPr lang="en-US" altLang="zh-CN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看作整百数，大约是     元。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8712" y="3890026"/>
            <a:ext cx="8063374" cy="424148"/>
          </a:xfrm>
          <a:prstGeom prst="rect">
            <a:avLst/>
          </a:prstGeom>
        </p:spPr>
        <p:txBody>
          <a:bodyPr wrap="none" lIns="66340" tIns="33170" rIns="66340" bIns="3317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</a:rPr>
              <a:t> </a:t>
            </a:r>
            <a:r>
              <a:rPr lang="zh-CN" altLang="en-US" sz="23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在生活中，有的时候不需要用准确数，用近似数就可以了。</a:t>
            </a:r>
            <a:endParaRPr lang="zh-CN" altLang="en-US" sz="23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41209" y="2003260"/>
            <a:ext cx="767930" cy="424148"/>
          </a:xfrm>
          <a:prstGeom prst="rect">
            <a:avLst/>
          </a:prstGeom>
        </p:spPr>
        <p:txBody>
          <a:bodyPr wrap="none" lIns="66340" tIns="33170" rIns="66340" bIns="3317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4000</a:t>
            </a:r>
            <a:endParaRPr lang="zh-CN" altLang="en-US" sz="23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46474" y="3303406"/>
            <a:ext cx="767930" cy="424148"/>
          </a:xfrm>
          <a:prstGeom prst="rect">
            <a:avLst/>
          </a:prstGeom>
        </p:spPr>
        <p:txBody>
          <a:bodyPr wrap="none" lIns="66340" tIns="33170" rIns="66340" bIns="3317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3800</a:t>
            </a:r>
            <a:endParaRPr lang="zh-CN" altLang="en-US" sz="23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65524" y="848515"/>
            <a:ext cx="1465252" cy="46794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96403" y="3840558"/>
            <a:ext cx="5360083" cy="535767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latin typeface="+mn-ea"/>
              </a:rPr>
              <a:t>六个年级的学生同时看巨幕电影坐得下吗？</a:t>
            </a:r>
            <a:endParaRPr lang="zh-CN" altLang="en-US" sz="2000" dirty="0">
              <a:latin typeface="+mn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68490" y="1547539"/>
            <a:ext cx="5968696" cy="22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59382" y="3251019"/>
            <a:ext cx="4812423" cy="535767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还是不能确定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223 + 234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一定大于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441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1455" y="2698326"/>
            <a:ext cx="8082582" cy="602738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方法一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223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大于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200,234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也大于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200,223 + 234 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一定大于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，        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9860" y="1077093"/>
            <a:ext cx="3811892" cy="528653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判断能不能坐下，估一估就行。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6722" y="1577150"/>
            <a:ext cx="7719230" cy="1138504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估出六个年级的总人数小于座位数时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坐得下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估出六个年级的总人数大于座位数时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坐不下。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27959" y="3336888"/>
            <a:ext cx="6886716" cy="781327"/>
          </a:xfrm>
          <a:prstGeom prst="rect">
            <a:avLst/>
          </a:prstGeom>
        </p:spPr>
        <p:txBody>
          <a:bodyPr wrap="square" lIns="66340" tIns="33170" rIns="66340" bIns="33170">
            <a:spAutoFit/>
          </a:bodyPr>
          <a:lstStyle/>
          <a:p>
            <a:r>
              <a:rPr lang="zh-CN" altLang="en-US" sz="2300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估算时，采取的策略不同，估算的结果也不同。这两种方法都是估算，但是第二种方法更加合理。</a:t>
            </a:r>
            <a:endParaRPr lang="zh-CN" altLang="en-US" sz="2300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7681" y="1113939"/>
            <a:ext cx="8416639" cy="1137627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方法二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将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223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看成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220,234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看成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230, </a:t>
            </a:r>
            <a:endParaRPr lang="en-US" altLang="zh-CN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       223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220,234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230,220+230=450,</a:t>
            </a:r>
            <a:endParaRPr lang="en-US" altLang="zh-CN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5607" y="2165356"/>
            <a:ext cx="3775029" cy="535767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223+234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一定大于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450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，坐不下。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318" y="2598315"/>
            <a:ext cx="6550189" cy="597902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答：六个年级的学生同时看巨幕电影坐不下。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702755" y="434325"/>
            <a:ext cx="798977" cy="467947"/>
          </a:xfrm>
          <a:prstGeom prst="rect">
            <a:avLst/>
          </a:prstGeom>
          <a:noFill/>
          <a:ln>
            <a:noFill/>
          </a:ln>
        </p:spPr>
        <p:txBody>
          <a:bodyPr wrap="none" lIns="66340" tIns="33170" rIns="66340" bIns="33170" rtlCol="0" anchor="t">
            <a:spAutoFit/>
          </a:bodyPr>
          <a:lstStyle/>
          <a:p>
            <a:pPr algn="ctr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小结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Picture 2" descr="C:\Documents and Settings\Administrator\桌面\赵然卡通形象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1689" y="862004"/>
            <a:ext cx="414818" cy="762222"/>
          </a:xfrm>
          <a:prstGeom prst="rect">
            <a:avLst/>
          </a:prstGeom>
          <a:noFill/>
        </p:spPr>
      </p:pic>
      <p:sp>
        <p:nvSpPr>
          <p:cNvPr id="6" name="圆角矩形 5"/>
          <p:cNvSpPr/>
          <p:nvPr/>
        </p:nvSpPr>
        <p:spPr>
          <a:xfrm>
            <a:off x="1254917" y="1018072"/>
            <a:ext cx="4087262" cy="365751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6340" tIns="33170" rIns="66340" bIns="33170" rtlCol="0" anchor="ctr"/>
          <a:lstStyle/>
          <a:p>
            <a:pPr algn="l"/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估   算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69915" y="1598204"/>
            <a:ext cx="1968806" cy="602738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300" b="1" dirty="0">
                <a:latin typeface="+mn-ea"/>
              </a:rPr>
              <a:t>245+187</a:t>
            </a:r>
            <a:endParaRPr lang="en-US" altLang="zh-CN" sz="2300" b="1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01564" y="2171952"/>
            <a:ext cx="3427476" cy="1004563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245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187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240+180=420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，一定大于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420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6298" y="3208909"/>
            <a:ext cx="3432742" cy="1004563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245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250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187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190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250+190=440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，一定小于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440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37589" y="2319336"/>
            <a:ext cx="2888044" cy="990318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用估算解决实际问题时，一定要注意合理性。</a:t>
            </a:r>
            <a:endParaRPr lang="en-US" altLang="zh-CN" sz="20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331" y="2098260"/>
            <a:ext cx="1336893" cy="597902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往小估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300" b="1" dirty="0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065" y="3135218"/>
            <a:ext cx="1336893" cy="602738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往大估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3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01577" y="1373066"/>
            <a:ext cx="6855121" cy="990318"/>
          </a:xfrm>
          <a:prstGeom prst="rect">
            <a:avLst/>
          </a:prstGeom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巨幕影院有 </a:t>
            </a:r>
            <a:r>
              <a:rPr lang="en-US" altLang="zh-CN" sz="2000" dirty="0">
                <a:latin typeface="+mn-ea"/>
              </a:rPr>
              <a:t>441 </a:t>
            </a:r>
            <a:r>
              <a:rPr lang="zh-CN" altLang="en-US" sz="2000" dirty="0">
                <a:latin typeface="+mn-ea"/>
              </a:rPr>
              <a:t>个座位。如果两个旅行团分别有 </a:t>
            </a:r>
            <a:r>
              <a:rPr lang="en-US" altLang="zh-CN" sz="2000" dirty="0">
                <a:latin typeface="+mn-ea"/>
              </a:rPr>
              <a:t>196 </a:t>
            </a:r>
            <a:r>
              <a:rPr lang="zh-CN" altLang="en-US" sz="2000" dirty="0">
                <a:latin typeface="+mn-ea"/>
              </a:rPr>
              <a:t>名和 </a:t>
            </a:r>
            <a:r>
              <a:rPr lang="en-US" altLang="zh-CN" sz="2000" dirty="0">
                <a:latin typeface="+mn-ea"/>
              </a:rPr>
              <a:t>226 </a:t>
            </a:r>
            <a:r>
              <a:rPr lang="zh-CN" altLang="en-US" sz="2000" dirty="0">
                <a:latin typeface="+mn-ea"/>
              </a:rPr>
              <a:t>名团员，这两个旅行团同时看巨幕电影坐得下吗？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9489" y="3282601"/>
            <a:ext cx="3611785" cy="535767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但还是不能确定是否大于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441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4115" y="2729909"/>
            <a:ext cx="8082582" cy="597902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方法一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196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190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226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220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190+220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410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60271" y="675207"/>
            <a:ext cx="2077156" cy="467947"/>
          </a:xfrm>
          <a:prstGeom prst="rect">
            <a:avLst/>
          </a:prstGeom>
          <a:noFill/>
          <a:ln>
            <a:noFill/>
          </a:ln>
        </p:spPr>
        <p:txBody>
          <a:bodyPr wrap="square" lIns="66340" tIns="33170" rIns="66340" bIns="33170" rtlCol="0" anchor="t">
            <a:spAutoFit/>
          </a:bodyPr>
          <a:lstStyle/>
          <a:p>
            <a:pPr algn="l"/>
            <a:r>
              <a:rPr lang="zh-CN" altLang="en-US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随堂小测</a:t>
            </a:r>
            <a:endParaRPr lang="zh-CN" altLang="en-US" sz="2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27255" y="1366599"/>
            <a:ext cx="8416639" cy="1137627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方法二</a:t>
            </a:r>
            <a:r>
              <a:rPr lang="en-US" altLang="zh-CN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将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196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看成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200,226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看成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230, </a:t>
            </a:r>
            <a:endParaRPr lang="en-US" altLang="zh-CN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       196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226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230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200+230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430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2521" y="2512763"/>
            <a:ext cx="3933008" cy="535767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196+226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一定小于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430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，能坐下。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232" y="3061525"/>
            <a:ext cx="6550189" cy="597902"/>
          </a:xfrm>
          <a:prstGeom prst="rect">
            <a:avLst/>
          </a:prstGeom>
          <a:noFill/>
        </p:spPr>
        <p:txBody>
          <a:bodyPr wrap="square" lIns="66340" tIns="33170" rIns="66340" bIns="3317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答</a:t>
            </a:r>
            <a:r>
              <a:rPr lang="en-US" altLang="zh-CN" sz="23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300" dirty="0">
                <a:latin typeface="楷体" panose="02010609060101010101" pitchFamily="49" charset="-122"/>
                <a:ea typeface="楷体" panose="02010609060101010101" pitchFamily="49" charset="-122"/>
              </a:rPr>
              <a:t>这两个旅行团同时看巨幕电影坐得下。</a:t>
            </a:r>
            <a:endParaRPr lang="zh-CN" altLang="en-US" sz="2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948</Words>
  <Application>WPS 演示</Application>
  <PresentationFormat>全屏显示(16:9)</PresentationFormat>
  <Paragraphs>100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楷体</vt:lpstr>
      <vt:lpstr>微软雅黑</vt:lpstr>
      <vt:lpstr>黑体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204</cp:revision>
  <dcterms:created xsi:type="dcterms:W3CDTF">2017-03-16T09:06:00Z</dcterms:created>
  <dcterms:modified xsi:type="dcterms:W3CDTF">2023-10-27T08:23:16Z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8AF802C4FA994A76B76D69777FF125AA_12</vt:lpwstr>
  </property>
</Properties>
</file>