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9" r:id="rId4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68" r:id="rId15"/>
    <p:sldId id="271" r:id="rId16"/>
    <p:sldId id="266" r:id="rId17"/>
    <p:sldId id="257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4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6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4.xml"/><Relationship Id="rId5" Type="http://schemas.openxmlformats.org/officeDocument/2006/relationships/image" Target="../media/image40.png"/><Relationship Id="rId4" Type="http://schemas.openxmlformats.org/officeDocument/2006/relationships/image" Target="../media/image13.png"/><Relationship Id="rId3" Type="http://schemas.openxmlformats.org/officeDocument/2006/relationships/tags" Target="../tags/tag13.xml"/><Relationship Id="rId2" Type="http://schemas.openxmlformats.org/officeDocument/2006/relationships/image" Target="../media/image12.png"/><Relationship Id="rId1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microsoft.com/office/2007/relationships/hdphoto" Target="../media/image46.wdp"/><Relationship Id="rId2" Type="http://schemas.openxmlformats.org/officeDocument/2006/relationships/image" Target="../media/image45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microsoft.com/office/2007/relationships/hdphoto" Target="../media/image9.wdp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notesSlide" Target="../notesSlides/notesSlide2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1.xml"/><Relationship Id="rId24" Type="http://schemas.openxmlformats.org/officeDocument/2006/relationships/image" Target="../media/image11.png"/><Relationship Id="rId23" Type="http://schemas.openxmlformats.org/officeDocument/2006/relationships/image" Target="../media/image10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tags" Target="../tags/tag3.xml"/><Relationship Id="rId2" Type="http://schemas.openxmlformats.org/officeDocument/2006/relationships/image" Target="../media/image12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3.png"/><Relationship Id="rId3" Type="http://schemas.openxmlformats.org/officeDocument/2006/relationships/tags" Target="../tags/tag7.xml"/><Relationship Id="rId2" Type="http://schemas.openxmlformats.org/officeDocument/2006/relationships/image" Target="../media/image12.png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3.png"/><Relationship Id="rId3" Type="http://schemas.openxmlformats.org/officeDocument/2006/relationships/tags" Target="../tags/tag10.xml"/><Relationship Id="rId2" Type="http://schemas.openxmlformats.org/officeDocument/2006/relationships/image" Target="../media/image12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1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24991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/>
              <a:t>毫米的认识</a:t>
            </a:r>
            <a:endParaRPr lang="zh-CN" altLang="en-US" sz="80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pic>
        <p:nvPicPr>
          <p:cNvPr id="4" name="图片 3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sp>
        <p:nvSpPr>
          <p:cNvPr id="26" name="文本框 99"/>
          <p:cNvSpPr txBox="1"/>
          <p:nvPr/>
        </p:nvSpPr>
        <p:spPr>
          <a:xfrm>
            <a:off x="914401" y="1428752"/>
            <a:ext cx="8688388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一本书厚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毫米，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本书摞在一起，厚多少厘米？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200083" y="2190752"/>
            <a:ext cx="3249612" cy="542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×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5=80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（毫米）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234374" y="2733675"/>
            <a:ext cx="2674937" cy="552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80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毫米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=8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厘米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278189" y="3333752"/>
            <a:ext cx="2587625" cy="6191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答：厚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厘米。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0980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34201" y="2343150"/>
            <a:ext cx="1891665" cy="238252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7080" y="-864870"/>
            <a:ext cx="3402331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06366" y="737870"/>
            <a:ext cx="2236510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rPr>
              <a:t>当堂巩固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2671743" y="2422743"/>
            <a:ext cx="57606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 厘米 ＝ (      )毫米</a:t>
            </a:r>
            <a:b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 厘米 ＝ (      )毫米</a:t>
            </a:r>
            <a:b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10 厘米 ＝ (      )毫米</a:t>
            </a:r>
            <a:b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30 毫米 ＝ (      )厘米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3"/>
          <p:cNvSpPr txBox="1"/>
          <p:nvPr/>
        </p:nvSpPr>
        <p:spPr>
          <a:xfrm>
            <a:off x="5224569" y="2569259"/>
            <a:ext cx="1164129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5264032" y="3296412"/>
            <a:ext cx="1164129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408048" y="4019494"/>
            <a:ext cx="1164129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5696080" y="4755846"/>
            <a:ext cx="1164129" cy="57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29130" y="183796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单位换算。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00537" y="4117750"/>
            <a:ext cx="1133955" cy="1280271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064229" y="1690191"/>
            <a:ext cx="2736304" cy="1758139"/>
            <a:chOff x="6012159" y="615061"/>
            <a:chExt cx="2736304" cy="1758139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012159" y="615061"/>
              <a:ext cx="2736304" cy="1758139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6190236" y="1263298"/>
              <a:ext cx="253146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1厘米＝10毫米</a:t>
              </a:r>
              <a:endPara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1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1201400" y="108966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文本框 1"/>
          <p:cNvSpPr txBox="1"/>
          <p:nvPr/>
        </p:nvSpPr>
        <p:spPr>
          <a:xfrm>
            <a:off x="2165986" y="1793552"/>
            <a:ext cx="8427307" cy="2012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游戏：猜一猜，像我们数学书这样的纸，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把它捏紧，几张纸的厚度大约是1毫米？动动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手证实你的想法吧！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2463166" y="3938312"/>
            <a:ext cx="7758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像我们数学书这样的纸，把它捏紧，10张纸的厚度大约就是1毫米。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sp>
        <p:nvSpPr>
          <p:cNvPr id="8" name="文本框 99"/>
          <p:cNvSpPr txBox="1"/>
          <p:nvPr/>
        </p:nvSpPr>
        <p:spPr>
          <a:xfrm>
            <a:off x="2089786" y="1847851"/>
            <a:ext cx="783145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一本书厚15毫米，4本书摞在一起，厚多少厘米？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6042343" y="2803527"/>
            <a:ext cx="3249612" cy="5429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15×4=60（毫米）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6042345" y="3513455"/>
            <a:ext cx="2674937" cy="5524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60毫米=6厘米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"/>
          <p:cNvSpPr txBox="1"/>
          <p:nvPr/>
        </p:nvSpPr>
        <p:spPr>
          <a:xfrm>
            <a:off x="6042345" y="4251327"/>
            <a:ext cx="2587625" cy="619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答：厚6厘米。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9106" y1="29008" x2="55691" y2="51908"/>
                        <a14:foregroundMark x1="43902" y1="53817" x2="54878" y2="65649"/>
                        <a14:foregroundMark x1="12602" y1="45802" x2="43902" y2="83206"/>
                        <a14:foregroundMark x1="4878" y1="46565" x2="54065" y2="76336"/>
                        <a14:foregroundMark x1="12602" y1="76718" x2="46341" y2="99618"/>
                        <a14:foregroundMark x1="45528" y1="91985" x2="63008" y2="87405"/>
                        <a14:foregroundMark x1="31301" y1="85496" x2="47154" y2="95038"/>
                        <a14:foregroundMark x1="65041" y1="85878" x2="93496" y2="65649"/>
                        <a14:foregroundMark x1="93902" y1="68702" x2="98780" y2="50000"/>
                        <a14:foregroundMark x1="95528" y1="56870" x2="70325" y2="50000"/>
                        <a14:foregroundMark x1="84553" y1="63740" x2="69106" y2="58779"/>
                        <a14:foregroundMark x1="90650" y1="36260" x2="92276" y2="23282"/>
                        <a14:foregroundMark x1="97967" y1="27099" x2="78862" y2="36260"/>
                        <a14:backgroundMark x1="87805" y1="26718" x2="67480" y2="83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8410" y="2546352"/>
            <a:ext cx="2602231" cy="277177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98220" y="2547305"/>
            <a:ext cx="10195560" cy="176339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14350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四、总结归纳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1505" name="文本框 4"/>
          <p:cNvSpPr txBox="1"/>
          <p:nvPr/>
        </p:nvSpPr>
        <p:spPr>
          <a:xfrm>
            <a:off x="1097281" y="2568259"/>
            <a:ext cx="10013951" cy="5078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总结：量比较短的物体的长度或者要求量得比较精准时，可以用毫米（</a:t>
            </a:r>
            <a:r>
              <a:rPr lang="zh-CN" spc="200" noProof="1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mm</a:t>
            </a: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）作单位。</a:t>
            </a:r>
            <a:endParaRPr lang="zh-CN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150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26701" y="10502900"/>
            <a:ext cx="3429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177501" y="2201295"/>
            <a:ext cx="4904741" cy="1550670"/>
            <a:chOff x="11179" y="4248"/>
            <a:chExt cx="7724" cy="2442"/>
          </a:xfrm>
        </p:grpSpPr>
        <p:sp>
          <p:nvSpPr>
            <p:cNvPr id="3" name="文本框 2"/>
            <p:cNvSpPr txBox="1"/>
            <p:nvPr/>
          </p:nvSpPr>
          <p:spPr>
            <a:xfrm>
              <a:off x="11179" y="4248"/>
              <a:ext cx="5741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>
                  <a:solidFill>
                    <a:srgbClr val="00B0F0"/>
                  </a:solidFill>
                  <a:effectLst/>
                  <a:latin typeface="方正兰亭圆_GBK" panose="02000000000000000000" charset="-122"/>
                  <a:ea typeface="方正兰亭圆_GBK" panose="02000000000000000000" charset="-122"/>
                </a:rPr>
                <a:t>Goodbye~</a:t>
              </a:r>
              <a:endParaRPr lang="en-US" altLang="zh-CN" sz="4800" b="1">
                <a:solidFill>
                  <a:srgbClr val="00B0F0"/>
                </a:solidFill>
                <a:effectLst/>
                <a:latin typeface="方正兰亭圆_GBK" panose="02000000000000000000" charset="-122"/>
                <a:ea typeface="方正兰亭圆_GBK" panose="02000000000000000000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3500" y="5866"/>
              <a:ext cx="5403" cy="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bg1">
                      <a:lumMod val="50000"/>
                    </a:schemeClr>
                  </a:solidFill>
                  <a:latin typeface="方正兰亭圆_GBK" panose="02000000000000000000" charset="-122"/>
                  <a:ea typeface="方正兰亭圆_GBK" panose="02000000000000000000" charset="-122"/>
                </a:rPr>
                <a:t>感谢聆听，下期再会</a:t>
              </a:r>
              <a:endParaRPr lang="zh-CN" altLang="en-US" sz="2800" b="1" dirty="0">
                <a:solidFill>
                  <a:schemeClr val="bg1">
                    <a:lumMod val="50000"/>
                  </a:schemeClr>
                </a:solidFill>
                <a:latin typeface="方正兰亭圆_GBK" panose="02000000000000000000" charset="-122"/>
                <a:ea typeface="方正兰亭圆_GBK" panose="02000000000000000000" charset="-122"/>
              </a:endParaRPr>
            </a:p>
          </p:txBody>
        </p:sp>
      </p:grpSp>
      <p:pic>
        <p:nvPicPr>
          <p:cNvPr id="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50600" y="12611100"/>
            <a:ext cx="330200" cy="241300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306300" y="10629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4231" l="0" r="100000">
                        <a14:backgroundMark x1="46083" y1="32692" x2="36406" y2="30385"/>
                        <a14:backgroundMark x1="42857" y1="33077" x2="33641" y2="35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53623" y="2167413"/>
            <a:ext cx="2066925" cy="2476500"/>
          </a:xfrm>
          <a:prstGeom prst="rect">
            <a:avLst/>
          </a:prstGeom>
        </p:spPr>
      </p:pic>
      <p:sp>
        <p:nvSpPr>
          <p:cNvPr id="9" name="AutoShape 27"/>
          <p:cNvSpPr/>
          <p:nvPr/>
        </p:nvSpPr>
        <p:spPr>
          <a:xfrm flipH="1">
            <a:off x="3179971" y="1774349"/>
            <a:ext cx="6362492" cy="960263"/>
          </a:xfrm>
          <a:prstGeom prst="wedgeRoundRectCallout">
            <a:avLst>
              <a:gd name="adj1" fmla="val 55332"/>
              <a:gd name="adj2" fmla="val 13916"/>
              <a:gd name="adj3" fmla="val 16667"/>
            </a:avLst>
          </a:prstGeom>
          <a:noFill/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1C1C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要想精确测量物体的长度需要用什么工具呢？</a:t>
            </a:r>
            <a:endParaRPr lang="zh-CN" altLang="en-US" sz="2800" b="1">
              <a:solidFill>
                <a:srgbClr val="1C1C1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24367" y="1957228"/>
            <a:ext cx="920751" cy="110236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931478" y="4374675"/>
            <a:ext cx="7322185" cy="1331595"/>
            <a:chOff x="2615" y="4085"/>
            <a:chExt cx="11531" cy="2097"/>
          </a:xfrm>
        </p:grpSpPr>
        <p:sp>
          <p:nvSpPr>
            <p:cNvPr id="13" name="AutoShape 27"/>
            <p:cNvSpPr/>
            <p:nvPr/>
          </p:nvSpPr>
          <p:spPr>
            <a:xfrm>
              <a:off x="2615" y="4415"/>
              <a:ext cx="9309" cy="1047"/>
            </a:xfrm>
            <a:prstGeom prst="wedgeRoundRectCallout">
              <a:avLst>
                <a:gd name="adj1" fmla="val 55106"/>
                <a:gd name="adj2" fmla="val 11790"/>
                <a:gd name="adj3" fmla="val 16667"/>
              </a:avLst>
            </a:prstGeom>
            <a:noFill/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r>
                <a:rPr lang="zh-CN" altLang="en-US" sz="28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回忆一下，我们学过哪些长度单位？</a:t>
              </a:r>
              <a:endPara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4" name="图片 13" descr="C:\Users\Administrator\Desktop\图片3.png图片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2305" y="4085"/>
              <a:ext cx="1841" cy="2097"/>
            </a:xfrm>
            <a:prstGeom prst="rect">
              <a:avLst/>
            </a:prstGeom>
          </p:spPr>
        </p:pic>
      </p:grpSp>
      <p:sp>
        <p:nvSpPr>
          <p:cNvPr id="15" name="文本框 18"/>
          <p:cNvSpPr txBox="1"/>
          <p:nvPr/>
        </p:nvSpPr>
        <p:spPr>
          <a:xfrm>
            <a:off x="5080953" y="5410993"/>
            <a:ext cx="162736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米和厘米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clrChange>
              <a:clrFrom>
                <a:srgbClr val="B3B3B3">
                  <a:alpha val="78431"/>
                </a:srgbClr>
              </a:clrFrom>
              <a:clrTo>
                <a:srgbClr val="B3B3B3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90" b="89560" l="0" r="8971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72981" y="2850673"/>
            <a:ext cx="2686051" cy="173355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910914" y="3299912"/>
            <a:ext cx="735007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43075" y="1223011"/>
            <a:ext cx="9422131" cy="50783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spc="200">
                <a:solidFill>
                  <a:schemeClr val="tx1"/>
                </a:solidFill>
                <a:uFillTx/>
                <a:cs typeface="宋体" panose="02010600030101010101" pitchFamily="2" charset="-122"/>
              </a:rPr>
              <a:t>估一估数学书的长、宽和厚大约是多少厘米。</a:t>
            </a:r>
            <a:endParaRPr spc="200">
              <a:solidFill>
                <a:schemeClr val="tx1"/>
              </a:solidFill>
              <a:uFillTx/>
              <a:cs typeface="宋体" panose="02010600030101010101" pitchFamily="2" charset="-122"/>
            </a:endParaRPr>
          </a:p>
        </p:txBody>
      </p:sp>
      <p:pic>
        <p:nvPicPr>
          <p:cNvPr id="6149" name="Picture 16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3076575" y="2132330"/>
            <a:ext cx="7519671" cy="36728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 flipH="1">
            <a:off x="520065" y="4438652"/>
            <a:ext cx="1021080" cy="1633855"/>
          </a:xfrm>
          <a:prstGeom prst="rect">
            <a:avLst/>
          </a:prstGeom>
        </p:spPr>
      </p:pic>
      <p:sp>
        <p:nvSpPr>
          <p:cNvPr id="4" name="AutoShape 27"/>
          <p:cNvSpPr/>
          <p:nvPr/>
        </p:nvSpPr>
        <p:spPr>
          <a:xfrm flipH="1">
            <a:off x="215901" y="3021965"/>
            <a:ext cx="3007995" cy="1092200"/>
          </a:xfrm>
          <a:prstGeom prst="wedgeRoundRectCallout">
            <a:avLst>
              <a:gd name="adj1" fmla="val 24013"/>
              <a:gd name="adj2" fmla="val 70465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同学们估得准确吗？用尺子量量看!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</p:spTree>
    <p:custDataLst>
      <p:tags r:id="rId25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pic>
        <p:nvPicPr>
          <p:cNvPr id="3" name="图片 2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grpSp>
        <p:nvGrpSpPr>
          <p:cNvPr id="40972" name="组合 1"/>
          <p:cNvGrpSpPr/>
          <p:nvPr/>
        </p:nvGrpSpPr>
        <p:grpSpPr>
          <a:xfrm>
            <a:off x="3962401" y="971552"/>
            <a:ext cx="4319905" cy="1297305"/>
            <a:chOff x="5987" y="1620"/>
            <a:chExt cx="7135" cy="2540"/>
          </a:xfrm>
        </p:grpSpPr>
        <p:sp>
          <p:nvSpPr>
            <p:cNvPr id="40973" name="AutoShape 27"/>
            <p:cNvSpPr/>
            <p:nvPr/>
          </p:nvSpPr>
          <p:spPr>
            <a:xfrm>
              <a:off x="5987" y="2064"/>
              <a:ext cx="4326" cy="1717"/>
            </a:xfrm>
            <a:prstGeom prst="wedgeRoundRectCallout">
              <a:avLst>
                <a:gd name="adj1" fmla="val 58648"/>
                <a:gd name="adj2" fmla="val -8718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测量物体的长度一般用哪些工具？</a:t>
              </a:r>
              <a:endPara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endParaRPr lang="zh-CN" altLang="en-US" sz="2000" b="1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0974" name="图片 7" descr="6)5][}VZ%@FXJ)FA]TI76$O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0738" y="1620"/>
              <a:ext cx="2384" cy="254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75" name="组合 5"/>
          <p:cNvGrpSpPr/>
          <p:nvPr/>
        </p:nvGrpSpPr>
        <p:grpSpPr>
          <a:xfrm>
            <a:off x="304801" y="1885952"/>
            <a:ext cx="4451985" cy="1655445"/>
            <a:chOff x="217" y="3525"/>
            <a:chExt cx="7013" cy="2720"/>
          </a:xfrm>
        </p:grpSpPr>
        <p:sp>
          <p:nvSpPr>
            <p:cNvPr id="40976" name="AutoShape 27"/>
            <p:cNvSpPr/>
            <p:nvPr/>
          </p:nvSpPr>
          <p:spPr>
            <a:xfrm>
              <a:off x="2755" y="3992"/>
              <a:ext cx="4475" cy="1518"/>
            </a:xfrm>
            <a:prstGeom prst="wedgeRoundRectCallout">
              <a:avLst>
                <a:gd name="adj1" fmla="val -60278"/>
                <a:gd name="adj2" fmla="val 3250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我们一般用尺子测量物体的长度。</a:t>
              </a:r>
              <a:endParaRPr lang="zh-CN" altLang="en-US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0977" name="图片 3" descr="]@P`{@U$K{A7A$9804YYMFT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217" y="3525"/>
              <a:ext cx="2141" cy="272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3351532"/>
            <a:ext cx="1720851" cy="1482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0780" y="3159762"/>
            <a:ext cx="1786891" cy="16744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1201" y="3284855"/>
            <a:ext cx="2141220" cy="1423670"/>
          </a:xfrm>
          <a:prstGeom prst="snipRoundRect">
            <a:avLst>
              <a:gd name="adj1" fmla="val 16667"/>
              <a:gd name="adj2" fmla="val 45093"/>
            </a:avLst>
          </a:prstGeom>
        </p:spPr>
      </p:pic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133311" y="2497622"/>
            <a:ext cx="1525404" cy="140199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7125916" y="1755542"/>
            <a:ext cx="2840123" cy="1157106"/>
            <a:chOff x="2411760" y="3465444"/>
            <a:chExt cx="3456384" cy="1338554"/>
          </a:xfrm>
        </p:grpSpPr>
        <p:sp>
          <p:nvSpPr>
            <p:cNvPr id="10" name="云形标注 9"/>
            <p:cNvSpPr/>
            <p:nvPr/>
          </p:nvSpPr>
          <p:spPr>
            <a:xfrm>
              <a:off x="2411760" y="3465444"/>
              <a:ext cx="3456384" cy="1338554"/>
            </a:xfrm>
            <a:prstGeom prst="cloudCallout">
              <a:avLst>
                <a:gd name="adj1" fmla="val 32408"/>
                <a:gd name="adj2" fmla="val 62908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2" name="文本框 22"/>
            <p:cNvSpPr txBox="1"/>
            <p:nvPr/>
          </p:nvSpPr>
          <p:spPr>
            <a:xfrm>
              <a:off x="3089003" y="3719222"/>
              <a:ext cx="2736304" cy="952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试着用尺子量一量。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8293" y="2356182"/>
            <a:ext cx="1898207" cy="253222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3295303" y="3796292"/>
            <a:ext cx="3083156" cy="20664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097301" y="2334095"/>
            <a:ext cx="2006051" cy="2191270"/>
            <a:chOff x="1669474" y="1829399"/>
            <a:chExt cx="2380445" cy="260023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669474" y="1829399"/>
              <a:ext cx="2152718" cy="2016694"/>
            </a:xfrm>
            <a:prstGeom prst="rect">
              <a:avLst/>
            </a:prstGeom>
          </p:spPr>
        </p:pic>
        <p:sp>
          <p:nvSpPr>
            <p:cNvPr id="18" name="矩形标注 14"/>
            <p:cNvSpPr/>
            <p:nvPr/>
          </p:nvSpPr>
          <p:spPr>
            <a:xfrm>
              <a:off x="1803266" y="3462124"/>
              <a:ext cx="2246653" cy="967506"/>
            </a:xfrm>
            <a:prstGeom prst="wedgeRoundRectCallout">
              <a:avLst>
                <a:gd name="adj1" fmla="val -8770"/>
                <a:gd name="adj2" fmla="val -69199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数学书的长是</a:t>
              </a:r>
              <a:endPara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2788400" y="4078626"/>
            <a:ext cx="1193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26厘米。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1431380">
            <a:off x="4990699" y="4772534"/>
            <a:ext cx="3101343" cy="20786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042064" y="4204945"/>
            <a:ext cx="3899221" cy="1871079"/>
            <a:chOff x="4084427" y="3851124"/>
            <a:chExt cx="4560985" cy="216817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4084427" y="3851124"/>
              <a:ext cx="2020479" cy="1973078"/>
            </a:xfrm>
            <a:prstGeom prst="rect">
              <a:avLst/>
            </a:prstGeom>
          </p:spPr>
        </p:pic>
        <p:sp>
          <p:nvSpPr>
            <p:cNvPr id="24" name="矩形标注 25"/>
            <p:cNvSpPr/>
            <p:nvPr/>
          </p:nvSpPr>
          <p:spPr>
            <a:xfrm>
              <a:off x="4478634" y="5454486"/>
              <a:ext cx="4166778" cy="564817"/>
            </a:xfrm>
            <a:prstGeom prst="wedgeRoundRectCallout">
              <a:avLst>
                <a:gd name="adj1" fmla="val -35434"/>
                <a:gd name="adj2" fmla="val -76909"/>
                <a:gd name="adj3" fmla="val 16667"/>
              </a:avLst>
            </a:prstGeom>
            <a:solidFill>
              <a:schemeClr val="bg1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数学书的宽是</a:t>
              </a:r>
              <a:endPara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6399680" y="5596990"/>
            <a:ext cx="1452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18厘米多。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761947" y="5210200"/>
            <a:ext cx="219912" cy="3397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0825340">
            <a:off x="4855923" y="1844797"/>
            <a:ext cx="3101343" cy="20786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5912099" y="2888320"/>
            <a:ext cx="3435535" cy="1799426"/>
            <a:chOff x="4696968" y="3115424"/>
            <a:chExt cx="4076716" cy="2135256"/>
          </a:xfrm>
          <a:solidFill>
            <a:srgbClr val="92D050"/>
          </a:solidFill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04865" y="3446404"/>
              <a:ext cx="1668819" cy="1804276"/>
            </a:xfrm>
            <a:prstGeom prst="rect">
              <a:avLst/>
            </a:prstGeom>
            <a:noFill/>
          </p:spPr>
        </p:pic>
        <p:sp>
          <p:nvSpPr>
            <p:cNvPr id="30" name="矩形标注 29"/>
            <p:cNvSpPr/>
            <p:nvPr/>
          </p:nvSpPr>
          <p:spPr>
            <a:xfrm>
              <a:off x="4696968" y="3115424"/>
              <a:ext cx="3857846" cy="564818"/>
            </a:xfrm>
            <a:prstGeom prst="wedgeRectCallout">
              <a:avLst>
                <a:gd name="adj1" fmla="val -64103"/>
                <a:gd name="adj2" fmla="val -160677"/>
              </a:avLst>
            </a:prstGeom>
            <a:solidFill>
              <a:schemeClr val="bg1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数学书的厚度是</a:t>
              </a:r>
              <a:endPara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191996" y="2911112"/>
            <a:ext cx="10634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6小格。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671345" y="3992342"/>
            <a:ext cx="405147" cy="24336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  <p:bldP spid="25" grpId="0" build="allAtOnce"/>
      <p:bldP spid="26" grpId="0" animBg="1"/>
      <p:bldP spid="26" grpId="1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861695" y="1176657"/>
            <a:ext cx="1021080" cy="1633855"/>
          </a:xfrm>
          <a:prstGeom prst="rect">
            <a:avLst/>
          </a:prstGeom>
        </p:spPr>
      </p:pic>
      <p:sp>
        <p:nvSpPr>
          <p:cNvPr id="47" name="AutoShape 27"/>
          <p:cNvSpPr/>
          <p:nvPr/>
        </p:nvSpPr>
        <p:spPr>
          <a:xfrm flipH="1">
            <a:off x="2185671" y="1139827"/>
            <a:ext cx="4178300" cy="716915"/>
          </a:xfrm>
          <a:prstGeom prst="wedgeRoundRectCallout">
            <a:avLst>
              <a:gd name="adj1" fmla="val 57477"/>
              <a:gd name="adj2" fmla="val 38308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用手势表示出1毫米的长度。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3" name="AutoShape 27"/>
          <p:cNvSpPr/>
          <p:nvPr/>
        </p:nvSpPr>
        <p:spPr>
          <a:xfrm flipH="1">
            <a:off x="2174875" y="1134747"/>
            <a:ext cx="4582160" cy="716915"/>
          </a:xfrm>
          <a:prstGeom prst="wedgeRoundRectCallout">
            <a:avLst>
              <a:gd name="adj1" fmla="val 57477"/>
              <a:gd name="adj2" fmla="val 38308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哪些物品的长度大约是1毫米？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pic>
        <p:nvPicPr>
          <p:cNvPr id="8226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675" y="3157855"/>
            <a:ext cx="1758951" cy="1207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31" name="Picture 3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91606" y="2948305"/>
            <a:ext cx="4032885" cy="1627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745741" y="4365625"/>
            <a:ext cx="2496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spc="200">
                <a:uFillTx/>
                <a:sym typeface="+mn-ea"/>
              </a:rPr>
              <a:t>1分硬币的厚度大约是1毫米</a:t>
            </a:r>
            <a:endParaRPr lang="zh-CN" altLang="en-US" sz="2400" spc="200">
              <a:uFillTx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59955" y="4365625"/>
            <a:ext cx="2496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spc="200">
                <a:uFillTx/>
                <a:sym typeface="+mn-ea"/>
              </a:rPr>
              <a:t>身份证的厚度</a:t>
            </a:r>
            <a:endParaRPr lang="zh-CN" altLang="en-US" sz="2400" spc="200">
              <a:uFillTx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spc="200">
                <a:uFillTx/>
                <a:sym typeface="+mn-ea"/>
              </a:rPr>
              <a:t>大约是1毫米</a:t>
            </a:r>
            <a:endParaRPr lang="zh-CN" altLang="en-US" sz="2400" spc="200">
              <a:uFillTx/>
              <a:sym typeface="+mn-ea"/>
            </a:endParaRPr>
          </a:p>
        </p:txBody>
      </p:sp>
      <p:sp>
        <p:nvSpPr>
          <p:cNvPr id="8" name="AutoShape 27"/>
          <p:cNvSpPr/>
          <p:nvPr/>
        </p:nvSpPr>
        <p:spPr>
          <a:xfrm flipH="1">
            <a:off x="2156460" y="945515"/>
            <a:ext cx="4316731" cy="1106170"/>
          </a:xfrm>
          <a:prstGeom prst="wedgeRoundRectCallout">
            <a:avLst>
              <a:gd name="adj1" fmla="val 57472"/>
              <a:gd name="adj2" fmla="val 21354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生活中还有哪些物体测量时也是用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“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毫米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”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作单位的？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0" name="AutoShape 27"/>
          <p:cNvSpPr/>
          <p:nvPr/>
        </p:nvSpPr>
        <p:spPr>
          <a:xfrm flipH="1">
            <a:off x="2171065" y="945515"/>
            <a:ext cx="3378835" cy="1106170"/>
          </a:xfrm>
          <a:prstGeom prst="wedgeRoundRectCallout">
            <a:avLst>
              <a:gd name="adj1" fmla="val 57472"/>
              <a:gd name="adj2" fmla="val 21354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翻一翻数学书，多少张纸的厚度是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毫米？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45" name="AutoShape 27"/>
          <p:cNvSpPr/>
          <p:nvPr/>
        </p:nvSpPr>
        <p:spPr>
          <a:xfrm flipH="1">
            <a:off x="8256272" y="1176657"/>
            <a:ext cx="1840865" cy="714375"/>
          </a:xfrm>
          <a:prstGeom prst="wedgeRoundRectCallout">
            <a:avLst>
              <a:gd name="adj1" fmla="val -62625"/>
              <a:gd name="adj2" fmla="val 37377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大约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10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张。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10357486" y="1304290"/>
            <a:ext cx="978535" cy="1377950"/>
          </a:xfrm>
          <a:prstGeom prst="rect">
            <a:avLst/>
          </a:prstGeom>
        </p:spPr>
      </p:pic>
      <p:sp>
        <p:nvSpPr>
          <p:cNvPr id="13" name="AutoShape 27"/>
          <p:cNvSpPr/>
          <p:nvPr/>
        </p:nvSpPr>
        <p:spPr>
          <a:xfrm flipH="1">
            <a:off x="2119631" y="940435"/>
            <a:ext cx="2753995" cy="1106170"/>
          </a:xfrm>
          <a:prstGeom prst="wedgeRoundRectCallout">
            <a:avLst>
              <a:gd name="adj1" fmla="val 57472"/>
              <a:gd name="adj2" fmla="val 21354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我们再来测量数学书的厚度吧！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2" animBg="1"/>
      <p:bldP spid="3" grpId="0" animBg="1"/>
      <p:bldP spid="3" grpId="2" animBg="1"/>
      <p:bldP spid="4" grpId="0"/>
      <p:bldP spid="5" grpId="0"/>
      <p:bldP spid="8" grpId="0" animBg="1"/>
      <p:bldP spid="8" grpId="2" animBg="1"/>
      <p:bldP spid="10" grpId="0" animBg="1"/>
      <p:bldP spid="10" grpId="2" animBg="1"/>
      <p:bldP spid="45" grpId="0" animBg="1"/>
      <p:bldP spid="45" grpId="2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pic>
        <p:nvPicPr>
          <p:cNvPr id="6" name="图片 5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sp>
        <p:nvSpPr>
          <p:cNvPr id="6148" name="任意多边形 9"/>
          <p:cNvSpPr/>
          <p:nvPr/>
        </p:nvSpPr>
        <p:spPr>
          <a:xfrm>
            <a:off x="5219701" y="3556002"/>
            <a:ext cx="2820988" cy="536575"/>
          </a:xfrm>
          <a:custGeom>
            <a:avLst/>
            <a:gdLst/>
            <a:ahLst/>
            <a:cxnLst>
              <a:cxn ang="0">
                <a:pos x="41076" y="0"/>
              </a:cxn>
              <a:cxn ang="0">
                <a:pos x="0" y="273912"/>
              </a:cxn>
              <a:cxn ang="0">
                <a:pos x="534010" y="490159"/>
              </a:cxn>
              <a:cxn ang="0">
                <a:pos x="2875449" y="533408"/>
              </a:cxn>
              <a:cxn ang="0">
                <a:pos x="3840777" y="360411"/>
              </a:cxn>
              <a:cxn ang="0">
                <a:pos x="3532694" y="14418"/>
              </a:cxn>
              <a:cxn ang="0">
                <a:pos x="41076" y="0"/>
              </a:cxn>
            </a:cxnLst>
            <a:rect l="0" t="0" r="0" b="0"/>
            <a:pathLst>
              <a:path w="2714171" h="537029">
                <a:moveTo>
                  <a:pt x="29028" y="0"/>
                </a:moveTo>
                <a:lnTo>
                  <a:pt x="0" y="275772"/>
                </a:lnTo>
                <a:lnTo>
                  <a:pt x="377371" y="493486"/>
                </a:lnTo>
                <a:lnTo>
                  <a:pt x="2032000" y="537029"/>
                </a:lnTo>
                <a:lnTo>
                  <a:pt x="2714171" y="362857"/>
                </a:lnTo>
                <a:lnTo>
                  <a:pt x="2496457" y="14514"/>
                </a:lnTo>
                <a:lnTo>
                  <a:pt x="29028" y="0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12700">
            <a:noFill/>
          </a:ln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0" name="Picture 1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29691" y="1428750"/>
            <a:ext cx="6485255" cy="32931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0978" name="组合 6"/>
          <p:cNvGrpSpPr/>
          <p:nvPr/>
        </p:nvGrpSpPr>
        <p:grpSpPr>
          <a:xfrm>
            <a:off x="5257801" y="133352"/>
            <a:ext cx="3750311" cy="1666875"/>
            <a:chOff x="7088" y="6107"/>
            <a:chExt cx="6912" cy="2746"/>
          </a:xfrm>
        </p:grpSpPr>
        <p:sp>
          <p:nvSpPr>
            <p:cNvPr id="40979" name="AutoShape 27"/>
            <p:cNvSpPr/>
            <p:nvPr/>
          </p:nvSpPr>
          <p:spPr>
            <a:xfrm>
              <a:off x="7088" y="6535"/>
              <a:ext cx="4675" cy="1514"/>
            </a:xfrm>
            <a:prstGeom prst="wedgeRoundRectCallout">
              <a:avLst>
                <a:gd name="adj1" fmla="val 57167"/>
                <a:gd name="adj2" fmla="val 3303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量一量，大家估得准确吗？</a:t>
              </a:r>
              <a:endParaRPr lang="zh-CN" altLang="en-US" sz="2000">
                <a:solidFill>
                  <a:srgbClr val="1C1C1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0980" name="图片 4" descr="_4`F[E$PX4I}_~SSZVJ7V4J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2188" y="6107"/>
              <a:ext cx="1812" cy="274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7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7" y="3392805"/>
            <a:ext cx="1800225" cy="2286000"/>
          </a:xfrm>
          <a:prstGeom prst="rect">
            <a:avLst/>
          </a:prstGeom>
          <a:ln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106551" y="2106697"/>
            <a:ext cx="1377815" cy="1426588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264833" y="1961705"/>
            <a:ext cx="2736304" cy="1030605"/>
            <a:chOff x="2843808" y="3595947"/>
            <a:chExt cx="2736304" cy="1030605"/>
          </a:xfrm>
        </p:grpSpPr>
        <p:sp>
          <p:nvSpPr>
            <p:cNvPr id="10" name="圆角矩形标注 9"/>
            <p:cNvSpPr/>
            <p:nvPr/>
          </p:nvSpPr>
          <p:spPr>
            <a:xfrm>
              <a:off x="2844443" y="3595947"/>
              <a:ext cx="2581275" cy="1030605"/>
            </a:xfrm>
            <a:prstGeom prst="wedgeRoundRectCallout">
              <a:avLst>
                <a:gd name="adj1" fmla="val 66634"/>
                <a:gd name="adj2" fmla="val 19544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202"/>
            <p:cNvSpPr txBox="1"/>
            <p:nvPr/>
          </p:nvSpPr>
          <p:spPr>
            <a:xfrm>
              <a:off x="2843808" y="3595948"/>
              <a:ext cx="273630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数一数，1厘米里有多少毫米。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681213" y="1545076"/>
            <a:ext cx="3224920" cy="833258"/>
            <a:chOff x="1187624" y="555526"/>
            <a:chExt cx="3224920" cy="83325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187624" y="555526"/>
              <a:ext cx="1105427" cy="833258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2036280" y="667456"/>
              <a:ext cx="2376264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>
                <a:lnSpc>
                  <a:spcPct val="120000"/>
                </a:lnSpc>
              </a:pPr>
              <a:r>
                <a:rPr lang="zh-CN" altLang="en-US" sz="3200" b="1" kern="1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认识毫米</a:t>
              </a:r>
              <a:endParaRPr lang="zh-CN" altLang="en-US" sz="3200" b="1" kern="1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6" name="Picture 42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096481" y="4266937"/>
            <a:ext cx="7035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644044" y="2466712"/>
            <a:ext cx="30988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51"/>
          <p:cNvSpPr txBox="1">
            <a:spLocks noChangeArrowheads="1"/>
          </p:cNvSpPr>
          <p:nvPr/>
        </p:nvSpPr>
        <p:spPr bwMode="auto">
          <a:xfrm>
            <a:off x="4896682" y="5203041"/>
            <a:ext cx="4285361" cy="57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1厘米＝10毫米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139"/>
          <p:cNvSpPr>
            <a:spLocks noChangeArrowheads="1"/>
          </p:cNvSpPr>
          <p:nvPr/>
        </p:nvSpPr>
        <p:spPr bwMode="auto">
          <a:xfrm>
            <a:off x="3420624" y="2682368"/>
            <a:ext cx="8834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8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楷体_GB2312" pitchFamily="49" charset="-122"/>
              </a:rPr>
              <a:t>10毫米</a:t>
            </a:r>
            <a:endParaRPr lang="en-US" altLang="zh-CN" sz="18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楷体_GB2312" pitchFamily="49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H="1" flipV="1">
            <a:off x="3522628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 flipV="1">
            <a:off x="3609940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 flipV="1">
            <a:off x="3692807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3780119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3430871" y="3201829"/>
            <a:ext cx="0" cy="14704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3867431" y="3201829"/>
            <a:ext cx="0" cy="14704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3954743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4042055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 flipV="1">
            <a:off x="4129367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 flipV="1">
            <a:off x="4216679" y="3201831"/>
            <a:ext cx="0" cy="779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4303995" y="3201829"/>
            <a:ext cx="0" cy="14704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等腰三角形 32"/>
          <p:cNvSpPr/>
          <p:nvPr/>
        </p:nvSpPr>
        <p:spPr>
          <a:xfrm>
            <a:off x="4240495" y="3377886"/>
            <a:ext cx="127000" cy="47783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右大括号 33"/>
          <p:cNvSpPr/>
          <p:nvPr/>
        </p:nvSpPr>
        <p:spPr>
          <a:xfrm rot="16200000">
            <a:off x="3792267" y="2689861"/>
            <a:ext cx="149860" cy="873125"/>
          </a:xfrm>
          <a:prstGeom prst="rightBrace">
            <a:avLst>
              <a:gd name="adj1" fmla="val 20333"/>
              <a:gd name="adj2" fmla="val 50000"/>
            </a:avLst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540068" cy="540068"/>
          </a:xfrm>
          <a:prstGeom prst="rect">
            <a:avLst/>
          </a:prstGeom>
        </p:spPr>
      </p:pic>
      <p:pic>
        <p:nvPicPr>
          <p:cNvPr id="4" name="图片 3"/>
          <p:cNvPicPr/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610283" y="4603115"/>
            <a:ext cx="540068" cy="540068"/>
          </a:xfrm>
          <a:prstGeom prst="rect">
            <a:avLst/>
          </a:prstGeom>
        </p:spPr>
      </p:pic>
      <p:grpSp>
        <p:nvGrpSpPr>
          <p:cNvPr id="8240" name="Group 48"/>
          <p:cNvGrpSpPr/>
          <p:nvPr/>
        </p:nvGrpSpPr>
        <p:grpSpPr>
          <a:xfrm>
            <a:off x="1745934" y="1047435"/>
            <a:ext cx="5651500" cy="1279525"/>
            <a:chOff x="521" y="1389"/>
            <a:chExt cx="3560" cy="806"/>
          </a:xfrm>
        </p:grpSpPr>
        <p:pic>
          <p:nvPicPr>
            <p:cNvPr id="8204" name="Picture 19" descr="女天使副本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521" y="1389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5" name="AutoShape 27"/>
            <p:cNvSpPr/>
            <p:nvPr/>
          </p:nvSpPr>
          <p:spPr>
            <a:xfrm>
              <a:off x="1564" y="1606"/>
              <a:ext cx="2517" cy="318"/>
            </a:xfrm>
            <a:prstGeom prst="wedgeRoundRectCallout">
              <a:avLst>
                <a:gd name="adj1" fmla="val -56398"/>
                <a:gd name="adj2" fmla="val 55662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说一说哪些物品的厚度大约是</a:t>
              </a:r>
              <a:r>
                <a:rPr lang="en-US" altLang="zh-CN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毫米？</a:t>
              </a:r>
              <a:endPara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8239" name="Group 47"/>
          <p:cNvGrpSpPr/>
          <p:nvPr/>
        </p:nvGrpSpPr>
        <p:grpSpPr>
          <a:xfrm>
            <a:off x="609866" y="3486588"/>
            <a:ext cx="3430005" cy="1316355"/>
            <a:chOff x="166" y="2756"/>
            <a:chExt cx="2516" cy="1284"/>
          </a:xfrm>
        </p:grpSpPr>
        <p:pic>
          <p:nvPicPr>
            <p:cNvPr id="8202" name="Picture 8" descr="未标题-3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66" y="2756"/>
              <a:ext cx="1076" cy="12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3" name="AutoShape 27"/>
            <p:cNvSpPr/>
            <p:nvPr/>
          </p:nvSpPr>
          <p:spPr>
            <a:xfrm>
              <a:off x="1252" y="2931"/>
              <a:ext cx="1430" cy="698"/>
            </a:xfrm>
            <a:prstGeom prst="wedgeRoundRectCallout">
              <a:avLst>
                <a:gd name="adj1" fmla="val -62236"/>
                <a:gd name="adj2" fmla="val 3215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r>
                <a:rPr lang="en-US" altLang="zh-CN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元硬币的厚度大约是</a:t>
              </a:r>
              <a:r>
                <a:rPr lang="en-US" altLang="zh-CN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毫米。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8231" name="Picture 39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800601" y="2176463"/>
            <a:ext cx="3567113" cy="14398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235" name="Group 43"/>
          <p:cNvGrpSpPr/>
          <p:nvPr/>
        </p:nvGrpSpPr>
        <p:grpSpPr>
          <a:xfrm>
            <a:off x="5033646" y="3616326"/>
            <a:ext cx="3101975" cy="1141730"/>
            <a:chOff x="3379" y="700"/>
            <a:chExt cx="2340" cy="1142"/>
          </a:xfrm>
        </p:grpSpPr>
        <p:pic>
          <p:nvPicPr>
            <p:cNvPr id="8200" name="Picture 41" descr="4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4767" y="754"/>
              <a:ext cx="952" cy="10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1" name="AutoShape 27"/>
            <p:cNvSpPr/>
            <p:nvPr/>
          </p:nvSpPr>
          <p:spPr>
            <a:xfrm>
              <a:off x="3379" y="700"/>
              <a:ext cx="1270" cy="715"/>
            </a:xfrm>
            <a:prstGeom prst="wedgeRoundRectCallout">
              <a:avLst>
                <a:gd name="adj1" fmla="val 63856"/>
                <a:gd name="adj2" fmla="val 3339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身份证的厚度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  <a:p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大约是</a:t>
              </a:r>
              <a:r>
                <a:rPr lang="en-US" altLang="zh-CN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</a:t>
              </a: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毫米。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362201" y="2189480"/>
            <a:ext cx="1236980" cy="124206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1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1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14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1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4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5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ags/tag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fdf11005-1cc1-43cf-8e73-e32b30ad858e}"/>
</p:tagLst>
</file>

<file path=ppt/tags/tag8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51c9aeb7-47be-4c10-a2e3-613a8c902c8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1530</Words>
  <Application>WPS 演示</Application>
  <PresentationFormat>自定义</PresentationFormat>
  <Paragraphs>125</Paragraphs>
  <Slides>15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黑体</vt:lpstr>
      <vt:lpstr>Arial</vt:lpstr>
      <vt:lpstr>Times New Roman</vt:lpstr>
      <vt:lpstr>方正兰亭圆_GBK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四、总结归纳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2022-05-29T10:32:00Z</cp:lastPrinted>
  <dcterms:created xsi:type="dcterms:W3CDTF">2022-05-29T10:32:00Z</dcterms:created>
  <dcterms:modified xsi:type="dcterms:W3CDTF">2023-10-27T08:24:07Z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93BB0F22F3ED437D9BCB899520BC0561_12</vt:lpwstr>
  </property>
  <property fmtid="{D5CDD505-2E9C-101B-9397-08002B2CF9AE}" pid="7" name="KSOProductBuildVer">
    <vt:lpwstr>2052-12.1.0.15712</vt:lpwstr>
  </property>
</Properties>
</file>