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69" r:id="rId12"/>
    <p:sldId id="272" r:id="rId13"/>
    <p:sldId id="273" r:id="rId14"/>
    <p:sldId id="274" r:id="rId15"/>
    <p:sldId id="275" r:id="rId16"/>
    <p:sldId id="270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6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2.xml"/><Relationship Id="rId5" Type="http://schemas.openxmlformats.org/officeDocument/2006/relationships/image" Target="../media/image21.png"/><Relationship Id="rId4" Type="http://schemas.openxmlformats.org/officeDocument/2006/relationships/image" Target="../media/image4.png"/><Relationship Id="rId3" Type="http://schemas.openxmlformats.org/officeDocument/2006/relationships/tags" Target="../tags/tag11.xml"/><Relationship Id="rId2" Type="http://schemas.openxmlformats.org/officeDocument/2006/relationships/image" Target="../media/image3.png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image" Target="../media/image4.png"/><Relationship Id="rId3" Type="http://schemas.openxmlformats.org/officeDocument/2006/relationships/tags" Target="../tags/tag14.xml"/><Relationship Id="rId2" Type="http://schemas.openxmlformats.org/officeDocument/2006/relationships/image" Target="../media/image3.png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.xml"/><Relationship Id="rId4" Type="http://schemas.openxmlformats.org/officeDocument/2006/relationships/image" Target="../media/image4.png"/><Relationship Id="rId3" Type="http://schemas.openxmlformats.org/officeDocument/2006/relationships/tags" Target="../tags/tag2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tags" Target="../tags/tag5.xml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9.xml"/><Relationship Id="rId4" Type="http://schemas.openxmlformats.org/officeDocument/2006/relationships/image" Target="../media/image4.png"/><Relationship Id="rId3" Type="http://schemas.openxmlformats.org/officeDocument/2006/relationships/tags" Target="../tags/tag8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81543" y="160471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FF0000"/>
                </a:solidFill>
              </a:rPr>
              <a:t>分米的认识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29"/>
          <p:cNvSpPr/>
          <p:nvPr/>
        </p:nvSpPr>
        <p:spPr>
          <a:xfrm>
            <a:off x="884240" y="3041651"/>
            <a:ext cx="5032147" cy="13849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800" b="1">
                <a:latin typeface="Times New Roman" panose="02020603050405020304" pitchFamily="18" charset="0"/>
              </a:rPr>
              <a:t>想：</a:t>
            </a:r>
            <a:r>
              <a:rPr lang="en-US" altLang="zh-CN" sz="2800" b="1">
                <a:latin typeface="Times New Roman" panose="02020603050405020304" pitchFamily="18" charset="0"/>
              </a:rPr>
              <a:t>10</a:t>
            </a:r>
            <a:r>
              <a:rPr lang="zh-CN" altLang="en-US" sz="2800" b="1">
                <a:latin typeface="Times New Roman" panose="02020603050405020304" pitchFamily="18" charset="0"/>
              </a:rPr>
              <a:t>厘米是</a:t>
            </a: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分米，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en-US" altLang="zh-CN" sz="2800" b="1">
                <a:latin typeface="Times New Roman" panose="02020603050405020304" pitchFamily="18" charset="0"/>
              </a:rPr>
              <a:t>        80</a:t>
            </a:r>
            <a:r>
              <a:rPr lang="zh-CN" altLang="en-US" sz="2800" b="1">
                <a:latin typeface="Times New Roman" panose="02020603050405020304" pitchFamily="18" charset="0"/>
              </a:rPr>
              <a:t>厘米里面有</a:t>
            </a:r>
            <a:r>
              <a:rPr lang="en-US" altLang="zh-CN" sz="2800" b="1">
                <a:latin typeface="Times New Roman" panose="02020603050405020304" pitchFamily="18" charset="0"/>
              </a:rPr>
              <a:t>8</a:t>
            </a:r>
            <a:r>
              <a:rPr lang="zh-CN" altLang="en-US" sz="2800" b="1">
                <a:latin typeface="Times New Roman" panose="02020603050405020304" pitchFamily="18" charset="0"/>
              </a:rPr>
              <a:t>个</a:t>
            </a:r>
            <a:r>
              <a:rPr lang="en-US" altLang="zh-CN" sz="2800" b="1">
                <a:latin typeface="Times New Roman" panose="02020603050405020304" pitchFamily="18" charset="0"/>
              </a:rPr>
              <a:t>10</a:t>
            </a:r>
            <a:r>
              <a:rPr lang="zh-CN" altLang="en-US" sz="2800" b="1">
                <a:latin typeface="Times New Roman" panose="02020603050405020304" pitchFamily="18" charset="0"/>
              </a:rPr>
              <a:t>厘米。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15363" name="TextBox 23"/>
          <p:cNvSpPr/>
          <p:nvPr/>
        </p:nvSpPr>
        <p:spPr>
          <a:xfrm>
            <a:off x="2730501" y="4398963"/>
            <a:ext cx="3221039" cy="6093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80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厘米＝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分米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364" name="Picture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99063" y="1658940"/>
            <a:ext cx="3073400" cy="21605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5" name="Group 35"/>
          <p:cNvGrpSpPr/>
          <p:nvPr/>
        </p:nvGrpSpPr>
        <p:grpSpPr>
          <a:xfrm>
            <a:off x="641351" y="1285877"/>
            <a:ext cx="4141788" cy="1920875"/>
            <a:chOff x="340" y="890"/>
            <a:chExt cx="2370" cy="1210"/>
          </a:xfrm>
        </p:grpSpPr>
        <p:pic>
          <p:nvPicPr>
            <p:cNvPr id="15366" name="Picture 8" descr="未标题-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0" y="890"/>
              <a:ext cx="1013" cy="12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7" name="AutoShape 27"/>
            <p:cNvSpPr/>
            <p:nvPr/>
          </p:nvSpPr>
          <p:spPr>
            <a:xfrm>
              <a:off x="1349" y="1110"/>
              <a:ext cx="1361" cy="322"/>
            </a:xfrm>
            <a:prstGeom prst="wedgeRoundRectCallout">
              <a:avLst>
                <a:gd name="adj1" fmla="val -61537"/>
                <a:gd name="adj2" fmla="val 3411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20000"/>
                </a:spcBef>
              </a:pPr>
              <a:r>
                <a:rPr lang="zh-CN" altLang="en-US" sz="2400" b="1">
                  <a:latin typeface="Times New Roman" panose="02020603050405020304" pitchFamily="18" charset="0"/>
                </a:rPr>
                <a:t>我是这样想的。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5368" name="Group 36"/>
          <p:cNvGrpSpPr/>
          <p:nvPr/>
        </p:nvGrpSpPr>
        <p:grpSpPr>
          <a:xfrm>
            <a:off x="3838576" y="4619627"/>
            <a:ext cx="4418013" cy="1800225"/>
            <a:chOff x="2809" y="3067"/>
            <a:chExt cx="2783" cy="1134"/>
          </a:xfrm>
        </p:grpSpPr>
        <p:sp>
          <p:nvSpPr>
            <p:cNvPr id="15369" name="AutoShape 27"/>
            <p:cNvSpPr/>
            <p:nvPr/>
          </p:nvSpPr>
          <p:spPr>
            <a:xfrm>
              <a:off x="2809" y="3339"/>
              <a:ext cx="1840" cy="625"/>
            </a:xfrm>
            <a:prstGeom prst="wedgeRoundRectCallout">
              <a:avLst>
                <a:gd name="adj1" fmla="val 60106"/>
                <a:gd name="adj2" fmla="val -1888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400" b="1">
                  <a:latin typeface="Times New Roman" panose="02020603050405020304" pitchFamily="18" charset="0"/>
                </a:rPr>
                <a:t>对啦！</a:t>
              </a:r>
              <a:r>
                <a:rPr lang="en-US" altLang="zh-CN" sz="2400" b="1">
                  <a:latin typeface="Times New Roman" panose="02020603050405020304" pitchFamily="18" charset="0"/>
                </a:rPr>
                <a:t>80</a:t>
              </a:r>
              <a:r>
                <a:rPr lang="zh-CN" altLang="en-US" sz="2400" b="1">
                  <a:latin typeface="Times New Roman" panose="02020603050405020304" pitchFamily="18" charset="0"/>
                </a:rPr>
                <a:t>厘米也就是</a:t>
              </a:r>
              <a:r>
                <a:rPr lang="en-US" altLang="zh-CN" sz="2400" b="1">
                  <a:latin typeface="Times New Roman" panose="02020603050405020304" pitchFamily="18" charset="0"/>
                </a:rPr>
                <a:t>8</a:t>
              </a:r>
              <a:r>
                <a:rPr lang="zh-CN" altLang="en-US" sz="2400" b="1">
                  <a:latin typeface="Times New Roman" panose="02020603050405020304" pitchFamily="18" charset="0"/>
                </a:rPr>
                <a:t>分米。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pic>
          <p:nvPicPr>
            <p:cNvPr id="15370" name="Picture 30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4450" y="3067"/>
              <a:ext cx="1142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4"/>
          <p:cNvSpPr/>
          <p:nvPr/>
        </p:nvSpPr>
        <p:spPr>
          <a:xfrm>
            <a:off x="1173164" y="1716089"/>
            <a:ext cx="249299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方法点拨：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8435" name="直线连接符 38"/>
          <p:cNvCxnSpPr/>
          <p:nvPr/>
        </p:nvCxnSpPr>
        <p:spPr>
          <a:xfrm>
            <a:off x="995364" y="2447925"/>
            <a:ext cx="7164387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36" name="文本框 22"/>
          <p:cNvSpPr/>
          <p:nvPr/>
        </p:nvSpPr>
        <p:spPr>
          <a:xfrm>
            <a:off x="1069975" y="2528889"/>
            <a:ext cx="7380288" cy="286232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1米＝10分米，1分米＝10厘米，1厘米＝10毫米，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</a:rPr>
              <a:t>米、分米、厘米、毫米每相邻两个单位之间的进率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</a:rPr>
              <a:t>都是10。把大单位换算成相邻的小单位时，大单位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</a:rPr>
              <a:t>前面是几，就把几的后边加上一个0；把小单位换算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</a:rPr>
              <a:t>成相邻的大单位时，小单位前面有几个十，就是几。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9235" y="514352"/>
            <a:ext cx="1855471" cy="592455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课后练习</a:t>
            </a:r>
            <a:endParaRPr kumimoji="0" lang="zh-CN" altLang="zh-CN" sz="2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51212" name="文本框 107"/>
          <p:cNvSpPr txBox="1"/>
          <p:nvPr/>
        </p:nvSpPr>
        <p:spPr>
          <a:xfrm>
            <a:off x="1143000" y="1352550"/>
            <a:ext cx="7416165" cy="10502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、一条绳子长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米，将它剪成每段是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分米长的小段，可以剪成几段？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5200" y="2495868"/>
            <a:ext cx="2598739" cy="685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米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=20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分米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05200" y="3181670"/>
            <a:ext cx="2387600" cy="674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÷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5=4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（段）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57234" y="3856355"/>
            <a:ext cx="3187700" cy="6302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答：可以剪成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段。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13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090401" y="11163300"/>
            <a:ext cx="368300" cy="2667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/>
          <p:nvPr/>
        </p:nvSpPr>
        <p:spPr>
          <a:xfrm>
            <a:off x="1050926" y="1481138"/>
            <a:ext cx="7307263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一根</a:t>
            </a:r>
            <a:r>
              <a:rPr lang="en-US" altLang="zh-CN" sz="2400" b="1">
                <a:latin typeface="Times New Roman" panose="02020603050405020304" pitchFamily="18" charset="0"/>
              </a:rPr>
              <a:t>4</a:t>
            </a:r>
            <a:r>
              <a:rPr lang="zh-CN" altLang="en-US" sz="2400" b="1">
                <a:latin typeface="Times New Roman" panose="02020603050405020304" pitchFamily="18" charset="0"/>
              </a:rPr>
              <a:t>分米长的绳子，对折再对折后，每段绳子有</a:t>
            </a:r>
            <a:endParaRPr lang="zh-CN" altLang="en-US" sz="2400" b="1">
              <a:latin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    多长？ </a:t>
            </a:r>
            <a:r>
              <a:rPr lang="zh-CN" altLang="en-US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（选题源于教材</a:t>
            </a:r>
            <a:r>
              <a:rPr lang="en-US" altLang="zh-CN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P25</a:t>
            </a:r>
            <a:r>
              <a:rPr lang="zh-CN" altLang="en-US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第</a:t>
            </a:r>
            <a:r>
              <a:rPr lang="en-US" altLang="zh-CN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zh-CN" altLang="zh-CN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题</a:t>
            </a:r>
            <a:r>
              <a:rPr lang="zh-CN" altLang="en-US" sz="2000" b="1">
                <a:solidFill>
                  <a:srgbClr val="008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zh-CN" altLang="en-US" sz="2000" b="1">
              <a:solidFill>
                <a:srgbClr val="008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1507" name="TextBox 20"/>
          <p:cNvSpPr/>
          <p:nvPr/>
        </p:nvSpPr>
        <p:spPr>
          <a:xfrm>
            <a:off x="2863851" y="2674938"/>
            <a:ext cx="4140200" cy="1738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    4÷2÷2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2÷2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（分米）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8" name="TextBox 4"/>
          <p:cNvSpPr/>
          <p:nvPr/>
        </p:nvSpPr>
        <p:spPr>
          <a:xfrm>
            <a:off x="2063751" y="4610102"/>
            <a:ext cx="4348163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答：每段绳子长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分米。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/>
          <p:nvPr/>
        </p:nvSpPr>
        <p:spPr>
          <a:xfrm>
            <a:off x="1076325" y="1925640"/>
            <a:ext cx="6913563" cy="2399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57505" indent="-357505" algn="just" latinLnBrk="1"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我能行。</a:t>
            </a:r>
            <a:endParaRPr lang="zh-CN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505" indent="-357505" algn="just" latinLnBrk="1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分米＝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厘米</a:t>
            </a:r>
            <a:endParaRPr lang="zh-CN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505" indent="-357505" algn="just" latinLnBrk="1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厘米＝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分米</a:t>
            </a:r>
            <a:endParaRPr lang="zh-CN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505" indent="-357505" algn="just" latinLnBrk="1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米＝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厘米</a:t>
            </a:r>
            <a:endParaRPr lang="zh-CN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505" indent="-357505" algn="just" latinLnBrk="1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毫米＝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分米</a:t>
            </a:r>
            <a:endParaRPr lang="zh-CN" altLang="en-US" sz="20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580" name="文本框 1"/>
          <p:cNvSpPr/>
          <p:nvPr/>
        </p:nvSpPr>
        <p:spPr>
          <a:xfrm>
            <a:off x="2549525" y="2525715"/>
            <a:ext cx="9032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1" name="文本框 2"/>
          <p:cNvSpPr/>
          <p:nvPr/>
        </p:nvSpPr>
        <p:spPr>
          <a:xfrm>
            <a:off x="2730500" y="3005140"/>
            <a:ext cx="541339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2" name="文本框 3"/>
          <p:cNvSpPr/>
          <p:nvPr/>
        </p:nvSpPr>
        <p:spPr>
          <a:xfrm>
            <a:off x="2212977" y="3402014"/>
            <a:ext cx="1058863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500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3" name="文本框 4"/>
          <p:cNvSpPr/>
          <p:nvPr/>
        </p:nvSpPr>
        <p:spPr>
          <a:xfrm>
            <a:off x="2851152" y="3906839"/>
            <a:ext cx="3016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2" grpId="0"/>
      <p:bldP spid="245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9235" y="514352"/>
            <a:ext cx="1855471" cy="592455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归纳小结</a:t>
            </a:r>
            <a:endParaRPr kumimoji="0" lang="zh-CN" altLang="zh-CN" sz="2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562611" y="1504950"/>
            <a:ext cx="8019415" cy="2804160"/>
          </a:xfrm>
          <a:prstGeom prst="roundRect">
            <a:avLst/>
          </a:prstGeom>
          <a:solidFill>
            <a:srgbClr val="E7F3F4"/>
          </a:solidFill>
          <a:ln w="28575" cmpd="dbl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476" name="文本框 2"/>
          <p:cNvSpPr txBox="1"/>
          <p:nvPr/>
        </p:nvSpPr>
        <p:spPr>
          <a:xfrm>
            <a:off x="925831" y="1686560"/>
            <a:ext cx="4311015" cy="45339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zh-CN" altLang="en-US" sz="24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认识分米</a:t>
            </a:r>
            <a:endParaRPr lang="zh-CN" altLang="en-US" sz="240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3" name="文本框 3"/>
          <p:cNvSpPr txBox="1"/>
          <p:nvPr/>
        </p:nvSpPr>
        <p:spPr>
          <a:xfrm>
            <a:off x="951231" y="2182497"/>
            <a:ext cx="7279640" cy="2111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10厘米的长度就是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分米。在米尺上数一数，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米里面有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厘米，也就是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分米，所以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米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=10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分米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。分米是比厘米大，又比米小的长度单位。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9235" y="514352"/>
            <a:ext cx="1855471" cy="592455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习题导入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10435" y="1352233"/>
            <a:ext cx="3543300" cy="5127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厘米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）毫米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2210435" y="2038033"/>
            <a:ext cx="3543300" cy="5127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毫米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）厘米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2210435" y="2724150"/>
            <a:ext cx="5048251" cy="514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毫米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+25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毫米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）厘米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209800" y="3409950"/>
            <a:ext cx="5125085" cy="514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米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）毫米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57602" y="1352552"/>
            <a:ext cx="1095375" cy="638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33801" y="2038035"/>
            <a:ext cx="823913" cy="638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5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81600" y="2724152"/>
            <a:ext cx="669925" cy="638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52801" y="3411857"/>
            <a:ext cx="1114425" cy="638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/>
          <p:nvPr/>
        </p:nvSpPr>
        <p:spPr>
          <a:xfrm>
            <a:off x="2455863" y="4235450"/>
            <a:ext cx="4176712" cy="13716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lnSpc>
                <a:spcPct val="150000"/>
              </a:lnSpc>
            </a:pPr>
            <a:r>
              <a:rPr lang="zh-CN" altLang="en-US" sz="2800" b="1">
                <a:latin typeface="Times New Roman" panose="02020603050405020304" pitchFamily="18" charset="0"/>
              </a:rPr>
              <a:t>想一想：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800" b="1">
                <a:latin typeface="Times New Roman" panose="02020603050405020304" pitchFamily="18" charset="0"/>
              </a:rPr>
              <a:t>     </a:t>
            </a: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米＝＿＿分米</a:t>
            </a:r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9219" name="Text Box 5"/>
          <p:cNvSpPr/>
          <p:nvPr/>
        </p:nvSpPr>
        <p:spPr>
          <a:xfrm>
            <a:off x="3951288" y="5019676"/>
            <a:ext cx="731837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Text Box 8"/>
          <p:cNvSpPr/>
          <p:nvPr/>
        </p:nvSpPr>
        <p:spPr>
          <a:xfrm>
            <a:off x="2959101" y="2362202"/>
            <a:ext cx="288131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米＝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  <a:r>
              <a:rPr lang="zh-CN" altLang="en-US" sz="2800" b="1">
                <a:latin typeface="Times New Roman" panose="02020603050405020304" pitchFamily="18" charset="0"/>
              </a:rPr>
              <a:t>厘米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9221" name="Text Box 9"/>
          <p:cNvSpPr/>
          <p:nvPr/>
        </p:nvSpPr>
        <p:spPr>
          <a:xfrm>
            <a:off x="2959101" y="3297239"/>
            <a:ext cx="288131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分米＝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en-US" sz="2800" b="1">
                <a:latin typeface="Times New Roman" panose="02020603050405020304" pitchFamily="18" charset="0"/>
              </a:rPr>
              <a:t>厘米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9222" name="文本框 48142"/>
          <p:cNvSpPr/>
          <p:nvPr/>
        </p:nvSpPr>
        <p:spPr>
          <a:xfrm>
            <a:off x="1022351" y="1625600"/>
            <a:ext cx="65770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方法：</a:t>
            </a:r>
            <a:r>
              <a:rPr lang="zh-CN" altLang="en-US" sz="2800" b="1">
                <a:latin typeface="Times New Roman" panose="02020603050405020304" pitchFamily="18" charset="0"/>
              </a:rPr>
              <a:t>根据已学的关系推导。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0" grpId="0"/>
      <p:bldP spid="9221" grpId="0"/>
      <p:bldP spid="92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pic>
        <p:nvPicPr>
          <p:cNvPr id="10" name="Picture 7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57802" y="3263900"/>
            <a:ext cx="2517775" cy="11099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7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53236" y="3257550"/>
            <a:ext cx="2459355" cy="11163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006793" y="2190714"/>
            <a:ext cx="3205176" cy="874375"/>
            <a:chOff x="1423" y="3029"/>
            <a:chExt cx="5048" cy="1378"/>
          </a:xfrm>
        </p:grpSpPr>
        <p:sp>
          <p:nvSpPr>
            <p:cNvPr id="43028" name="AutoShape 27"/>
            <p:cNvSpPr/>
            <p:nvPr/>
          </p:nvSpPr>
          <p:spPr>
            <a:xfrm>
              <a:off x="2984" y="3029"/>
              <a:ext cx="3487" cy="726"/>
            </a:xfrm>
            <a:prstGeom prst="wedgeRoundRectCallout">
              <a:avLst>
                <a:gd name="adj1" fmla="val -58289"/>
                <a:gd name="adj2" fmla="val 619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我是这样比的。</a:t>
              </a:r>
              <a:endPara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029" name="图片 4" descr="]@P`{@U$K{A7A$9804YYMFT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423" y="3070"/>
              <a:ext cx="1052" cy="133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" name="组合 12"/>
          <p:cNvGrpSpPr/>
          <p:nvPr/>
        </p:nvGrpSpPr>
        <p:grpSpPr>
          <a:xfrm>
            <a:off x="5257805" y="2177995"/>
            <a:ext cx="3352787" cy="925140"/>
            <a:chOff x="7677" y="2663"/>
            <a:chExt cx="5281" cy="1456"/>
          </a:xfrm>
        </p:grpSpPr>
        <p:sp>
          <p:nvSpPr>
            <p:cNvPr id="43031" name="AutoShape 27"/>
            <p:cNvSpPr/>
            <p:nvPr/>
          </p:nvSpPr>
          <p:spPr>
            <a:xfrm>
              <a:off x="7677" y="2692"/>
              <a:ext cx="3535" cy="743"/>
            </a:xfrm>
            <a:prstGeom prst="wedgeRoundRectCallout">
              <a:avLst>
                <a:gd name="adj1" fmla="val 62723"/>
                <a:gd name="adj2" fmla="val 1718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我是这样比的。</a:t>
              </a:r>
              <a:endPara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032" name="图片 5" descr="_4`F[E$PX4I}_~SSZVJ7V4J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11906" y="2663"/>
              <a:ext cx="1052" cy="14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159" name="Group 15"/>
          <p:cNvGrpSpPr/>
          <p:nvPr/>
        </p:nvGrpSpPr>
        <p:grpSpPr>
          <a:xfrm>
            <a:off x="2971802" y="711837"/>
            <a:ext cx="5638823" cy="1001713"/>
            <a:chOff x="2288" y="778"/>
            <a:chExt cx="2501" cy="631"/>
          </a:xfrm>
        </p:grpSpPr>
        <p:pic>
          <p:nvPicPr>
            <p:cNvPr id="6151" name="Picture 16" descr="女天使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4161" y="778"/>
              <a:ext cx="628" cy="5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2" name="AutoShape 27"/>
            <p:cNvSpPr/>
            <p:nvPr/>
          </p:nvSpPr>
          <p:spPr>
            <a:xfrm>
              <a:off x="2288" y="953"/>
              <a:ext cx="1723" cy="456"/>
            </a:xfrm>
            <a:prstGeom prst="wedgeRoundRectCallout">
              <a:avLst>
                <a:gd name="adj1" fmla="val 62884"/>
                <a:gd name="adj2" fmla="val -417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同学们，你能用手势表示出</a:t>
              </a:r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分米的长度吗？</a:t>
              </a: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endParaRPr lang="zh-CN" altLang="en-US" sz="20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414655" y="285117"/>
            <a:ext cx="8314691" cy="447103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flipH="1">
            <a:off x="518161" y="3338830"/>
            <a:ext cx="361951" cy="1064260"/>
            <a:chOff x="10350" y="5742"/>
            <a:chExt cx="570" cy="1676"/>
          </a:xfrm>
        </p:grpSpPr>
        <p:sp>
          <p:nvSpPr>
            <p:cNvPr id="12" name="任意多边形 11"/>
            <p:cNvSpPr/>
            <p:nvPr/>
          </p:nvSpPr>
          <p:spPr>
            <a:xfrm>
              <a:off x="10350" y="6950"/>
              <a:ext cx="570" cy="468"/>
            </a:xfrm>
            <a:custGeom>
              <a:avLst/>
              <a:gdLst>
                <a:gd name="connsiteX0" fmla="*/ 117 w 5916"/>
                <a:gd name="connsiteY0" fmla="*/ 972 h 5063"/>
                <a:gd name="connsiteX1" fmla="*/ 459 w 5916"/>
                <a:gd name="connsiteY1" fmla="*/ 0 h 5063"/>
                <a:gd name="connsiteX2" fmla="*/ 4644 w 5916"/>
                <a:gd name="connsiteY2" fmla="*/ 91 h 5063"/>
                <a:gd name="connsiteX3" fmla="*/ 5586 w 5916"/>
                <a:gd name="connsiteY3" fmla="*/ 111 h 5063"/>
                <a:gd name="connsiteX4" fmla="*/ 5889 w 5916"/>
                <a:gd name="connsiteY4" fmla="*/ 848 h 5063"/>
                <a:gd name="connsiteX5" fmla="*/ 4980 w 5916"/>
                <a:gd name="connsiteY5" fmla="*/ 4343 h 5063"/>
                <a:gd name="connsiteX6" fmla="*/ 4694 w 5916"/>
                <a:gd name="connsiteY6" fmla="*/ 4700 h 5063"/>
                <a:gd name="connsiteX7" fmla="*/ 3990 w 5916"/>
                <a:gd name="connsiteY7" fmla="*/ 4846 h 5063"/>
                <a:gd name="connsiteX8" fmla="*/ 3957 w 5916"/>
                <a:gd name="connsiteY8" fmla="*/ 5000 h 5063"/>
                <a:gd name="connsiteX9" fmla="*/ 3891 w 5916"/>
                <a:gd name="connsiteY9" fmla="*/ 5063 h 5063"/>
                <a:gd name="connsiteX10" fmla="*/ 1887 w 5916"/>
                <a:gd name="connsiteY10" fmla="*/ 5063 h 5063"/>
                <a:gd name="connsiteX11" fmla="*/ 1834 w 5916"/>
                <a:gd name="connsiteY11" fmla="*/ 5027 h 5063"/>
                <a:gd name="connsiteX12" fmla="*/ 1808 w 5916"/>
                <a:gd name="connsiteY12" fmla="*/ 4866 h 5063"/>
                <a:gd name="connsiteX13" fmla="*/ 1329 w 5916"/>
                <a:gd name="connsiteY13" fmla="*/ 4767 h 5063"/>
                <a:gd name="connsiteX14" fmla="*/ 735 w 5916"/>
                <a:gd name="connsiteY14" fmla="*/ 3946 h 5063"/>
                <a:gd name="connsiteX15" fmla="*/ 117 w 5916"/>
                <a:gd name="connsiteY15" fmla="*/ 972 h 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7" h="5063">
                  <a:moveTo>
                    <a:pt x="117" y="972"/>
                  </a:moveTo>
                  <a:cubicBezTo>
                    <a:pt x="7" y="378"/>
                    <a:pt x="-191" y="0"/>
                    <a:pt x="459" y="0"/>
                  </a:cubicBezTo>
                  <a:cubicBezTo>
                    <a:pt x="1892" y="24"/>
                    <a:pt x="3606" y="78"/>
                    <a:pt x="4644" y="91"/>
                  </a:cubicBezTo>
                  <a:cubicBezTo>
                    <a:pt x="5127" y="78"/>
                    <a:pt x="5117" y="72"/>
                    <a:pt x="5586" y="111"/>
                  </a:cubicBezTo>
                  <a:cubicBezTo>
                    <a:pt x="5780" y="157"/>
                    <a:pt x="5995" y="154"/>
                    <a:pt x="5889" y="848"/>
                  </a:cubicBezTo>
                  <a:cubicBezTo>
                    <a:pt x="5732" y="1722"/>
                    <a:pt x="5164" y="3713"/>
                    <a:pt x="4980" y="4343"/>
                  </a:cubicBezTo>
                  <a:cubicBezTo>
                    <a:pt x="4930" y="4479"/>
                    <a:pt x="4823" y="4561"/>
                    <a:pt x="4694" y="4700"/>
                  </a:cubicBezTo>
                  <a:cubicBezTo>
                    <a:pt x="4487" y="4800"/>
                    <a:pt x="4208" y="4809"/>
                    <a:pt x="3990" y="4846"/>
                  </a:cubicBezTo>
                  <a:cubicBezTo>
                    <a:pt x="3982" y="4902"/>
                    <a:pt x="3968" y="4955"/>
                    <a:pt x="3957" y="5000"/>
                  </a:cubicBezTo>
                  <a:cubicBezTo>
                    <a:pt x="3946" y="5037"/>
                    <a:pt x="3953" y="5015"/>
                    <a:pt x="3891" y="5063"/>
                  </a:cubicBezTo>
                  <a:lnTo>
                    <a:pt x="1887" y="5063"/>
                  </a:lnTo>
                  <a:cubicBezTo>
                    <a:pt x="1883" y="5061"/>
                    <a:pt x="1861" y="5057"/>
                    <a:pt x="1834" y="5027"/>
                  </a:cubicBezTo>
                  <a:cubicBezTo>
                    <a:pt x="1821" y="4994"/>
                    <a:pt x="1808" y="4959"/>
                    <a:pt x="1808" y="4866"/>
                  </a:cubicBezTo>
                  <a:cubicBezTo>
                    <a:pt x="1630" y="4872"/>
                    <a:pt x="1480" y="4826"/>
                    <a:pt x="1329" y="4767"/>
                  </a:cubicBezTo>
                  <a:cubicBezTo>
                    <a:pt x="1095" y="4598"/>
                    <a:pt x="800" y="4135"/>
                    <a:pt x="735" y="3946"/>
                  </a:cubicBezTo>
                  <a:cubicBezTo>
                    <a:pt x="579" y="3548"/>
                    <a:pt x="300" y="1989"/>
                    <a:pt x="117" y="972"/>
                  </a:cubicBezTo>
                  <a:close/>
                </a:path>
              </a:pathLst>
            </a:custGeom>
            <a:solidFill>
              <a:srgbClr val="6325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0436" y="5742"/>
              <a:ext cx="171" cy="1107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0570" y="6042"/>
              <a:ext cx="149" cy="908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0719" y="5766"/>
              <a:ext cx="171" cy="1155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275244" y="639853"/>
            <a:ext cx="5262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生活中哪些物品的长度大约是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分米？</a:t>
            </a:r>
            <a:endParaRPr lang="zh-CN" altLang="en-US" sz="2400">
              <a:solidFill>
                <a:srgbClr val="63252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568" y="1393674"/>
            <a:ext cx="1860139" cy="1642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9668" y="1511843"/>
            <a:ext cx="1481771" cy="13470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72157" y="1197104"/>
            <a:ext cx="1941897" cy="1657610"/>
          </a:xfrm>
          <a:prstGeom prst="rect">
            <a:avLst/>
          </a:prstGeom>
        </p:spPr>
      </p:pic>
      <p:sp>
        <p:nvSpPr>
          <p:cNvPr id="16" name="Text Box 51"/>
          <p:cNvSpPr txBox="1">
            <a:spLocks noChangeArrowheads="1"/>
          </p:cNvSpPr>
          <p:nvPr/>
        </p:nvSpPr>
        <p:spPr bwMode="auto">
          <a:xfrm>
            <a:off x="1147619" y="3304150"/>
            <a:ext cx="2448272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粉笔盒高大约是</a:t>
            </a:r>
            <a:r>
              <a:rPr lang="en-US" altLang="zh-CN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分米。</a:t>
            </a:r>
            <a:endParaRPr lang="zh-CN" altLang="en-US" sz="240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Text Box 51"/>
          <p:cNvSpPr txBox="1">
            <a:spLocks noChangeArrowheads="1"/>
          </p:cNvSpPr>
          <p:nvPr/>
        </p:nvSpPr>
        <p:spPr bwMode="auto">
          <a:xfrm>
            <a:off x="3743095" y="3304147"/>
            <a:ext cx="2085045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一拃长大约是</a:t>
            </a:r>
            <a:r>
              <a:rPr lang="en-US" altLang="zh-CN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分米。</a:t>
            </a:r>
            <a:endParaRPr lang="zh-CN" altLang="en-US" sz="240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Text Box 51"/>
          <p:cNvSpPr txBox="1">
            <a:spLocks noChangeArrowheads="1"/>
          </p:cNvSpPr>
          <p:nvPr/>
        </p:nvSpPr>
        <p:spPr bwMode="auto">
          <a:xfrm>
            <a:off x="6260187" y="3304147"/>
            <a:ext cx="2088232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手掌宽大约是</a:t>
            </a:r>
            <a:r>
              <a:rPr lang="en-US" altLang="zh-CN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分米。</a:t>
            </a:r>
            <a:endParaRPr lang="zh-CN" altLang="en-US" sz="240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8"/>
          <p:cNvGrpSpPr/>
          <p:nvPr/>
        </p:nvGrpSpPr>
        <p:grpSpPr>
          <a:xfrm>
            <a:off x="4292601" y="3500440"/>
            <a:ext cx="4146551" cy="1812925"/>
            <a:chOff x="3016" y="663"/>
            <a:chExt cx="2612" cy="1142"/>
          </a:xfrm>
        </p:grpSpPr>
        <p:pic>
          <p:nvPicPr>
            <p:cNvPr id="12291" name="Picture 26" descr="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676" y="717"/>
              <a:ext cx="952" cy="10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2" name="AutoShape 27"/>
            <p:cNvSpPr/>
            <p:nvPr/>
          </p:nvSpPr>
          <p:spPr>
            <a:xfrm>
              <a:off x="3016" y="663"/>
              <a:ext cx="1542" cy="682"/>
            </a:xfrm>
            <a:prstGeom prst="wedgeRoundRectCallout">
              <a:avLst>
                <a:gd name="adj1" fmla="val 67250"/>
                <a:gd name="adj2" fmla="val 1513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defTabSz="914400" latinLnBrk="1">
                <a:lnSpc>
                  <a:spcPct val="120000"/>
                </a:lnSpc>
              </a:pPr>
              <a:r>
                <a:rPr lang="zh-CN" altLang="en-US" sz="2400" b="1">
                  <a:latin typeface="Times New Roman" panose="02020603050405020304" pitchFamily="18" charset="0"/>
                </a:rPr>
                <a:t>我用尺子量一量，它是</a:t>
              </a:r>
              <a:r>
                <a:rPr lang="en-US" altLang="zh-CN" sz="2400" b="1">
                  <a:latin typeface="Times New Roman" panose="02020603050405020304" pitchFamily="18" charset="0"/>
                </a:rPr>
                <a:t>2</a:t>
              </a:r>
              <a:r>
                <a:rPr lang="zh-CN" altLang="en-US" sz="2400" b="1">
                  <a:latin typeface="Times New Roman" panose="02020603050405020304" pitchFamily="18" charset="0"/>
                </a:rPr>
                <a:t>厘米。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293" name="组合 60431"/>
          <p:cNvGrpSpPr/>
          <p:nvPr/>
        </p:nvGrpSpPr>
        <p:grpSpPr>
          <a:xfrm>
            <a:off x="4014788" y="1009652"/>
            <a:ext cx="4530725" cy="1279525"/>
            <a:chOff x="2529" y="492"/>
            <a:chExt cx="2854" cy="806"/>
          </a:xfrm>
        </p:grpSpPr>
        <p:pic>
          <p:nvPicPr>
            <p:cNvPr id="12294" name="Picture 16" descr="女天使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423" y="492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5" name="AutoShape 27"/>
            <p:cNvSpPr/>
            <p:nvPr/>
          </p:nvSpPr>
          <p:spPr>
            <a:xfrm>
              <a:off x="2529" y="764"/>
              <a:ext cx="1802" cy="363"/>
            </a:xfrm>
            <a:prstGeom prst="wedgeRoundRectCallout">
              <a:avLst>
                <a:gd name="adj1" fmla="val 62319"/>
                <a:gd name="adj2" fmla="val 3016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400" b="1">
                  <a:latin typeface="Times New Roman" panose="02020603050405020304" pitchFamily="18" charset="0"/>
                </a:rPr>
                <a:t>还可以怎样表示？</a:t>
              </a:r>
              <a:endParaRPr lang="zh-CN" altLang="en-US" sz="24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296" name="组合 60432"/>
          <p:cNvGrpSpPr/>
          <p:nvPr/>
        </p:nvGrpSpPr>
        <p:grpSpPr>
          <a:xfrm>
            <a:off x="877888" y="2154240"/>
            <a:ext cx="5481637" cy="1800225"/>
            <a:chOff x="385" y="1253"/>
            <a:chExt cx="3453" cy="1134"/>
          </a:xfrm>
        </p:grpSpPr>
        <p:sp>
          <p:nvSpPr>
            <p:cNvPr id="12297" name="AutoShape 27"/>
            <p:cNvSpPr/>
            <p:nvPr/>
          </p:nvSpPr>
          <p:spPr>
            <a:xfrm>
              <a:off x="1251" y="1399"/>
              <a:ext cx="2587" cy="363"/>
            </a:xfrm>
            <a:prstGeom prst="wedgeRoundRectCallout">
              <a:avLst>
                <a:gd name="adj1" fmla="val -55759"/>
                <a:gd name="adj2" fmla="val 3815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400" b="1">
                  <a:latin typeface="Times New Roman" panose="02020603050405020304" pitchFamily="18" charset="0"/>
                </a:rPr>
                <a:t>仔细观察，这是几厘米？ </a:t>
              </a:r>
              <a:endParaRPr lang="zh-CN" altLang="en-US" sz="2400" b="1">
                <a:latin typeface="Times New Roman" panose="02020603050405020304" pitchFamily="18" charset="0"/>
              </a:endParaRPr>
            </a:p>
          </p:txBody>
        </p:sp>
        <p:pic>
          <p:nvPicPr>
            <p:cNvPr id="12298" name="Picture 34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5" y="1253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2299" name="Picture 3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55877" y="3933827"/>
            <a:ext cx="1458913" cy="150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0" name="Picture 3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14575" y="5360990"/>
            <a:ext cx="2254251" cy="7143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2301" name="Line 39"/>
          <p:cNvCxnSpPr/>
          <p:nvPr/>
        </p:nvCxnSpPr>
        <p:spPr>
          <a:xfrm flipH="1">
            <a:off x="2608263" y="4019552"/>
            <a:ext cx="0" cy="136842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302" name="Line 40"/>
          <p:cNvCxnSpPr/>
          <p:nvPr/>
        </p:nvCxnSpPr>
        <p:spPr>
          <a:xfrm flipH="1">
            <a:off x="3900488" y="4019552"/>
            <a:ext cx="0" cy="136842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9235" y="514352"/>
            <a:ext cx="1855471" cy="592455"/>
          </a:xfrm>
          <a:prstGeom prst="roundRect">
            <a:avLst>
              <a:gd name="adj" fmla="val 9976"/>
            </a:avLst>
          </a:prstGeom>
          <a:gradFill>
            <a:gsLst>
              <a:gs pos="0">
                <a:srgbClr val="48CFAE"/>
              </a:gs>
              <a:gs pos="100000">
                <a:schemeClr val="accent5">
                  <a:lumMod val="90000"/>
                </a:schemeClr>
              </a:gs>
            </a:gsLst>
            <a:lin ang="5400000" scaled="0"/>
          </a:gradFill>
          <a:ln w="19050">
            <a:solidFill>
              <a:schemeClr val="bg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巩固练习</a:t>
            </a:r>
            <a:endParaRPr kumimoji="0" lang="zh-CN" altLang="zh-CN" sz="2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13" name="文本框 99"/>
          <p:cNvSpPr txBox="1"/>
          <p:nvPr/>
        </p:nvSpPr>
        <p:spPr>
          <a:xfrm>
            <a:off x="1014414" y="1371602"/>
            <a:ext cx="8135937" cy="2554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填一填。（用毫米、 厘米、分米或米填空）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文具盒长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　　）      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一块橡皮长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　　） 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一支铅笔长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  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）   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课桌高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）      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教室长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　　）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小明身高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140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15235" y="2266633"/>
            <a:ext cx="876300" cy="4238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10401" y="3409633"/>
            <a:ext cx="874713" cy="4238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62835" y="3409952"/>
            <a:ext cx="876300" cy="4238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66683" y="2800352"/>
            <a:ext cx="874712" cy="4238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05602" y="2800352"/>
            <a:ext cx="709295" cy="423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10401" y="2190433"/>
            <a:ext cx="874713" cy="4238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67029" y="285117"/>
            <a:ext cx="8314691" cy="447103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flipH="1">
            <a:off x="518161" y="3338830"/>
            <a:ext cx="361951" cy="1064260"/>
            <a:chOff x="10350" y="5742"/>
            <a:chExt cx="570" cy="1676"/>
          </a:xfrm>
        </p:grpSpPr>
        <p:sp>
          <p:nvSpPr>
            <p:cNvPr id="12" name="任意多边形 11"/>
            <p:cNvSpPr/>
            <p:nvPr/>
          </p:nvSpPr>
          <p:spPr>
            <a:xfrm>
              <a:off x="10350" y="6950"/>
              <a:ext cx="570" cy="468"/>
            </a:xfrm>
            <a:custGeom>
              <a:avLst/>
              <a:gdLst>
                <a:gd name="connsiteX0" fmla="*/ 117 w 5916"/>
                <a:gd name="connsiteY0" fmla="*/ 972 h 5063"/>
                <a:gd name="connsiteX1" fmla="*/ 459 w 5916"/>
                <a:gd name="connsiteY1" fmla="*/ 0 h 5063"/>
                <a:gd name="connsiteX2" fmla="*/ 4644 w 5916"/>
                <a:gd name="connsiteY2" fmla="*/ 91 h 5063"/>
                <a:gd name="connsiteX3" fmla="*/ 5586 w 5916"/>
                <a:gd name="connsiteY3" fmla="*/ 111 h 5063"/>
                <a:gd name="connsiteX4" fmla="*/ 5889 w 5916"/>
                <a:gd name="connsiteY4" fmla="*/ 848 h 5063"/>
                <a:gd name="connsiteX5" fmla="*/ 4980 w 5916"/>
                <a:gd name="connsiteY5" fmla="*/ 4343 h 5063"/>
                <a:gd name="connsiteX6" fmla="*/ 4694 w 5916"/>
                <a:gd name="connsiteY6" fmla="*/ 4700 h 5063"/>
                <a:gd name="connsiteX7" fmla="*/ 3990 w 5916"/>
                <a:gd name="connsiteY7" fmla="*/ 4846 h 5063"/>
                <a:gd name="connsiteX8" fmla="*/ 3957 w 5916"/>
                <a:gd name="connsiteY8" fmla="*/ 5000 h 5063"/>
                <a:gd name="connsiteX9" fmla="*/ 3891 w 5916"/>
                <a:gd name="connsiteY9" fmla="*/ 5063 h 5063"/>
                <a:gd name="connsiteX10" fmla="*/ 1887 w 5916"/>
                <a:gd name="connsiteY10" fmla="*/ 5063 h 5063"/>
                <a:gd name="connsiteX11" fmla="*/ 1834 w 5916"/>
                <a:gd name="connsiteY11" fmla="*/ 5027 h 5063"/>
                <a:gd name="connsiteX12" fmla="*/ 1808 w 5916"/>
                <a:gd name="connsiteY12" fmla="*/ 4866 h 5063"/>
                <a:gd name="connsiteX13" fmla="*/ 1329 w 5916"/>
                <a:gd name="connsiteY13" fmla="*/ 4767 h 5063"/>
                <a:gd name="connsiteX14" fmla="*/ 735 w 5916"/>
                <a:gd name="connsiteY14" fmla="*/ 3946 h 5063"/>
                <a:gd name="connsiteX15" fmla="*/ 117 w 5916"/>
                <a:gd name="connsiteY15" fmla="*/ 972 h 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7" h="5063">
                  <a:moveTo>
                    <a:pt x="117" y="972"/>
                  </a:moveTo>
                  <a:cubicBezTo>
                    <a:pt x="7" y="378"/>
                    <a:pt x="-191" y="0"/>
                    <a:pt x="459" y="0"/>
                  </a:cubicBezTo>
                  <a:cubicBezTo>
                    <a:pt x="1892" y="24"/>
                    <a:pt x="3606" y="78"/>
                    <a:pt x="4644" y="91"/>
                  </a:cubicBezTo>
                  <a:cubicBezTo>
                    <a:pt x="5127" y="78"/>
                    <a:pt x="5117" y="72"/>
                    <a:pt x="5586" y="111"/>
                  </a:cubicBezTo>
                  <a:cubicBezTo>
                    <a:pt x="5780" y="157"/>
                    <a:pt x="5995" y="154"/>
                    <a:pt x="5889" y="848"/>
                  </a:cubicBezTo>
                  <a:cubicBezTo>
                    <a:pt x="5732" y="1722"/>
                    <a:pt x="5164" y="3713"/>
                    <a:pt x="4980" y="4343"/>
                  </a:cubicBezTo>
                  <a:cubicBezTo>
                    <a:pt x="4930" y="4479"/>
                    <a:pt x="4823" y="4561"/>
                    <a:pt x="4694" y="4700"/>
                  </a:cubicBezTo>
                  <a:cubicBezTo>
                    <a:pt x="4487" y="4800"/>
                    <a:pt x="4208" y="4809"/>
                    <a:pt x="3990" y="4846"/>
                  </a:cubicBezTo>
                  <a:cubicBezTo>
                    <a:pt x="3982" y="4902"/>
                    <a:pt x="3968" y="4955"/>
                    <a:pt x="3957" y="5000"/>
                  </a:cubicBezTo>
                  <a:cubicBezTo>
                    <a:pt x="3946" y="5037"/>
                    <a:pt x="3953" y="5015"/>
                    <a:pt x="3891" y="5063"/>
                  </a:cubicBezTo>
                  <a:lnTo>
                    <a:pt x="1887" y="5063"/>
                  </a:lnTo>
                  <a:cubicBezTo>
                    <a:pt x="1883" y="5061"/>
                    <a:pt x="1861" y="5057"/>
                    <a:pt x="1834" y="5027"/>
                  </a:cubicBezTo>
                  <a:cubicBezTo>
                    <a:pt x="1821" y="4994"/>
                    <a:pt x="1808" y="4959"/>
                    <a:pt x="1808" y="4866"/>
                  </a:cubicBezTo>
                  <a:cubicBezTo>
                    <a:pt x="1630" y="4872"/>
                    <a:pt x="1480" y="4826"/>
                    <a:pt x="1329" y="4767"/>
                  </a:cubicBezTo>
                  <a:cubicBezTo>
                    <a:pt x="1095" y="4598"/>
                    <a:pt x="800" y="4135"/>
                    <a:pt x="735" y="3946"/>
                  </a:cubicBezTo>
                  <a:cubicBezTo>
                    <a:pt x="579" y="3548"/>
                    <a:pt x="300" y="1989"/>
                    <a:pt x="117" y="972"/>
                  </a:cubicBezTo>
                  <a:close/>
                </a:path>
              </a:pathLst>
            </a:custGeom>
            <a:solidFill>
              <a:srgbClr val="6325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0436" y="5742"/>
              <a:ext cx="171" cy="1107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0570" y="6042"/>
              <a:ext cx="149" cy="908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0719" y="5766"/>
              <a:ext cx="171" cy="1155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000126" y="625477"/>
            <a:ext cx="7332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比较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厘米换算成毫米</a:t>
            </a:r>
            <a:r>
              <a:rPr lang="en-US" altLang="zh-CN" sz="240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厘米换算成分米</a:t>
            </a:r>
            <a:r>
              <a:rPr lang="en-US" altLang="zh-CN" sz="240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的情况，它们有哪些相同和不同点？你发现了什么？ 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59723" y="1632382"/>
            <a:ext cx="5112568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(1)</a:t>
            </a:r>
            <a:r>
              <a:rPr lang="zh-CN" altLang="en-US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它们之间的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进率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都是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409" y="2377994"/>
            <a:ext cx="70844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(2)厘米换算成毫米，是将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高级单位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换算成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低级单位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计量，换算时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乘以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单位间的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进率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14532" y="3475277"/>
            <a:ext cx="7112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(3)厘米换算成分米，是将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低级单位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换算成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高级单位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计量，换算时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除以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单位间的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进率</a:t>
            </a:r>
            <a:r>
              <a:rPr lang="en-US" altLang="zh-CN" sz="24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414655" y="276862"/>
            <a:ext cx="8314691" cy="447103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flipH="1">
            <a:off x="72391" y="2806065"/>
            <a:ext cx="1661795" cy="1878330"/>
            <a:chOff x="11269" y="4645"/>
            <a:chExt cx="2617" cy="2850"/>
          </a:xfrm>
        </p:grpSpPr>
        <p:sp>
          <p:nvSpPr>
            <p:cNvPr id="17" name="圆角矩形"/>
            <p:cNvSpPr/>
            <p:nvPr/>
          </p:nvSpPr>
          <p:spPr>
            <a:xfrm>
              <a:off x="11402" y="5957"/>
              <a:ext cx="2484" cy="1539"/>
            </a:xfrm>
            <a:custGeom>
              <a:avLst/>
              <a:gdLst>
                <a:gd name="connsiteX0" fmla="*/ 1808 w 8912"/>
                <a:gd name="connsiteY0" fmla="*/ 2391 h 5107"/>
                <a:gd name="connsiteX1" fmla="*/ 2669 w 8912"/>
                <a:gd name="connsiteY1" fmla="*/ 1421 h 5107"/>
                <a:gd name="connsiteX2" fmla="*/ 3519 w 8912"/>
                <a:gd name="connsiteY2" fmla="*/ 1031 h 5107"/>
                <a:gd name="connsiteX3" fmla="*/ 4016 w 8912"/>
                <a:gd name="connsiteY3" fmla="*/ 966 h 5107"/>
                <a:gd name="connsiteX4" fmla="*/ 3846 w 8912"/>
                <a:gd name="connsiteY4" fmla="*/ 607 h 5107"/>
                <a:gd name="connsiteX5" fmla="*/ 3928 w 8912"/>
                <a:gd name="connsiteY5" fmla="*/ 180 h 5107"/>
                <a:gd name="connsiteX6" fmla="*/ 4158 w 8912"/>
                <a:gd name="connsiteY6" fmla="*/ 2 h 5107"/>
                <a:gd name="connsiteX7" fmla="*/ 4298 w 8912"/>
                <a:gd name="connsiteY7" fmla="*/ 122 h 5107"/>
                <a:gd name="connsiteX8" fmla="*/ 4446 w 8912"/>
                <a:gd name="connsiteY8" fmla="*/ 619 h 5107"/>
                <a:gd name="connsiteX9" fmla="*/ 4446 w 8912"/>
                <a:gd name="connsiteY9" fmla="*/ 966 h 5107"/>
                <a:gd name="connsiteX10" fmla="*/ 5135 w 8912"/>
                <a:gd name="connsiteY10" fmla="*/ 1014 h 5107"/>
                <a:gd name="connsiteX11" fmla="*/ 6679 w 8912"/>
                <a:gd name="connsiteY11" fmla="*/ 1609 h 5107"/>
                <a:gd name="connsiteX12" fmla="*/ 7350 w 8912"/>
                <a:gd name="connsiteY12" fmla="*/ 1567 h 5107"/>
                <a:gd name="connsiteX13" fmla="*/ 8657 w 8912"/>
                <a:gd name="connsiteY13" fmla="*/ 1812 h 5107"/>
                <a:gd name="connsiteX14" fmla="*/ 8881 w 8912"/>
                <a:gd name="connsiteY14" fmla="*/ 2769 h 5107"/>
                <a:gd name="connsiteX15" fmla="*/ 8057 w 8912"/>
                <a:gd name="connsiteY15" fmla="*/ 3866 h 5107"/>
                <a:gd name="connsiteX16" fmla="*/ 7805 w 8912"/>
                <a:gd name="connsiteY16" fmla="*/ 3639 h 5107"/>
                <a:gd name="connsiteX17" fmla="*/ 8258 w 8912"/>
                <a:gd name="connsiteY17" fmla="*/ 2626 h 5107"/>
                <a:gd name="connsiteX18" fmla="*/ 7788 w 8912"/>
                <a:gd name="connsiteY18" fmla="*/ 1992 h 5107"/>
                <a:gd name="connsiteX19" fmla="*/ 6970 w 8912"/>
                <a:gd name="connsiteY19" fmla="*/ 2018 h 5107"/>
                <a:gd name="connsiteX20" fmla="*/ 7748 w 8912"/>
                <a:gd name="connsiteY20" fmla="*/ 3933 h 5107"/>
                <a:gd name="connsiteX21" fmla="*/ 6441 w 8912"/>
                <a:gd name="connsiteY21" fmla="*/ 5107 h 5107"/>
                <a:gd name="connsiteX22" fmla="*/ 2660 w 8912"/>
                <a:gd name="connsiteY22" fmla="*/ 5107 h 5107"/>
                <a:gd name="connsiteX23" fmla="*/ 1456 w 8912"/>
                <a:gd name="connsiteY23" fmla="*/ 4051 h 5107"/>
                <a:gd name="connsiteX24" fmla="*/ 1379 w 8912"/>
                <a:gd name="connsiteY24" fmla="*/ 3462 h 5107"/>
                <a:gd name="connsiteX25" fmla="*/ 721 w 8912"/>
                <a:gd name="connsiteY25" fmla="*/ 3062 h 5107"/>
                <a:gd name="connsiteX26" fmla="*/ 161 w 8912"/>
                <a:gd name="connsiteY26" fmla="*/ 2482 h 5107"/>
                <a:gd name="connsiteX27" fmla="*/ 17 w 8912"/>
                <a:gd name="connsiteY27" fmla="*/ 1742 h 5107"/>
                <a:gd name="connsiteX28" fmla="*/ 528 w 8912"/>
                <a:gd name="connsiteY28" fmla="*/ 1722 h 5107"/>
                <a:gd name="connsiteX29" fmla="*/ 1808 w 8912"/>
                <a:gd name="connsiteY29" fmla="*/ 2391 h 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913" h="5107">
                  <a:moveTo>
                    <a:pt x="1808" y="2391"/>
                  </a:moveTo>
                  <a:cubicBezTo>
                    <a:pt x="2029" y="1961"/>
                    <a:pt x="2373" y="1654"/>
                    <a:pt x="2669" y="1421"/>
                  </a:cubicBezTo>
                  <a:cubicBezTo>
                    <a:pt x="3009" y="1161"/>
                    <a:pt x="3296" y="1105"/>
                    <a:pt x="3519" y="1031"/>
                  </a:cubicBezTo>
                  <a:cubicBezTo>
                    <a:pt x="3770" y="971"/>
                    <a:pt x="3913" y="993"/>
                    <a:pt x="4016" y="966"/>
                  </a:cubicBezTo>
                  <a:cubicBezTo>
                    <a:pt x="4059" y="903"/>
                    <a:pt x="3839" y="724"/>
                    <a:pt x="3846" y="607"/>
                  </a:cubicBezTo>
                  <a:cubicBezTo>
                    <a:pt x="3853" y="490"/>
                    <a:pt x="3838" y="430"/>
                    <a:pt x="3928" y="180"/>
                  </a:cubicBezTo>
                  <a:cubicBezTo>
                    <a:pt x="4028" y="29"/>
                    <a:pt x="4116" y="-10"/>
                    <a:pt x="4158" y="2"/>
                  </a:cubicBezTo>
                  <a:cubicBezTo>
                    <a:pt x="4200" y="14"/>
                    <a:pt x="4250" y="19"/>
                    <a:pt x="4298" y="122"/>
                  </a:cubicBezTo>
                  <a:cubicBezTo>
                    <a:pt x="4365" y="214"/>
                    <a:pt x="4408" y="390"/>
                    <a:pt x="4446" y="619"/>
                  </a:cubicBezTo>
                  <a:cubicBezTo>
                    <a:pt x="4438" y="850"/>
                    <a:pt x="4368" y="903"/>
                    <a:pt x="4446" y="966"/>
                  </a:cubicBezTo>
                  <a:cubicBezTo>
                    <a:pt x="4719" y="1008"/>
                    <a:pt x="4826" y="939"/>
                    <a:pt x="5135" y="1014"/>
                  </a:cubicBezTo>
                  <a:cubicBezTo>
                    <a:pt x="5667" y="1115"/>
                    <a:pt x="6164" y="1268"/>
                    <a:pt x="6679" y="1609"/>
                  </a:cubicBezTo>
                  <a:cubicBezTo>
                    <a:pt x="6782" y="1716"/>
                    <a:pt x="6956" y="1582"/>
                    <a:pt x="7350" y="1567"/>
                  </a:cubicBezTo>
                  <a:cubicBezTo>
                    <a:pt x="8174" y="1498"/>
                    <a:pt x="8312" y="1609"/>
                    <a:pt x="8657" y="1812"/>
                  </a:cubicBezTo>
                  <a:cubicBezTo>
                    <a:pt x="8927" y="1943"/>
                    <a:pt x="8948" y="2397"/>
                    <a:pt x="8881" y="2769"/>
                  </a:cubicBezTo>
                  <a:cubicBezTo>
                    <a:pt x="8598" y="3437"/>
                    <a:pt x="8398" y="3557"/>
                    <a:pt x="8057" y="3866"/>
                  </a:cubicBezTo>
                  <a:cubicBezTo>
                    <a:pt x="7751" y="4057"/>
                    <a:pt x="7768" y="3708"/>
                    <a:pt x="7805" y="3639"/>
                  </a:cubicBezTo>
                  <a:cubicBezTo>
                    <a:pt x="7898" y="3458"/>
                    <a:pt x="8258" y="3146"/>
                    <a:pt x="8258" y="2626"/>
                  </a:cubicBezTo>
                  <a:cubicBezTo>
                    <a:pt x="8148" y="2307"/>
                    <a:pt x="7975" y="2030"/>
                    <a:pt x="7788" y="1992"/>
                  </a:cubicBezTo>
                  <a:cubicBezTo>
                    <a:pt x="7602" y="1954"/>
                    <a:pt x="7288" y="1883"/>
                    <a:pt x="6970" y="2018"/>
                  </a:cubicBezTo>
                  <a:cubicBezTo>
                    <a:pt x="7229" y="2656"/>
                    <a:pt x="7728" y="3474"/>
                    <a:pt x="7748" y="3933"/>
                  </a:cubicBezTo>
                  <a:cubicBezTo>
                    <a:pt x="7748" y="4285"/>
                    <a:pt x="6924" y="5107"/>
                    <a:pt x="6441" y="5107"/>
                  </a:cubicBezTo>
                  <a:lnTo>
                    <a:pt x="2660" y="5107"/>
                  </a:lnTo>
                  <a:cubicBezTo>
                    <a:pt x="2180" y="5107"/>
                    <a:pt x="1456" y="4404"/>
                    <a:pt x="1456" y="4051"/>
                  </a:cubicBezTo>
                  <a:cubicBezTo>
                    <a:pt x="1411" y="3841"/>
                    <a:pt x="1400" y="3682"/>
                    <a:pt x="1379" y="3462"/>
                  </a:cubicBezTo>
                  <a:cubicBezTo>
                    <a:pt x="1239" y="3412"/>
                    <a:pt x="928" y="3257"/>
                    <a:pt x="721" y="3062"/>
                  </a:cubicBezTo>
                  <a:cubicBezTo>
                    <a:pt x="518" y="2904"/>
                    <a:pt x="294" y="2704"/>
                    <a:pt x="161" y="2482"/>
                  </a:cubicBezTo>
                  <a:cubicBezTo>
                    <a:pt x="28" y="2261"/>
                    <a:pt x="-31" y="1872"/>
                    <a:pt x="17" y="1742"/>
                  </a:cubicBezTo>
                  <a:cubicBezTo>
                    <a:pt x="327" y="1702"/>
                    <a:pt x="283" y="1779"/>
                    <a:pt x="528" y="1722"/>
                  </a:cubicBezTo>
                  <a:cubicBezTo>
                    <a:pt x="938" y="2352"/>
                    <a:pt x="1441" y="2361"/>
                    <a:pt x="1808" y="2391"/>
                  </a:cubicBezTo>
                  <a:close/>
                </a:path>
              </a:pathLst>
            </a:custGeom>
            <a:solidFill>
              <a:srgbClr val="6325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1401" y="5186"/>
              <a:ext cx="171" cy="1155"/>
            </a:xfrm>
            <a:custGeom>
              <a:avLst/>
              <a:gdLst>
                <a:gd name="connisteX0" fmla="*/ 55915 w 108311"/>
                <a:gd name="connsiteY0" fmla="*/ 702945 h 702945"/>
                <a:gd name="connisteX1" fmla="*/ 1305 w 108311"/>
                <a:gd name="connsiteY1" fmla="*/ 539750 h 702945"/>
                <a:gd name="connisteX2" fmla="*/ 105445 w 108311"/>
                <a:gd name="connsiteY2" fmla="*/ 285750 h 702945"/>
                <a:gd name="connisteX3" fmla="*/ 69250 w 108311"/>
                <a:gd name="connsiteY3" fmla="*/ 0 h 702945"/>
                <a:gd name="connisteX4" fmla="*/ 41945 w 108311"/>
                <a:gd name="connsiteY4" fmla="*/ -131445 h 70294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108311" h="702945">
                  <a:moveTo>
                    <a:pt x="55916" y="702945"/>
                  </a:moveTo>
                  <a:cubicBezTo>
                    <a:pt x="43216" y="675640"/>
                    <a:pt x="-8854" y="622935"/>
                    <a:pt x="1306" y="539750"/>
                  </a:cubicBezTo>
                  <a:cubicBezTo>
                    <a:pt x="11466" y="456565"/>
                    <a:pt x="92111" y="393700"/>
                    <a:pt x="105446" y="285750"/>
                  </a:cubicBezTo>
                  <a:cubicBezTo>
                    <a:pt x="118781" y="177800"/>
                    <a:pt x="81951" y="83185"/>
                    <a:pt x="69251" y="0"/>
                  </a:cubicBezTo>
                </a:path>
              </a:pathLst>
            </a:custGeom>
            <a:noFill/>
            <a:ln w="9525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1269" y="4645"/>
              <a:ext cx="131" cy="1660"/>
            </a:xfrm>
            <a:custGeom>
              <a:avLst/>
              <a:gdLst>
                <a:gd name="connisteX0" fmla="*/ 57518 w 83334"/>
                <a:gd name="connsiteY0" fmla="*/ 1054100 h 1054100"/>
                <a:gd name="connisteX1" fmla="*/ 368 w 83334"/>
                <a:gd name="connsiteY1" fmla="*/ 685800 h 1054100"/>
                <a:gd name="connisteX2" fmla="*/ 82918 w 83334"/>
                <a:gd name="connsiteY2" fmla="*/ 406400 h 1054100"/>
                <a:gd name="connisteX3" fmla="*/ 32118 w 83334"/>
                <a:gd name="connsiteY3" fmla="*/ 0 h 1054100"/>
                <a:gd name="connisteX4" fmla="*/ 140068 w 83334"/>
                <a:gd name="connsiteY4" fmla="*/ -63500 h 105410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83335" h="1054100">
                  <a:moveTo>
                    <a:pt x="57519" y="1054100"/>
                  </a:moveTo>
                  <a:cubicBezTo>
                    <a:pt x="44184" y="986155"/>
                    <a:pt x="-4711" y="815340"/>
                    <a:pt x="369" y="685800"/>
                  </a:cubicBezTo>
                  <a:cubicBezTo>
                    <a:pt x="5449" y="556260"/>
                    <a:pt x="76569" y="543560"/>
                    <a:pt x="82919" y="406400"/>
                  </a:cubicBezTo>
                  <a:cubicBezTo>
                    <a:pt x="89269" y="269240"/>
                    <a:pt x="20689" y="93980"/>
                    <a:pt x="32119" y="0"/>
                  </a:cubicBezTo>
                </a:path>
              </a:pathLst>
            </a:custGeom>
            <a:noFill/>
            <a:ln w="12700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699003" y="73274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280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算一算。</a:t>
            </a:r>
            <a:endParaRPr lang="zh-CN" altLang="en-US" sz="280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95855" y="1428117"/>
            <a:ext cx="61341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1米-4分米=（       ）分米</a:t>
            </a:r>
            <a:endParaRPr lang="zh-CN" altLang="en-US" sz="2800">
              <a:solidFill>
                <a:srgbClr val="63252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3厘米-12毫米=（       ）毫米</a:t>
            </a:r>
            <a:endParaRPr lang="zh-CN" altLang="en-US" sz="2800">
              <a:solidFill>
                <a:srgbClr val="63252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25毫米+15毫米=（       ）厘米</a:t>
            </a:r>
            <a:endParaRPr lang="zh-CN" altLang="en-US" sz="2800">
              <a:solidFill>
                <a:srgbClr val="63252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>
                <a:solidFill>
                  <a:srgbClr val="63252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40毫米+60毫米=（       ）分米</a:t>
            </a:r>
            <a:endParaRPr lang="zh-CN" altLang="en-US" sz="2800">
              <a:solidFill>
                <a:srgbClr val="63252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</p:sld>
</file>

<file path=ppt/tags/tag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1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1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1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9.xml><?xml version="1.0" encoding="utf-8"?>
<p:tagLst xmlns:p="http://schemas.openxmlformats.org/presentationml/2006/main">
  <p:tag name="KSO_WM_SLIDE_BACKGROUND_TYPE" val="general"/>
  <p:tag name="KSO_WM_SLIDE_BK_DARK_LIGHT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</Words>
  <Application>WPS 演示</Application>
  <PresentationFormat>自定义</PresentationFormat>
  <Paragraphs>143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Times New Roman</vt:lpstr>
      <vt:lpstr>楷体_GB2312</vt:lpstr>
      <vt:lpstr>新宋体</vt:lpstr>
      <vt:lpstr>Wingdings</vt:lpstr>
      <vt:lpstr>Arial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2022-05-29T10:32:00Z</cp:lastPrinted>
  <dcterms:created xsi:type="dcterms:W3CDTF">2022-05-29T10:32:00Z</dcterms:created>
  <dcterms:modified xsi:type="dcterms:W3CDTF">2023-10-27T08:24:58Z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88D9627A4A364603AF18C3A6EF857A99_12</vt:lpwstr>
  </property>
  <property fmtid="{D5CDD505-2E9C-101B-9397-08002B2CF9AE}" pid="7" name="KSOProductBuildVer">
    <vt:lpwstr>2052-12.1.0.15712</vt:lpwstr>
  </property>
</Properties>
</file>