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ou chao" initials="zc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7" Type="http://schemas.openxmlformats.org/officeDocument/2006/relationships/tags" Target="tags/tag33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EB609-20FC-4234-934C-164CEB15BF7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8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15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FEB609-20FC-4234-934C-164CEB15BF7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面或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12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eaLnBrk="1" hangingPunct="1"/>
            <a:fld id="{ADCCFDB7-45A8-4E74-AA52-A0EC5E405BCA}" type="datetime1">
              <a:rPr lang="zh-CN" altLang="en-US" sz="1200">
                <a:solidFill>
                  <a:srgbClr val="898989"/>
                </a:solidFill>
                <a:latin typeface="Calibri" panose="020F0502020204030204"/>
              </a:rPr>
            </a:fld>
            <a:endParaRPr lang="zh-CN" altLang="en-US" sz="1200">
              <a:solidFill>
                <a:srgbClr val="898989"/>
              </a:solidFill>
              <a:latin typeface="Calibri" panose="020F0502020204030204"/>
            </a:endParaRPr>
          </a:p>
        </p:txBody>
      </p:sp>
      <p:sp>
        <p:nvSpPr>
          <p:cNvPr id="512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ctr" eaLnBrk="1" hangingPunct="1"/>
            <a:endParaRPr lang="en-US" altLang="zh-CN" sz="1200">
              <a:solidFill>
                <a:srgbClr val="898989"/>
              </a:solidFill>
              <a:latin typeface="Calibri" panose="020F0502020204030204"/>
            </a:endParaRPr>
          </a:p>
        </p:txBody>
      </p:sp>
      <p:sp>
        <p:nvSpPr>
          <p:cNvPr id="512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>
              <a:buFont typeface="Arial" panose="020B0604020202020204"/>
            </a:pPr>
            <a:fld id="{CD54430C-8FDE-4358-B87D-428F5C69BCEF}" type="slidenum">
              <a:rPr lang="zh-CN" altLang="en-US" sz="1200">
                <a:solidFill>
                  <a:srgbClr val="898989"/>
                </a:solidFill>
                <a:latin typeface="Calibri" panose="020F0502020204030204"/>
              </a:rPr>
            </a:fld>
            <a:endParaRPr lang="zh-CN" altLang="en-US" sz="1200">
              <a:solidFill>
                <a:srgbClr val="898989"/>
              </a:solidFill>
              <a:latin typeface="Calibri" panose="020F0502020204030204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  <a:lvl2pPr>
              <a:defRPr>
                <a:ea typeface="黑体" panose="02010609060101010101" charset="-122"/>
              </a:defRPr>
            </a:lvl2pPr>
            <a:lvl3pPr>
              <a:defRPr>
                <a:ea typeface="黑体" panose="02010609060101010101" charset="-122"/>
              </a:defRPr>
            </a:lvl3pPr>
            <a:lvl4pPr>
              <a:defRPr>
                <a:ea typeface="黑体" panose="02010609060101010101" charset="-122"/>
              </a:defRPr>
            </a:lvl4pPr>
            <a:lvl5pPr>
              <a:defRPr>
                <a:ea typeface="黑体" panose="02010609060101010101" charset="-122"/>
              </a:defRPr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标题，剪贴画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联机映像占位符 2"/>
          <p:cNvSpPr>
            <a:spLocks noGrp="1"/>
          </p:cNvSpPr>
          <p:nvPr>
            <p:ph type="clipArt" sz="half" idx="1" hasCustomPrompt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r>
              <a:rPr lang="zh-CN" altLang="en-US"/>
              <a:t>单击图标添加剪 贴画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  <a:lvl2pPr>
              <a:defRPr>
                <a:ea typeface="黑体" panose="02010609060101010101" charset="-122"/>
              </a:defRPr>
            </a:lvl2pPr>
            <a:lvl3pPr>
              <a:defRPr>
                <a:ea typeface="黑体" panose="02010609060101010101" charset="-122"/>
              </a:defRPr>
            </a:lvl3pPr>
            <a:lvl4pPr>
              <a:defRPr>
                <a:ea typeface="黑体" panose="02010609060101010101" charset="-122"/>
              </a:defRPr>
            </a:lvl4pPr>
            <a:lvl5pPr>
              <a:defRPr>
                <a:ea typeface="黑体" panose="02010609060101010101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2"/>
            </p:custDataLst>
          </p:nvPr>
        </p:nvSpPr>
        <p:spPr bwMode="auto">
          <a:xfrm>
            <a:off x="0" y="6812280"/>
            <a:ext cx="12192000" cy="76200"/>
          </a:xfrm>
          <a:prstGeom prst="rect">
            <a:avLst/>
          </a:prstGeom>
          <a:solidFill>
            <a:srgbClr val="7064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06" tIns="45703" rIns="91406" bIns="45703" numCol="1" anchor="t" anchorCtr="0" compatLnSpc="1"/>
          <a:lstStyle/>
          <a:p>
            <a:pPr lvl="0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smtClean="0"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image" Target="file:///D:\qq&#25991;&#20214;\712321467\Image\C2C\Image2\%7b75232B38-A165-1FB7-499C-2E1C792CACB5%7d.png" TargetMode="External"/><Relationship Id="rId21" Type="http://schemas.openxmlformats.org/officeDocument/2006/relationships/image" Target="../media/image3.png"/><Relationship Id="rId20" Type="http://schemas.openxmlformats.org/officeDocument/2006/relationships/tags" Target="../tags/tag28.xm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jpeg"/><Relationship Id="rId18" Type="http://schemas.openxmlformats.org/officeDocument/2006/relationships/tags" Target="../tags/tag27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21" r:link="rId2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9.png"/><Relationship Id="rId3" Type="http://schemas.openxmlformats.org/officeDocument/2006/relationships/tags" Target="../tags/tag32.xml"/><Relationship Id="rId2" Type="http://schemas.openxmlformats.org/officeDocument/2006/relationships/image" Target="../media/image7.emf"/><Relationship Id="rId1" Type="http://schemas.openxmlformats.org/officeDocument/2006/relationships/tags" Target="../tags/tag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3.png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audio" Target="../media/audio2.wav"/><Relationship Id="rId4" Type="http://schemas.openxmlformats.org/officeDocument/2006/relationships/audio" Target="../media/audio1.wav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8.png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4.xml"/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8.png"/><Relationship Id="rId3" Type="http://schemas.openxmlformats.org/officeDocument/2006/relationships/tags" Target="../tags/tag30.xml"/><Relationship Id="rId2" Type="http://schemas.openxmlformats.org/officeDocument/2006/relationships/image" Target="../media/image7.emf"/><Relationship Id="rId1" Type="http://schemas.openxmlformats.org/officeDocument/2006/relationships/tags" Target="../tags/tag29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>
            <a:spLocks noChangeArrowheads="1"/>
          </p:cNvSpPr>
          <p:nvPr/>
        </p:nvSpPr>
        <p:spPr>
          <a:xfrm>
            <a:off x="0" y="1908454"/>
            <a:ext cx="12192000" cy="1025245"/>
          </a:xfrm>
          <a:prstGeom prst="rect">
            <a:avLst/>
          </a:prstGeom>
        </p:spPr>
        <p:txBody>
          <a:bodyPr/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千米的认识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3554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 l="3995" t="2" r="11481" b="51163"/>
          <a:stretch>
            <a:fillRect/>
          </a:stretch>
        </p:blipFill>
        <p:spPr>
          <a:xfrm rot="-10800000" flipV="1">
            <a:off x="-9525" y="6238875"/>
            <a:ext cx="9156700" cy="622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3556" name="Rectangle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1876425" y="1812925"/>
            <a:ext cx="7927975" cy="2333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5"/>
          <p:cNvSpPr/>
          <p:nvPr/>
        </p:nvSpPr>
        <p:spPr>
          <a:xfrm>
            <a:off x="593725" y="1600200"/>
            <a:ext cx="76835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63855" indent="-363855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从小伟家到体育场怎么走最近？要走多少米？把最近的路线描出来。（选题源于教材P29第10题）  </a:t>
            </a:r>
            <a:endParaRPr lang="en-US" altLang="zh-CN" sz="2400" b="1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364" name="Picture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33538" y="2962275"/>
            <a:ext cx="5602287" cy="24145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85994" y="500822"/>
            <a:ext cx="5450829" cy="6512537"/>
          </a:xfrm>
          <a:prstGeom prst="rect">
            <a:avLst/>
          </a:prstGeom>
        </p:spPr>
      </p:pic>
      <p:sp>
        <p:nvSpPr>
          <p:cNvPr id="3" name="TextBox 1"/>
          <p:cNvSpPr txBox="1"/>
          <p:nvPr/>
        </p:nvSpPr>
        <p:spPr>
          <a:xfrm>
            <a:off x="2916600" y="1973271"/>
            <a:ext cx="3417888" cy="4616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400" kern="1200" cap="none" spc="0" normalizeH="0" noProof="0"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3</a:t>
            </a:r>
            <a:r>
              <a:rPr kumimoji="0" lang="zh-CN" altLang="en-US" sz="2400" kern="1200" cap="none" spc="0" normalizeH="0" noProof="0"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千米</a:t>
            </a:r>
            <a:r>
              <a:rPr kumimoji="0" lang="en-US" altLang="zh-CN" sz="2400" kern="1200" cap="none" spc="0" normalizeH="0" noProof="0"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=</a:t>
            </a:r>
            <a:r>
              <a:rPr kumimoji="0" lang="zh-CN" altLang="en-US" sz="2400" kern="1200" cap="none" spc="0" normalizeH="0" noProof="0"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（          ）米</a:t>
            </a:r>
            <a:endParaRPr kumimoji="0" lang="zh-CN" altLang="en-US" sz="2400" kern="1200" cap="none" spc="0" normalizeH="0" noProof="0"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2842930" y="3793511"/>
            <a:ext cx="3797300" cy="4616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400" kern="1200" cap="none" spc="0" normalizeH="0" noProof="0"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5000</a:t>
            </a:r>
            <a:r>
              <a:rPr kumimoji="0" lang="zh-CN" altLang="en-US" sz="2400" kern="1200" cap="none" spc="0" normalizeH="0" noProof="0"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米</a:t>
            </a:r>
            <a:r>
              <a:rPr kumimoji="0" lang="en-US" altLang="zh-CN" sz="2400" kern="1200" cap="none" spc="0" normalizeH="0" noProof="0"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=</a:t>
            </a:r>
            <a:r>
              <a:rPr kumimoji="0" lang="zh-CN" altLang="en-US" sz="2400" kern="1200" cap="none" spc="0" normalizeH="0" noProof="0"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（     ）千米</a:t>
            </a:r>
            <a:endParaRPr kumimoji="0" lang="zh-CN" altLang="en-US" sz="2400" kern="1200" cap="none" spc="0" normalizeH="0" noProof="0"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TextBox 4"/>
          <p:cNvSpPr txBox="1"/>
          <p:nvPr/>
        </p:nvSpPr>
        <p:spPr>
          <a:xfrm>
            <a:off x="3526442" y="3113127"/>
            <a:ext cx="590550" cy="4616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3</a:t>
            </a:r>
            <a:endParaRPr kumimoji="0" lang="zh-CN" altLang="en-US" sz="2400" kern="1200" cap="none" spc="0" normalizeH="0" baseline="0" noProof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51654" y="1965383"/>
            <a:ext cx="1136650" cy="4616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defTabSz="914400" eaLnBrk="1" hangingPunct="1"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0">
                <a:solidFill>
                  <a:srgbClr val="0070C0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3000</a:t>
            </a:r>
            <a:endParaRPr kumimoji="0" lang="zh-CN" altLang="en-US" sz="2400" kern="1200" cap="none" spc="0" normalizeH="0" baseline="0" noProof="0">
              <a:solidFill>
                <a:srgbClr val="0070C0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77996" y="4985091"/>
            <a:ext cx="592138" cy="4616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>
              <a:buClrTx/>
              <a:buSzTx/>
              <a:buFontTx/>
              <a:defRPr/>
            </a:pP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5</a:t>
            </a:r>
            <a:endParaRPr lang="zh-CN" altLang="en-US" sz="240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73096" y="3793511"/>
            <a:ext cx="590550" cy="4616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charset="-122"/>
                <a:cs typeface="Times New Roman" panose="02020603050405020304" pitchFamily="18" charset="0"/>
              </a:rPr>
              <a:t>5</a:t>
            </a:r>
            <a:endParaRPr lang="zh-CN" altLang="en-US" sz="240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2732842" y="2613115"/>
            <a:ext cx="3479141" cy="1000024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矩形 15"/>
          <p:cNvSpPr/>
          <p:nvPr/>
        </p:nvSpPr>
        <p:spPr>
          <a:xfrm>
            <a:off x="2890934" y="2605227"/>
            <a:ext cx="3321049" cy="962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想：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千米是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1000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米，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千米是（      ）个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1000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米</a:t>
            </a:r>
            <a:r>
              <a:rPr lang="zh-CN" altLang="en-US" sz="2000">
                <a:ea typeface="黑体" panose="02010609060101010101" charset="-122"/>
              </a:rPr>
              <a:t>。</a:t>
            </a:r>
            <a:endParaRPr lang="zh-CN" altLang="en-US" sz="2000">
              <a:ea typeface="黑体" panose="02010609060101010101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732842" y="4425467"/>
            <a:ext cx="3479141" cy="1000024"/>
          </a:xfrm>
          <a:prstGeom prst="roundRect">
            <a:avLst/>
          </a:prstGeom>
          <a:noFill/>
          <a:ln w="28575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8" name="矩形 17"/>
          <p:cNvSpPr/>
          <p:nvPr/>
        </p:nvSpPr>
        <p:spPr>
          <a:xfrm>
            <a:off x="2768326" y="4482761"/>
            <a:ext cx="3174490" cy="957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想：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1000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米是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千米，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5000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米里面有（      ）个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</a:rPr>
              <a:t>1000</a:t>
            </a:r>
            <a:r>
              <a:rPr lang="zh-CN" altLang="en-US" sz="2000">
                <a:latin typeface="Times New Roman" panose="02020603050405020304" pitchFamily="18" charset="0"/>
                <a:ea typeface="楷体" panose="02010609060101010101" pitchFamily="49" charset="-122"/>
              </a:rPr>
              <a:t>米。</a:t>
            </a:r>
            <a:endParaRPr lang="zh-CN" altLang="en-US" sz="20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320346" y="500822"/>
            <a:ext cx="9144000" cy="596953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4" grpId="0" animBg="1"/>
      <p:bldP spid="16" grpId="0"/>
      <p:bldP spid="17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/>
          <p:nvPr/>
        </p:nvSpPr>
        <p:spPr>
          <a:xfrm>
            <a:off x="1143000" y="1143000"/>
            <a:ext cx="83121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Tahoma" panose="020B0604030504040204" pitchFamily="34" charset="0"/>
              </a:rPr>
              <a:t>把下面的速度与合适的交通工具用线连起来。</a:t>
            </a:r>
            <a:endParaRPr lang="zh-CN" altLang="en-US" sz="3200">
              <a:latin typeface="Tahoma" panose="020B0604030504040204" pitchFamily="34" charset="0"/>
            </a:endParaRPr>
          </a:p>
        </p:txBody>
      </p:sp>
      <p:pic>
        <p:nvPicPr>
          <p:cNvPr id="14339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" y="2514600"/>
            <a:ext cx="1589088" cy="1063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2438400"/>
            <a:ext cx="1589088" cy="1189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2590800"/>
            <a:ext cx="1752600" cy="922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2" name="Text Box 6"/>
          <p:cNvSpPr/>
          <p:nvPr/>
        </p:nvSpPr>
        <p:spPr>
          <a:xfrm>
            <a:off x="1066800" y="4953000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800">
              <a:latin typeface="Tahoma" panose="020B0604030504040204" pitchFamily="34" charset="0"/>
            </a:endParaRPr>
          </a:p>
        </p:txBody>
      </p:sp>
      <p:sp>
        <p:nvSpPr>
          <p:cNvPr id="14343" name="Text Box 7"/>
          <p:cNvSpPr/>
          <p:nvPr/>
        </p:nvSpPr>
        <p:spPr>
          <a:xfrm>
            <a:off x="533400" y="4800600"/>
            <a:ext cx="20415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Tahoma" panose="020B0604030504040204" pitchFamily="34" charset="0"/>
              </a:rPr>
              <a:t>每小时</a:t>
            </a:r>
            <a:r>
              <a:rPr lang="en-US" altLang="zh-CN" sz="2400">
                <a:latin typeface="Tahoma" panose="020B0604030504040204" pitchFamily="34" charset="0"/>
              </a:rPr>
              <a:t>60</a:t>
            </a:r>
            <a:r>
              <a:rPr lang="zh-CN" altLang="en-US" sz="2400">
                <a:latin typeface="Tahoma" panose="020B0604030504040204" pitchFamily="34" charset="0"/>
              </a:rPr>
              <a:t>千米</a:t>
            </a:r>
            <a:endParaRPr lang="zh-CN" altLang="en-US" sz="2400">
              <a:latin typeface="Tahoma" panose="020B0604030504040204" pitchFamily="34" charset="0"/>
            </a:endParaRPr>
          </a:p>
        </p:txBody>
      </p:sp>
      <p:sp>
        <p:nvSpPr>
          <p:cNvPr id="14344" name="Text Box 8"/>
          <p:cNvSpPr/>
          <p:nvPr/>
        </p:nvSpPr>
        <p:spPr>
          <a:xfrm>
            <a:off x="3276600" y="4800600"/>
            <a:ext cx="237490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Tahoma" panose="020B0604030504040204" pitchFamily="34" charset="0"/>
              </a:rPr>
              <a:t>每小时</a:t>
            </a:r>
            <a:r>
              <a:rPr lang="en-US" altLang="zh-CN" sz="2400">
                <a:latin typeface="Tahoma" panose="020B0604030504040204" pitchFamily="34" charset="0"/>
              </a:rPr>
              <a:t>1200</a:t>
            </a:r>
            <a:r>
              <a:rPr lang="zh-CN" altLang="en-US" sz="2400">
                <a:latin typeface="Tahoma" panose="020B0604030504040204" pitchFamily="34" charset="0"/>
              </a:rPr>
              <a:t>千米</a:t>
            </a:r>
            <a:endParaRPr lang="zh-CN" altLang="en-US" sz="2400">
              <a:latin typeface="Tahoma" panose="020B0604030504040204" pitchFamily="34" charset="0"/>
            </a:endParaRPr>
          </a:p>
        </p:txBody>
      </p:sp>
      <p:sp>
        <p:nvSpPr>
          <p:cNvPr id="14345" name="Text Box 9"/>
          <p:cNvSpPr/>
          <p:nvPr/>
        </p:nvSpPr>
        <p:spPr>
          <a:xfrm>
            <a:off x="6400800" y="4800600"/>
            <a:ext cx="20415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>
                <a:latin typeface="Tahoma" panose="020B0604030504040204" pitchFamily="34" charset="0"/>
              </a:rPr>
              <a:t>每小时</a:t>
            </a:r>
            <a:r>
              <a:rPr lang="en-US" altLang="zh-CN" sz="2400">
                <a:latin typeface="Tahoma" panose="020B0604030504040204" pitchFamily="34" charset="0"/>
              </a:rPr>
              <a:t>15</a:t>
            </a:r>
            <a:r>
              <a:rPr lang="zh-CN" altLang="en-US" sz="2400">
                <a:latin typeface="Tahoma" panose="020B0604030504040204" pitchFamily="34" charset="0"/>
              </a:rPr>
              <a:t>千米</a:t>
            </a:r>
            <a:endParaRPr lang="zh-CN" altLang="en-US" sz="2400">
              <a:latin typeface="Tahoma" panose="020B0604030504040204" pitchFamily="34" charset="0"/>
            </a:endParaRPr>
          </a:p>
        </p:txBody>
      </p:sp>
      <p:cxnSp>
        <p:nvCxnSpPr>
          <p:cNvPr id="14346" name="AutoShape 10"/>
          <p:cNvCxnSpPr>
            <a:stCxn id="14340" idx="2"/>
            <a:endCxn id="14343" idx="0"/>
          </p:cNvCxnSpPr>
          <p:nvPr/>
        </p:nvCxnSpPr>
        <p:spPr>
          <a:xfrm flipH="1">
            <a:off x="1554163" y="3627438"/>
            <a:ext cx="2898775" cy="11731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47" name="AutoShape 11"/>
          <p:cNvCxnSpPr>
            <a:endCxn id="14344" idx="0"/>
          </p:cNvCxnSpPr>
          <p:nvPr/>
        </p:nvCxnSpPr>
        <p:spPr>
          <a:xfrm flipH="1">
            <a:off x="4464050" y="3581400"/>
            <a:ext cx="2774950" cy="1219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48" name="AutoShape 12"/>
          <p:cNvCxnSpPr>
            <a:stCxn id="14339" idx="2"/>
            <a:endCxn id="14345" idx="0"/>
          </p:cNvCxnSpPr>
          <p:nvPr/>
        </p:nvCxnSpPr>
        <p:spPr>
          <a:xfrm>
            <a:off x="1709738" y="3578225"/>
            <a:ext cx="5711825" cy="12223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95475" y="1264920"/>
            <a:ext cx="4189095" cy="2802255"/>
          </a:xfrm>
          <a:prstGeom prst="rect">
            <a:avLst/>
          </a:prstGeom>
        </p:spPr>
      </p:pic>
      <p:grpSp>
        <p:nvGrpSpPr>
          <p:cNvPr id="96" name="组合 9"/>
          <p:cNvGrpSpPr/>
          <p:nvPr/>
        </p:nvGrpSpPr>
        <p:grpSpPr>
          <a:xfrm>
            <a:off x="76200" y="209550"/>
            <a:ext cx="2193925" cy="460375"/>
            <a:chOff x="120" y="330"/>
            <a:chExt cx="3455" cy="725"/>
          </a:xfrm>
        </p:grpSpPr>
        <p:pic>
          <p:nvPicPr>
            <p:cNvPr id="2097246" name="图片 1" descr="正文页0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20" y="330"/>
              <a:ext cx="3196" cy="6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48698" name="文本框 13"/>
            <p:cNvSpPr txBox="1"/>
            <p:nvPr/>
          </p:nvSpPr>
          <p:spPr>
            <a:xfrm>
              <a:off x="240" y="330"/>
              <a:ext cx="3335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</a:rPr>
                <a:t>课</a:t>
              </a:r>
              <a:r>
                <a:rPr lang="en-US" altLang="zh-CN">
                  <a:solidFill>
                    <a:schemeClr val="bg1"/>
                  </a:solidFill>
                </a:rPr>
                <a:t> </a:t>
              </a:r>
              <a:r>
                <a:rPr lang="zh-CN" altLang="en-US">
                  <a:solidFill>
                    <a:schemeClr val="bg1"/>
                  </a:solidFill>
                </a:rPr>
                <a:t>堂</a:t>
              </a:r>
              <a:r>
                <a:rPr lang="en-US" altLang="zh-CN">
                  <a:solidFill>
                    <a:schemeClr val="bg1"/>
                  </a:solidFill>
                </a:rPr>
                <a:t> </a:t>
              </a:r>
              <a:r>
                <a:rPr lang="zh-CN" altLang="en-US">
                  <a:solidFill>
                    <a:schemeClr val="bg1"/>
                  </a:solidFill>
                </a:rPr>
                <a:t>检</a:t>
              </a:r>
              <a:r>
                <a:rPr lang="en-US" altLang="zh-CN">
                  <a:solidFill>
                    <a:schemeClr val="bg1"/>
                  </a:solidFill>
                </a:rPr>
                <a:t> </a:t>
              </a:r>
              <a:r>
                <a:rPr lang="zh-CN" altLang="en-US">
                  <a:solidFill>
                    <a:schemeClr val="bg1"/>
                  </a:solidFill>
                </a:rPr>
                <a:t>测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355090" y="804545"/>
            <a:ext cx="30403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找一找路程是</a:t>
            </a:r>
            <a:r>
              <a:rPr lang="en-US" altLang="zh-CN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</a:t>
            </a:r>
            <a:r>
              <a:rPr lang="zh-CN" altLang="en-US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千米的两地。</a:t>
            </a:r>
            <a:endParaRPr lang="zh-CN" altLang="en-US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2814955" y="2552700"/>
            <a:ext cx="927735" cy="180001"/>
          </a:xfrm>
          <a:custGeom>
            <a:avLst/>
            <a:gdLst>
              <a:gd name="connisteX0" fmla="*/ 0 w 927735"/>
              <a:gd name="connsiteY0" fmla="*/ 151482 h 151482"/>
              <a:gd name="connisteX1" fmla="*/ 544830 w 927735"/>
              <a:gd name="connsiteY1" fmla="*/ 12417 h 151482"/>
              <a:gd name="connisteX2" fmla="*/ 544830 w 927735"/>
              <a:gd name="connsiteY2" fmla="*/ 12417 h 151482"/>
              <a:gd name="connisteX3" fmla="*/ 753745 w 927735"/>
              <a:gd name="connsiteY3" fmla="*/ 12417 h 151482"/>
              <a:gd name="connisteX4" fmla="*/ 846455 w 927735"/>
              <a:gd name="connsiteY4" fmla="*/ 987 h 151482"/>
              <a:gd name="connisteX5" fmla="*/ 915670 w 927735"/>
              <a:gd name="connsiteY5" fmla="*/ 23847 h 151482"/>
              <a:gd name="connisteX6" fmla="*/ 927735 w 927735"/>
              <a:gd name="connsiteY6" fmla="*/ 23847 h 151482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927735" h="151483">
                <a:moveTo>
                  <a:pt x="0" y="151483"/>
                </a:moveTo>
                <a:cubicBezTo>
                  <a:pt x="109220" y="123543"/>
                  <a:pt x="435610" y="40358"/>
                  <a:pt x="544830" y="12418"/>
                </a:cubicBezTo>
                <a:cubicBezTo>
                  <a:pt x="654050" y="-15522"/>
                  <a:pt x="502920" y="12418"/>
                  <a:pt x="544830" y="12418"/>
                </a:cubicBezTo>
                <a:cubicBezTo>
                  <a:pt x="586740" y="12418"/>
                  <a:pt x="693420" y="14958"/>
                  <a:pt x="753745" y="12418"/>
                </a:cubicBezTo>
                <a:cubicBezTo>
                  <a:pt x="814070" y="9878"/>
                  <a:pt x="814070" y="-1552"/>
                  <a:pt x="846455" y="988"/>
                </a:cubicBezTo>
                <a:cubicBezTo>
                  <a:pt x="878840" y="3528"/>
                  <a:pt x="899160" y="19403"/>
                  <a:pt x="915670" y="23848"/>
                </a:cubicBezTo>
                <a:cubicBezTo>
                  <a:pt x="932180" y="28293"/>
                  <a:pt x="926465" y="24483"/>
                  <a:pt x="927735" y="23848"/>
                </a:cubicBezTo>
              </a:path>
            </a:pathLst>
          </a:custGeom>
          <a:noFill/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4117975" y="2594610"/>
            <a:ext cx="789940" cy="585470"/>
          </a:xfrm>
          <a:custGeom>
            <a:avLst/>
            <a:gdLst>
              <a:gd name="connisteX0" fmla="*/ 615 w 789920"/>
              <a:gd name="connsiteY0" fmla="*/ 585470 h 585470"/>
              <a:gd name="connisteX1" fmla="*/ 20935 w 789920"/>
              <a:gd name="connsiteY1" fmla="*/ 496570 h 585470"/>
              <a:gd name="connisteX2" fmla="*/ 20935 w 789920"/>
              <a:gd name="connsiteY2" fmla="*/ 367665 h 585470"/>
              <a:gd name="connisteX3" fmla="*/ 615 w 789920"/>
              <a:gd name="connsiteY3" fmla="*/ 299720 h 585470"/>
              <a:gd name="connisteX4" fmla="*/ 41890 w 789920"/>
              <a:gd name="connsiteY4" fmla="*/ 217805 h 585470"/>
              <a:gd name="connisteX5" fmla="*/ 55225 w 789920"/>
              <a:gd name="connsiteY5" fmla="*/ 142875 h 585470"/>
              <a:gd name="connisteX6" fmla="*/ 68560 w 789920"/>
              <a:gd name="connsiteY6" fmla="*/ 109220 h 585470"/>
              <a:gd name="connisteX7" fmla="*/ 75545 w 789920"/>
              <a:gd name="connsiteY7" fmla="*/ 74930 h 585470"/>
              <a:gd name="connisteX8" fmla="*/ 75545 w 789920"/>
              <a:gd name="connsiteY8" fmla="*/ 20320 h 585470"/>
              <a:gd name="connisteX9" fmla="*/ 184765 w 789920"/>
              <a:gd name="connsiteY9" fmla="*/ 20320 h 585470"/>
              <a:gd name="connisteX10" fmla="*/ 259060 w 789920"/>
              <a:gd name="connsiteY10" fmla="*/ 27305 h 585470"/>
              <a:gd name="connisteX11" fmla="*/ 375265 w 789920"/>
              <a:gd name="connsiteY11" fmla="*/ 40640 h 585470"/>
              <a:gd name="connisteX12" fmla="*/ 490835 w 789920"/>
              <a:gd name="connsiteY12" fmla="*/ 20320 h 585470"/>
              <a:gd name="connisteX13" fmla="*/ 606405 w 789920"/>
              <a:gd name="connsiteY13" fmla="*/ 20320 h 585470"/>
              <a:gd name="connisteX14" fmla="*/ 708640 w 789920"/>
              <a:gd name="connsiteY14" fmla="*/ 13970 h 585470"/>
              <a:gd name="connisteX15" fmla="*/ 762615 w 789920"/>
              <a:gd name="connsiteY15" fmla="*/ 6985 h 585470"/>
              <a:gd name="connisteX16" fmla="*/ 789920 w 789920"/>
              <a:gd name="connsiteY16" fmla="*/ 0 h 585470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</a:cxnLst>
            <a:rect l="l" t="t" r="r" b="b"/>
            <a:pathLst>
              <a:path w="789921" h="585470">
                <a:moveTo>
                  <a:pt x="616" y="585470"/>
                </a:moveTo>
                <a:cubicBezTo>
                  <a:pt x="4426" y="570230"/>
                  <a:pt x="17126" y="540385"/>
                  <a:pt x="20936" y="496570"/>
                </a:cubicBezTo>
                <a:cubicBezTo>
                  <a:pt x="24746" y="452755"/>
                  <a:pt x="24746" y="407035"/>
                  <a:pt x="20936" y="367665"/>
                </a:cubicBezTo>
                <a:cubicBezTo>
                  <a:pt x="17126" y="328295"/>
                  <a:pt x="-3829" y="329565"/>
                  <a:pt x="616" y="299720"/>
                </a:cubicBezTo>
                <a:cubicBezTo>
                  <a:pt x="5061" y="269875"/>
                  <a:pt x="31096" y="248920"/>
                  <a:pt x="41891" y="217805"/>
                </a:cubicBezTo>
                <a:cubicBezTo>
                  <a:pt x="52686" y="186690"/>
                  <a:pt x="50146" y="164465"/>
                  <a:pt x="55226" y="142875"/>
                </a:cubicBezTo>
                <a:cubicBezTo>
                  <a:pt x="60306" y="121285"/>
                  <a:pt x="64751" y="122555"/>
                  <a:pt x="68561" y="109220"/>
                </a:cubicBezTo>
                <a:cubicBezTo>
                  <a:pt x="72371" y="95885"/>
                  <a:pt x="74276" y="92710"/>
                  <a:pt x="75546" y="74930"/>
                </a:cubicBezTo>
                <a:cubicBezTo>
                  <a:pt x="76816" y="57150"/>
                  <a:pt x="53956" y="31115"/>
                  <a:pt x="75546" y="20320"/>
                </a:cubicBezTo>
                <a:cubicBezTo>
                  <a:pt x="97136" y="9525"/>
                  <a:pt x="147936" y="19050"/>
                  <a:pt x="184766" y="20320"/>
                </a:cubicBezTo>
                <a:cubicBezTo>
                  <a:pt x="221596" y="21590"/>
                  <a:pt x="220961" y="23495"/>
                  <a:pt x="259061" y="27305"/>
                </a:cubicBezTo>
                <a:cubicBezTo>
                  <a:pt x="297161" y="31115"/>
                  <a:pt x="328911" y="41910"/>
                  <a:pt x="375266" y="40640"/>
                </a:cubicBezTo>
                <a:cubicBezTo>
                  <a:pt x="421621" y="39370"/>
                  <a:pt x="444481" y="24130"/>
                  <a:pt x="490836" y="20320"/>
                </a:cubicBezTo>
                <a:cubicBezTo>
                  <a:pt x="537191" y="16510"/>
                  <a:pt x="562591" y="21590"/>
                  <a:pt x="606406" y="20320"/>
                </a:cubicBezTo>
                <a:cubicBezTo>
                  <a:pt x="650221" y="19050"/>
                  <a:pt x="677526" y="16510"/>
                  <a:pt x="708641" y="13970"/>
                </a:cubicBezTo>
                <a:cubicBezTo>
                  <a:pt x="739756" y="11430"/>
                  <a:pt x="746106" y="9525"/>
                  <a:pt x="762616" y="6985"/>
                </a:cubicBezTo>
                <a:cubicBezTo>
                  <a:pt x="779126" y="4445"/>
                  <a:pt x="785476" y="1270"/>
                  <a:pt x="789921" y="0"/>
                </a:cubicBezTo>
              </a:path>
            </a:pathLst>
          </a:custGeom>
          <a:noFill/>
          <a:ln w="28575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4206875" y="1879600"/>
            <a:ext cx="433070" cy="1028065"/>
          </a:xfrm>
          <a:custGeom>
            <a:avLst/>
            <a:gdLst>
              <a:gd name="connisteX0" fmla="*/ 415167 w 432979"/>
              <a:gd name="connsiteY0" fmla="*/ 7779 h 1028224"/>
              <a:gd name="connisteX1" fmla="*/ 415167 w 432979"/>
              <a:gd name="connsiteY1" fmla="*/ 7779 h 1028224"/>
              <a:gd name="connisteX2" fmla="*/ 224667 w 432979"/>
              <a:gd name="connsiteY2" fmla="*/ 89059 h 1028224"/>
              <a:gd name="connisteX3" fmla="*/ 224667 w 432979"/>
              <a:gd name="connsiteY3" fmla="*/ 136684 h 1028224"/>
              <a:gd name="connisteX4" fmla="*/ 184027 w 432979"/>
              <a:gd name="connsiteY4" fmla="*/ 163989 h 1028224"/>
              <a:gd name="connisteX5" fmla="*/ 170057 w 432979"/>
              <a:gd name="connsiteY5" fmla="*/ 238919 h 1028224"/>
              <a:gd name="connisteX6" fmla="*/ 184027 w 432979"/>
              <a:gd name="connsiteY6" fmla="*/ 348139 h 1028224"/>
              <a:gd name="connisteX7" fmla="*/ 143387 w 432979"/>
              <a:gd name="connsiteY7" fmla="*/ 443389 h 1028224"/>
              <a:gd name="connisteX8" fmla="*/ 61472 w 432979"/>
              <a:gd name="connsiteY8" fmla="*/ 484029 h 1028224"/>
              <a:gd name="connisteX9" fmla="*/ 20832 w 432979"/>
              <a:gd name="connsiteY9" fmla="*/ 511334 h 1028224"/>
              <a:gd name="connisteX10" fmla="*/ 512 w 432979"/>
              <a:gd name="connsiteY10" fmla="*/ 558959 h 1028224"/>
              <a:gd name="connisteX11" fmla="*/ 13847 w 432979"/>
              <a:gd name="connsiteY11" fmla="*/ 681514 h 1028224"/>
              <a:gd name="connisteX12" fmla="*/ 74807 w 432979"/>
              <a:gd name="connsiteY12" fmla="*/ 776764 h 1028224"/>
              <a:gd name="connisteX13" fmla="*/ 102112 w 432979"/>
              <a:gd name="connsiteY13" fmla="*/ 858044 h 1028224"/>
              <a:gd name="connisteX14" fmla="*/ 163707 w 432979"/>
              <a:gd name="connsiteY14" fmla="*/ 953294 h 1028224"/>
              <a:gd name="connisteX15" fmla="*/ 231652 w 432979"/>
              <a:gd name="connsiteY15" fmla="*/ 1007904 h 1028224"/>
              <a:gd name="connisteX16" fmla="*/ 258957 w 432979"/>
              <a:gd name="connsiteY16" fmla="*/ 1028224 h 1028224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</a:cxnLst>
            <a:rect l="l" t="t" r="r" b="b"/>
            <a:pathLst>
              <a:path w="432979" h="1028224">
                <a:moveTo>
                  <a:pt x="415168" y="7780"/>
                </a:moveTo>
                <a:cubicBezTo>
                  <a:pt x="418978" y="5875"/>
                  <a:pt x="453268" y="-8730"/>
                  <a:pt x="415168" y="7780"/>
                </a:cubicBezTo>
                <a:cubicBezTo>
                  <a:pt x="377068" y="24290"/>
                  <a:pt x="262768" y="63025"/>
                  <a:pt x="224668" y="89060"/>
                </a:cubicBezTo>
                <a:cubicBezTo>
                  <a:pt x="186568" y="115095"/>
                  <a:pt x="232923" y="121445"/>
                  <a:pt x="224668" y="136685"/>
                </a:cubicBezTo>
                <a:cubicBezTo>
                  <a:pt x="216413" y="151925"/>
                  <a:pt x="194823" y="143670"/>
                  <a:pt x="184028" y="163990"/>
                </a:cubicBezTo>
                <a:cubicBezTo>
                  <a:pt x="173233" y="184310"/>
                  <a:pt x="170058" y="202090"/>
                  <a:pt x="170058" y="238920"/>
                </a:cubicBezTo>
                <a:cubicBezTo>
                  <a:pt x="170058" y="275750"/>
                  <a:pt x="189108" y="307500"/>
                  <a:pt x="184028" y="348140"/>
                </a:cubicBezTo>
                <a:cubicBezTo>
                  <a:pt x="178948" y="388780"/>
                  <a:pt x="168153" y="416085"/>
                  <a:pt x="143388" y="443390"/>
                </a:cubicBezTo>
                <a:cubicBezTo>
                  <a:pt x="118623" y="470695"/>
                  <a:pt x="86238" y="470695"/>
                  <a:pt x="61473" y="484030"/>
                </a:cubicBezTo>
                <a:cubicBezTo>
                  <a:pt x="36708" y="497365"/>
                  <a:pt x="32898" y="496095"/>
                  <a:pt x="20833" y="511335"/>
                </a:cubicBezTo>
                <a:cubicBezTo>
                  <a:pt x="8768" y="526575"/>
                  <a:pt x="1783" y="524670"/>
                  <a:pt x="513" y="558960"/>
                </a:cubicBezTo>
                <a:cubicBezTo>
                  <a:pt x="-757" y="593250"/>
                  <a:pt x="-757" y="637700"/>
                  <a:pt x="13848" y="681515"/>
                </a:cubicBezTo>
                <a:cubicBezTo>
                  <a:pt x="28453" y="725330"/>
                  <a:pt x="57028" y="741205"/>
                  <a:pt x="74808" y="776765"/>
                </a:cubicBezTo>
                <a:cubicBezTo>
                  <a:pt x="92588" y="812325"/>
                  <a:pt x="84333" y="822485"/>
                  <a:pt x="102113" y="858045"/>
                </a:cubicBezTo>
                <a:cubicBezTo>
                  <a:pt x="119893" y="893605"/>
                  <a:pt x="137673" y="923450"/>
                  <a:pt x="163708" y="953295"/>
                </a:cubicBezTo>
                <a:cubicBezTo>
                  <a:pt x="189743" y="983140"/>
                  <a:pt x="212603" y="992665"/>
                  <a:pt x="231653" y="1007905"/>
                </a:cubicBezTo>
                <a:cubicBezTo>
                  <a:pt x="250703" y="1023145"/>
                  <a:pt x="255148" y="1025050"/>
                  <a:pt x="258958" y="1028225"/>
                </a:cubicBezTo>
              </a:path>
            </a:pathLst>
          </a:custGeo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144380" y="1480077"/>
            <a:ext cx="8191383" cy="4012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668208" y="5776053"/>
            <a:ext cx="11523792" cy="540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910">
                <a:latin typeface="楷体" panose="02010609060101010101" pitchFamily="49" charset="-122"/>
                <a:ea typeface="楷体" panose="02010609060101010101" pitchFamily="49" charset="-122"/>
              </a:rPr>
              <a:t>我国的万里长城，是世界上最伟大的建筑之一，大约长</a:t>
            </a:r>
            <a:r>
              <a:rPr lang="en-US" altLang="zh-CN" sz="2910">
                <a:latin typeface="楷体" panose="02010609060101010101" pitchFamily="49" charset="-122"/>
                <a:ea typeface="楷体" panose="02010609060101010101" pitchFamily="49" charset="-122"/>
              </a:rPr>
              <a:t>6700</a:t>
            </a:r>
            <a:r>
              <a:rPr lang="zh-CN" altLang="en-US" sz="2910">
                <a:latin typeface="楷体" panose="02010609060101010101" pitchFamily="49" charset="-122"/>
                <a:ea typeface="楷体" panose="02010609060101010101" pitchFamily="49" charset="-122"/>
              </a:rPr>
              <a:t>千米。 </a:t>
            </a:r>
            <a:endParaRPr lang="zh-CN" altLang="en-US" sz="291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0" y="24441"/>
            <a:ext cx="3069863" cy="1455636"/>
            <a:chOff x="2794491" y="18330"/>
            <a:chExt cx="2302397" cy="1091727"/>
          </a:xfrm>
        </p:grpSpPr>
        <p:sp>
          <p:nvSpPr>
            <p:cNvPr id="6" name="圆角矩形 21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7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3836620" y="316516"/>
              <a:ext cx="1065436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charset="-122"/>
                  <a:ea typeface="黑体" panose="02010609060101010101" charset="-122"/>
                </a:rPr>
                <a:t>学一学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内容占位符 1"/>
          <p:cNvSpPr>
            <a:spLocks noGrp="1"/>
          </p:cNvSpPr>
          <p:nvPr>
            <p:ph/>
          </p:nvPr>
        </p:nvSpPr>
        <p:spPr>
          <a:xfrm>
            <a:off x="1143000" y="465138"/>
            <a:ext cx="8229600" cy="58515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/>
            <a:r>
              <a:rPr lang="en-US" altLang="en-US" sz="3200" b="1" spc="0" dirty="0" err="1">
                <a:sym typeface="+mn-ea"/>
              </a:rPr>
              <a:t>三、达标检测</a:t>
            </a:r>
            <a:endParaRPr lang="en-US" altLang="en-US" b="1" dirty="0"/>
          </a:p>
          <a:p>
            <a:pPr marL="342900" marR="0" lvl="0" indent="0"/>
            <a:r>
              <a:rPr lang="en-US" altLang="en-US" sz="3200" spc="0" dirty="0">
                <a:sym typeface="+mn-ea"/>
              </a:rPr>
              <a:t> </a:t>
            </a:r>
            <a:endParaRPr lang="en-US" altLang="en-US" dirty="0">
              <a:sym typeface="+mn-ea"/>
            </a:endParaRPr>
          </a:p>
          <a:p>
            <a:pPr marL="342900" marR="0" lvl="0" indent="0"/>
            <a:r>
              <a:rPr lang="en-US" altLang="zh-CN" sz="3200" spc="0" dirty="0">
                <a:sym typeface="+mn-ea"/>
              </a:rPr>
              <a:t>  3</a:t>
            </a:r>
            <a:r>
              <a:rPr lang="en-US" altLang="en-US" sz="3200" spc="0" dirty="0">
                <a:sym typeface="+mn-ea"/>
              </a:rPr>
              <a:t>千米</a:t>
            </a:r>
            <a:r>
              <a:rPr lang="en-US" altLang="zh-CN" sz="3200" spc="0" dirty="0">
                <a:sym typeface="+mn-ea"/>
              </a:rPr>
              <a:t>5</a:t>
            </a:r>
            <a:r>
              <a:rPr lang="en-US" altLang="en-US" sz="3200" spc="0" dirty="0">
                <a:sym typeface="+mn-ea"/>
              </a:rPr>
              <a:t>20米=（ </a:t>
            </a:r>
            <a:r>
              <a:rPr lang="en-US" altLang="zh-CN" sz="3200" spc="0" dirty="0">
                <a:sym typeface="+mn-ea"/>
              </a:rPr>
              <a:t>                      </a:t>
            </a:r>
            <a:r>
              <a:rPr lang="en-US" altLang="en-US" sz="3200" spc="0" dirty="0">
                <a:sym typeface="+mn-ea"/>
              </a:rPr>
              <a:t>  ）米</a:t>
            </a:r>
            <a:endParaRPr lang="en-US" altLang="en-US" dirty="0"/>
          </a:p>
          <a:p>
            <a:pPr marL="342900" marR="0" lvl="0" indent="0"/>
            <a:r>
              <a:rPr lang="en-US" altLang="zh-CN" sz="3200" spc="0" dirty="0">
                <a:sym typeface="+mn-ea"/>
              </a:rPr>
              <a:t>  9</a:t>
            </a:r>
            <a:r>
              <a:rPr lang="en-US" altLang="en-US" sz="3200" spc="0" dirty="0">
                <a:sym typeface="+mn-ea"/>
              </a:rPr>
              <a:t>5</a:t>
            </a:r>
            <a:r>
              <a:rPr lang="en-US" altLang="zh-CN" sz="3200" spc="0" dirty="0">
                <a:sym typeface="+mn-ea"/>
              </a:rPr>
              <a:t>1</a:t>
            </a:r>
            <a:r>
              <a:rPr lang="en-US" altLang="en-US" sz="3200" spc="0" dirty="0">
                <a:sym typeface="+mn-ea"/>
              </a:rPr>
              <a:t>0米=（</a:t>
            </a:r>
            <a:r>
              <a:rPr lang="en-US" altLang="zh-CN" sz="3200" spc="0" dirty="0">
                <a:sym typeface="+mn-ea"/>
              </a:rPr>
              <a:t>          </a:t>
            </a:r>
            <a:r>
              <a:rPr lang="en-US" altLang="en-US" sz="3200" spc="0" dirty="0">
                <a:sym typeface="+mn-ea"/>
              </a:rPr>
              <a:t>）</a:t>
            </a:r>
            <a:r>
              <a:rPr lang="en-US" altLang="en-US" sz="3200" spc="0" dirty="0" err="1">
                <a:sym typeface="+mn-ea"/>
              </a:rPr>
              <a:t>千米</a:t>
            </a:r>
            <a:r>
              <a:rPr lang="en-US" altLang="en-US" sz="3200" spc="0" dirty="0">
                <a:sym typeface="+mn-ea"/>
              </a:rPr>
              <a:t>（</a:t>
            </a:r>
            <a:r>
              <a:rPr lang="en-US" altLang="zh-CN" sz="3200" spc="0" dirty="0">
                <a:sym typeface="+mn-ea"/>
              </a:rPr>
              <a:t>             </a:t>
            </a:r>
            <a:r>
              <a:rPr lang="en-US" altLang="en-US" sz="3200" spc="0" dirty="0">
                <a:sym typeface="+mn-ea"/>
              </a:rPr>
              <a:t> ）米</a:t>
            </a:r>
            <a:endParaRPr lang="en-US" altLang="en-US" dirty="0"/>
          </a:p>
          <a:p>
            <a:pPr marL="342900" marR="0" lvl="0" indent="0"/>
            <a:r>
              <a:rPr lang="en-US" altLang="zh-CN" sz="3200" spc="0" dirty="0">
                <a:sym typeface="+mn-ea"/>
              </a:rPr>
              <a:t>  41</a:t>
            </a:r>
            <a:r>
              <a:rPr lang="en-US" altLang="en-US" sz="3200" spc="0" dirty="0">
                <a:sym typeface="+mn-ea"/>
              </a:rPr>
              <a:t>00米=（          ）</a:t>
            </a:r>
            <a:r>
              <a:rPr lang="en-US" altLang="en-US" sz="3200" spc="0" dirty="0" err="1">
                <a:sym typeface="+mn-ea"/>
              </a:rPr>
              <a:t>千米</a:t>
            </a:r>
            <a:r>
              <a:rPr lang="en-US" altLang="en-US" sz="3200" spc="0" dirty="0">
                <a:sym typeface="+mn-ea"/>
              </a:rPr>
              <a:t>（              ）米</a:t>
            </a:r>
            <a:endParaRPr lang="en-US" altLang="en-US" dirty="0">
              <a:sym typeface="+mn-ea"/>
            </a:endParaRPr>
          </a:p>
          <a:p>
            <a:pPr marL="342900" marR="0" lvl="0" indent="0"/>
            <a:r>
              <a:rPr lang="en-US" altLang="zh-CN" sz="3200" b="1" spc="0" dirty="0">
                <a:latin typeface="宋体" panose="02010600030101010101" pitchFamily="2" charset="-122"/>
                <a:sym typeface="+mn-ea"/>
              </a:rPr>
              <a:t>3</a:t>
            </a:r>
            <a:r>
              <a:rPr lang="en-US" altLang="en-US" sz="3200" b="1" spc="0" dirty="0">
                <a:latin typeface="宋体" panose="02010600030101010101" pitchFamily="2" charset="-122"/>
                <a:sym typeface="+mn-ea"/>
              </a:rPr>
              <a:t>、一座过街天桥长</a:t>
            </a:r>
            <a:r>
              <a:rPr lang="en-US" altLang="zh-CN" sz="3200" b="1" spc="0" dirty="0">
                <a:latin typeface="宋体" panose="02010600030101010101" pitchFamily="2" charset="-122"/>
                <a:sym typeface="+mn-ea"/>
              </a:rPr>
              <a:t>20</a:t>
            </a:r>
            <a:r>
              <a:rPr lang="en-US" altLang="en-US" sz="3200" b="1" spc="0" dirty="0">
                <a:latin typeface="宋体" panose="02010600030101010101" pitchFamily="2" charset="-122"/>
                <a:sym typeface="+mn-ea"/>
              </a:rPr>
              <a:t>米，如果走</a:t>
            </a:r>
            <a:r>
              <a:rPr lang="en-US" altLang="zh-CN" sz="3200" b="1" spc="0" dirty="0">
                <a:latin typeface="宋体" panose="02010600030101010101" pitchFamily="2" charset="-122"/>
                <a:sym typeface="+mn-ea"/>
              </a:rPr>
              <a:t>1</a:t>
            </a:r>
            <a:r>
              <a:rPr lang="en-US" altLang="en-US" sz="3200" b="1" spc="0" dirty="0">
                <a:latin typeface="宋体" panose="02010600030101010101" pitchFamily="2" charset="-122"/>
                <a:sym typeface="+mn-ea"/>
              </a:rPr>
              <a:t>千米，要走多少个这样的长度？</a:t>
            </a:r>
            <a:endParaRPr lang="en-US" altLang="en-US" dirty="0"/>
          </a:p>
          <a:p>
            <a:pPr marL="342900" marR="0" lvl="0" indent="-342900"/>
            <a:endParaRPr lang="en-US" altLang="en-US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70025" y="2328863"/>
            <a:ext cx="6272213" cy="269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Rectangle 2"/>
          <p:cNvSpPr/>
          <p:nvPr/>
        </p:nvSpPr>
        <p:spPr>
          <a:xfrm>
            <a:off x="1004888" y="1270000"/>
            <a:ext cx="7219950" cy="10731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defTabSz="914400">
              <a:lnSpc>
                <a:spcPct val="120000"/>
              </a:lnSpc>
            </a:pPr>
            <a:r>
              <a:rPr lang="en-US" altLang="zh-CN" sz="2400" b="1">
                <a:latin typeface="Times New Roman" panose="02020603050405020304" pitchFamily="18" charset="0"/>
              </a:rPr>
              <a:t>从小伟家到体育场怎么走最近？要走多少米？把</a:t>
            </a:r>
            <a:endParaRPr lang="en-US" altLang="zh-CN" sz="2400" b="1">
              <a:latin typeface="Times New Roman" panose="02020603050405020304" pitchFamily="18" charset="0"/>
            </a:endParaRPr>
          </a:p>
          <a:p>
            <a:pPr defTabSz="914400">
              <a:lnSpc>
                <a:spcPct val="120000"/>
              </a:lnSpc>
            </a:pPr>
            <a:r>
              <a:rPr lang="en-US" altLang="zh-CN" sz="2400" b="1">
                <a:latin typeface="Times New Roman" panose="02020603050405020304" pitchFamily="18" charset="0"/>
              </a:rPr>
              <a:t>    最近的路线描出来。 （选题源于教材P29第10题） </a:t>
            </a:r>
            <a:endParaRPr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22532" name="右箭头 19"/>
          <p:cNvSpPr/>
          <p:nvPr/>
        </p:nvSpPr>
        <p:spPr>
          <a:xfrm>
            <a:off x="2078038" y="4586288"/>
            <a:ext cx="2344737" cy="215900"/>
          </a:xfrm>
          <a:prstGeom prst="rightArrow">
            <a:avLst>
              <a:gd name="adj1" fmla="val 50000"/>
              <a:gd name="adj2" fmla="val 54150"/>
            </a:avLst>
          </a:prstGeom>
          <a:solidFill>
            <a:srgbClr val="FF0000"/>
          </a:solidFill>
          <a:ln w="12700">
            <a:noFill/>
          </a:ln>
        </p:spPr>
        <p:txBody>
          <a:bodyPr anchor="ctr" anchorCtr="0"/>
          <a:lstStyle/>
          <a:p>
            <a:pPr defTabSz="914400">
              <a:lnSpc>
                <a:spcPct val="120000"/>
              </a:lnSpc>
            </a:pPr>
            <a:endParaRPr lang="zh-CN" altLang="en-US" sz="2400" b="1">
              <a:latin typeface="楷体_GB2312" pitchFamily="49" charset="-122"/>
            </a:endParaRPr>
          </a:p>
        </p:txBody>
      </p:sp>
      <p:sp>
        <p:nvSpPr>
          <p:cNvPr id="22533" name="右箭头 22"/>
          <p:cNvSpPr/>
          <p:nvPr/>
        </p:nvSpPr>
        <p:spPr>
          <a:xfrm rot="20700000">
            <a:off x="4387850" y="4264025"/>
            <a:ext cx="2784475" cy="220663"/>
          </a:xfrm>
          <a:prstGeom prst="rightArrow">
            <a:avLst>
              <a:gd name="adj1" fmla="val 50000"/>
              <a:gd name="adj2" fmla="val 51759"/>
            </a:avLst>
          </a:prstGeom>
          <a:solidFill>
            <a:srgbClr val="FF0000"/>
          </a:solidFill>
          <a:ln w="12700">
            <a:noFill/>
          </a:ln>
        </p:spPr>
        <p:txBody>
          <a:bodyPr anchor="ctr" anchorCtr="0"/>
          <a:lstStyle/>
          <a:p>
            <a:pPr defTabSz="914400">
              <a:lnSpc>
                <a:spcPct val="120000"/>
              </a:lnSpc>
            </a:pPr>
            <a:endParaRPr lang="zh-CN" altLang="en-US" sz="2400" b="1">
              <a:latin typeface="楷体_GB2312" pitchFamily="49" charset="-122"/>
            </a:endParaRPr>
          </a:p>
        </p:txBody>
      </p:sp>
      <p:sp>
        <p:nvSpPr>
          <p:cNvPr id="22534" name="右箭头 23"/>
          <p:cNvSpPr/>
          <p:nvPr/>
        </p:nvSpPr>
        <p:spPr>
          <a:xfrm rot="16200000">
            <a:off x="6638925" y="3363913"/>
            <a:ext cx="1081088" cy="215900"/>
          </a:xfrm>
          <a:prstGeom prst="rightArrow">
            <a:avLst>
              <a:gd name="adj1" fmla="val 50000"/>
              <a:gd name="adj2" fmla="val 50004"/>
            </a:avLst>
          </a:prstGeom>
          <a:solidFill>
            <a:srgbClr val="FF0000"/>
          </a:solidFill>
          <a:ln w="12700">
            <a:noFill/>
          </a:ln>
        </p:spPr>
        <p:txBody>
          <a:bodyPr rot="10800000" anchor="ctr" anchorCtr="0"/>
          <a:lstStyle/>
          <a:p>
            <a:pPr defTabSz="914400">
              <a:lnSpc>
                <a:spcPct val="120000"/>
              </a:lnSpc>
            </a:pPr>
            <a:endParaRPr lang="zh-CN" altLang="en-US" sz="2400" b="1">
              <a:latin typeface="楷体_GB2312" pitchFamily="49" charset="-122"/>
            </a:endParaRPr>
          </a:p>
        </p:txBody>
      </p:sp>
      <p:sp>
        <p:nvSpPr>
          <p:cNvPr id="22535" name="TextBox 20"/>
          <p:cNvSpPr/>
          <p:nvPr/>
        </p:nvSpPr>
        <p:spPr>
          <a:xfrm>
            <a:off x="1863725" y="5014913"/>
            <a:ext cx="5992813" cy="1079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lnSpc>
                <a:spcPct val="135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300＋470＋150＝920（米）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defTabSz="914400">
              <a:lnSpc>
                <a:spcPct val="135000"/>
              </a:lnSpc>
              <a:buClrTx/>
              <a:buSzTx/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答：要走920米。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22536" name="TextBox 1"/>
          <p:cNvSpPr/>
          <p:nvPr/>
        </p:nvSpPr>
        <p:spPr>
          <a:xfrm>
            <a:off x="2863850" y="2551113"/>
            <a:ext cx="627063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300米</a:t>
            </a:r>
            <a:endParaRPr lang="en-US" altLang="zh-CN" sz="140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537" name="TextBox 3"/>
          <p:cNvSpPr/>
          <p:nvPr/>
        </p:nvSpPr>
        <p:spPr>
          <a:xfrm rot="16200000">
            <a:off x="3883025" y="3614738"/>
            <a:ext cx="627063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1400">
                <a:latin typeface="Times New Roman" panose="02020603050405020304" pitchFamily="18" charset="0"/>
                <a:cs typeface="Times New Roman" panose="02020603050405020304" pitchFamily="18" charset="0"/>
              </a:rPr>
              <a:t>250米</a:t>
            </a:r>
            <a:endParaRPr lang="en-US" altLang="zh-CN" sz="140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 fill="hold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 fill="hold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2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75209" y="1536212"/>
            <a:ext cx="6706235" cy="1244600"/>
            <a:chOff x="4224" y="5502"/>
            <a:chExt cx="10561" cy="1960"/>
          </a:xfrm>
        </p:grpSpPr>
        <p:sp>
          <p:nvSpPr>
            <p:cNvPr id="7" name="圆角矩形 6"/>
            <p:cNvSpPr/>
            <p:nvPr/>
          </p:nvSpPr>
          <p:spPr>
            <a:xfrm>
              <a:off x="4224" y="5502"/>
              <a:ext cx="10561" cy="1960"/>
            </a:xfrm>
            <a:prstGeom prst="roundRect">
              <a:avLst/>
            </a:prstGeom>
            <a:solidFill>
              <a:srgbClr val="FFF2CC"/>
            </a:solidFill>
            <a:ln w="41275" cmpd="sng">
              <a:solidFill>
                <a:schemeClr val="bg1"/>
              </a:solidFill>
              <a:prstDash val="dash"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633" y="5658"/>
              <a:ext cx="4395" cy="1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康布丁体W12" panose="040B0C09000000000000" charset="-122"/>
                <a:ea typeface="华康布丁体W12" panose="040B0C09000000000000" charset="-122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45640" y="5014234"/>
            <a:ext cx="2062118" cy="738505"/>
            <a:chOff x="1407" y="8213"/>
            <a:chExt cx="3988" cy="1163"/>
          </a:xfrm>
        </p:grpSpPr>
        <p:sp>
          <p:nvSpPr>
            <p:cNvPr id="11" name="圆角矩形 10"/>
            <p:cNvSpPr/>
            <p:nvPr/>
          </p:nvSpPr>
          <p:spPr>
            <a:xfrm>
              <a:off x="1407" y="8213"/>
              <a:ext cx="3284" cy="1163"/>
            </a:xfrm>
            <a:prstGeom prst="roundRect">
              <a:avLst/>
            </a:prstGeom>
            <a:ln w="63500">
              <a:solidFill>
                <a:schemeClr val="bg1"/>
              </a:solidFill>
              <a:prstDash val="sysDash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162" y="8241"/>
              <a:ext cx="3233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3600">
                  <a:solidFill>
                    <a:prstClr val="white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kumimoji="0" lang="en-US" altLang="zh-CN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00</a:t>
              </a:r>
              <a:endPara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784780" y="5014552"/>
            <a:ext cx="1940316" cy="738188"/>
            <a:chOff x="7920" y="8213"/>
            <a:chExt cx="3861" cy="1163"/>
          </a:xfrm>
        </p:grpSpPr>
        <p:sp>
          <p:nvSpPr>
            <p:cNvPr id="14" name="圆角矩形 13"/>
            <p:cNvSpPr/>
            <p:nvPr/>
          </p:nvSpPr>
          <p:spPr>
            <a:xfrm>
              <a:off x="7920" y="8213"/>
              <a:ext cx="3284" cy="1163"/>
            </a:xfrm>
            <a:prstGeom prst="roundRect">
              <a:avLst/>
            </a:prstGeom>
            <a:ln w="63500">
              <a:solidFill>
                <a:schemeClr val="bg1"/>
              </a:solidFill>
              <a:prstDash val="sysDash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548" y="8217"/>
              <a:ext cx="3233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3600">
                  <a:solidFill>
                    <a:prstClr val="white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kumimoji="0" lang="en-US" altLang="zh-CN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000</a:t>
              </a: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06333" y="5032014"/>
            <a:ext cx="2128096" cy="720725"/>
            <a:chOff x="14211" y="8213"/>
            <a:chExt cx="4194" cy="1163"/>
          </a:xfrm>
        </p:grpSpPr>
        <p:sp>
          <p:nvSpPr>
            <p:cNvPr id="17" name="圆角矩形 16"/>
            <p:cNvSpPr/>
            <p:nvPr/>
          </p:nvSpPr>
          <p:spPr>
            <a:xfrm>
              <a:off x="14211" y="8213"/>
              <a:ext cx="3284" cy="1163"/>
            </a:xfrm>
            <a:prstGeom prst="roundRect">
              <a:avLst/>
            </a:prstGeom>
            <a:ln w="63500">
              <a:solidFill>
                <a:schemeClr val="bg1"/>
              </a:solidFill>
              <a:prstDash val="sysDash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5172" y="8286"/>
              <a:ext cx="3233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zh-CN" sz="3600">
                  <a:solidFill>
                    <a:prstClr val="white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kumimoji="0" lang="en-US" altLang="zh-CN" sz="3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0</a:t>
              </a:r>
              <a:endPara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62869" y="4570629"/>
            <a:ext cx="1942707" cy="1642874"/>
            <a:chOff x="-1498" y="6934"/>
            <a:chExt cx="4063" cy="3542"/>
          </a:xfrm>
        </p:grpSpPr>
        <p:sp>
          <p:nvSpPr>
            <p:cNvPr id="21" name="云形 20"/>
            <p:cNvSpPr/>
            <p:nvPr/>
          </p:nvSpPr>
          <p:spPr>
            <a:xfrm rot="12060000">
              <a:off x="-1498" y="6934"/>
              <a:ext cx="4063" cy="3542"/>
            </a:xfrm>
            <a:prstGeom prst="cloud">
              <a:avLst/>
            </a:prstGeom>
            <a:solidFill>
              <a:schemeClr val="bg1"/>
            </a:solidFill>
            <a:ln w="50800">
              <a:solidFill>
                <a:schemeClr val="accent4">
                  <a:lumMod val="60000"/>
                  <a:lumOff val="40000"/>
                  <a:alpha val="9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-702" y="7484"/>
              <a:ext cx="2680" cy="1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7200" b="1" i="0" u="none" strike="noStrike" kern="1200" cap="none" spc="0" normalizeH="0" baseline="0" noProof="0">
                  <a:ln w="12700" cmpd="sng">
                    <a:solidFill>
                      <a:srgbClr val="029676"/>
                    </a:solidFill>
                    <a:prstDash val="solid"/>
                  </a:ln>
                  <a:gradFill>
                    <a:gsLst>
                      <a:gs pos="0">
                        <a:srgbClr val="029676"/>
                      </a:gs>
                      <a:gs pos="4000">
                        <a:srgbClr val="029676">
                          <a:lumMod val="60000"/>
                          <a:lumOff val="40000"/>
                        </a:srgbClr>
                      </a:gs>
                      <a:gs pos="87000">
                        <a:srgbClr val="029676">
                          <a:lumMod val="20000"/>
                          <a:lumOff val="80000"/>
                        </a:srgbClr>
                      </a:gs>
                    </a:gsLst>
                    <a:lin ang="5400000"/>
                  </a:gradFill>
                  <a:effectLst/>
                  <a:uLnTx/>
                  <a:uFillTx/>
                  <a:latin typeface="Calibri" panose="020F0502020204030204"/>
                  <a:ea typeface="等线" panose="02010600030101010101" charset="-122"/>
                  <a:cs typeface="+mn-cs"/>
                </a:rPr>
                <a:t>NO!</a:t>
              </a:r>
              <a:endParaRPr kumimoji="0" lang="en-US" altLang="zh-CN" sz="7200" b="1" i="0" u="none" strike="noStrike" kern="1200" cap="none" spc="0" normalizeH="0" baseline="0" noProof="0">
                <a:ln w="12700" cmpd="sng">
                  <a:solidFill>
                    <a:srgbClr val="029676"/>
                  </a:solidFill>
                  <a:prstDash val="solid"/>
                </a:ln>
                <a:gradFill>
                  <a:gsLst>
                    <a:gs pos="0">
                      <a:srgbClr val="029676"/>
                    </a:gs>
                    <a:gs pos="4000">
                      <a:srgbClr val="029676">
                        <a:lumMod val="60000"/>
                        <a:lumOff val="40000"/>
                      </a:srgbClr>
                    </a:gs>
                    <a:gs pos="87000">
                      <a:srgbClr val="029676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 panose="020F0502020204030204"/>
                <a:ea typeface="等线" panose="02010600030101010101" charset="-122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663396" y="4499864"/>
            <a:ext cx="1943835" cy="1679336"/>
            <a:chOff x="24" y="6675"/>
            <a:chExt cx="4063" cy="3542"/>
          </a:xfrm>
        </p:grpSpPr>
        <p:sp>
          <p:nvSpPr>
            <p:cNvPr id="24" name="云形 23"/>
            <p:cNvSpPr/>
            <p:nvPr/>
          </p:nvSpPr>
          <p:spPr>
            <a:xfrm rot="12060000">
              <a:off x="24" y="6675"/>
              <a:ext cx="4063" cy="3542"/>
            </a:xfrm>
            <a:prstGeom prst="cloud">
              <a:avLst/>
            </a:prstGeom>
            <a:solidFill>
              <a:schemeClr val="bg1"/>
            </a:solidFill>
            <a:ln w="50800">
              <a:solidFill>
                <a:schemeClr val="accent4">
                  <a:lumMod val="60000"/>
                  <a:lumOff val="40000"/>
                  <a:alpha val="91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charset="-122"/>
                <a:cs typeface="+mn-cs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04" y="7289"/>
              <a:ext cx="2680" cy="18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7200" b="1" i="0" u="none" strike="noStrike" kern="1200" cap="none" spc="0" normalizeH="0" baseline="0" noProof="0">
                  <a:ln w="12700" cmpd="sng">
                    <a:solidFill>
                      <a:srgbClr val="029676"/>
                    </a:solidFill>
                    <a:prstDash val="solid"/>
                  </a:ln>
                  <a:gradFill>
                    <a:gsLst>
                      <a:gs pos="0">
                        <a:srgbClr val="029676"/>
                      </a:gs>
                      <a:gs pos="4000">
                        <a:srgbClr val="029676">
                          <a:lumMod val="60000"/>
                          <a:lumOff val="40000"/>
                        </a:srgbClr>
                      </a:gs>
                      <a:gs pos="87000">
                        <a:srgbClr val="029676">
                          <a:lumMod val="20000"/>
                          <a:lumOff val="80000"/>
                        </a:srgbClr>
                      </a:gs>
                    </a:gsLst>
                    <a:lin ang="5400000"/>
                  </a:gradFill>
                  <a:effectLst/>
                  <a:uLnTx/>
                  <a:uFillTx/>
                  <a:latin typeface="Calibri" panose="020F0502020204030204"/>
                  <a:ea typeface="等线" panose="02010600030101010101" charset="-122"/>
                  <a:cs typeface="+mn-cs"/>
                </a:rPr>
                <a:t>NO!</a:t>
              </a:r>
              <a:endParaRPr kumimoji="0" lang="en-US" altLang="zh-CN" sz="7200" b="1" i="0" u="none" strike="noStrike" kern="1200" cap="none" spc="0" normalizeH="0" baseline="0" noProof="0">
                <a:ln w="12700" cmpd="sng">
                  <a:solidFill>
                    <a:srgbClr val="029676"/>
                  </a:solidFill>
                  <a:prstDash val="solid"/>
                </a:ln>
                <a:gradFill>
                  <a:gsLst>
                    <a:gs pos="0">
                      <a:srgbClr val="029676"/>
                    </a:gs>
                    <a:gs pos="4000">
                      <a:srgbClr val="029676">
                        <a:lumMod val="60000"/>
                        <a:lumOff val="40000"/>
                      </a:srgbClr>
                    </a:gs>
                    <a:gs pos="87000">
                      <a:srgbClr val="029676">
                        <a:lumMod val="20000"/>
                        <a:lumOff val="8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 panose="020F0502020204030204"/>
                <a:ea typeface="等线" panose="02010600030101010101" charset="-122"/>
                <a:cs typeface="+mn-cs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3465562" y="1832912"/>
            <a:ext cx="42611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prstClr val="black"/>
                </a:solidFill>
                <a:latin typeface="Times New Roman" panose="02020603050405020304" pitchFamily="18" charset="0"/>
                <a:ea typeface="等线" panose="02010600030101010101" charset="-122"/>
                <a:cs typeface="Times New Roman" panose="02020603050405020304" pitchFamily="18" charset="0"/>
              </a:rPr>
              <a:t>3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charset="-122"/>
                <a:cs typeface="Times New Roman" panose="02020603050405020304" pitchFamily="18" charset="0"/>
              </a:rPr>
              <a:t>米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charset="-122"/>
                <a:cs typeface="Times New Roman" panose="02020603050405020304" pitchFamily="18" charset="0"/>
              </a:rPr>
              <a:t>=</a:t>
            </a:r>
            <a:r>
              <a:rPr kumimoji="0" lang="en-US" altLang="zh-CN" sz="36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等线" panose="02010600030101010101" charset="-122"/>
                <a:cs typeface="Times New Roman" panose="02020603050405020304" pitchFamily="18" charset="0"/>
              </a:rPr>
              <a:t>                   </a:t>
            </a:r>
            <a:r>
              <a:rPr lang="zh-CN" altLang="en-US" sz="3600" b="1" noProof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厘</a:t>
            </a:r>
            <a:r>
              <a:rPr lang="zh-CN" altLang="en-US" sz="3600" b="1" noProof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米</a:t>
            </a:r>
            <a:endParaRPr lang="zh-CN" altLang="en-US" sz="3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60484" y="984599"/>
            <a:ext cx="2222825" cy="2047208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-0.0074 L 0.42083 -0.4831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42" y="-2379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/>
          <p:nvPr/>
        </p:nvSpPr>
        <p:spPr>
          <a:xfrm>
            <a:off x="457200" y="1066800"/>
            <a:ext cx="8686800" cy="5310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1.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学校三层楼高约</a:t>
            </a: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13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米。    （   ）                    </a:t>
            </a:r>
            <a:endParaRPr lang="zh-CN" altLang="en-US" sz="3600" b="1" dirty="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2.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小明</a:t>
            </a: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分钟能走</a:t>
            </a: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100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千米。  （   ）</a:t>
            </a:r>
            <a:endParaRPr lang="zh-CN" altLang="en-US" sz="3600" b="1" dirty="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3.50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千米和</a:t>
            </a: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5000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米同样长。  （   ）</a:t>
            </a:r>
            <a:endParaRPr lang="zh-CN" altLang="en-US" sz="3600" b="1" dirty="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4.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小英从家里到学校走了</a:t>
            </a: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15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分钟，她家离学校大约是</a:t>
            </a: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千米。         （   ）</a:t>
            </a:r>
            <a:endParaRPr lang="zh-CN" altLang="en-US" sz="3600" b="1" dirty="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5.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一辆货车每小时行</a:t>
            </a: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56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米。  （   ）</a:t>
            </a:r>
            <a:endParaRPr lang="zh-CN" altLang="en-US" sz="3600" b="1" dirty="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6.1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千米又叫</a:t>
            </a:r>
            <a:r>
              <a:rPr lang="en-US" altLang="zh-CN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3600" b="1" dirty="0"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公里。        （   ）</a:t>
            </a:r>
            <a:endParaRPr lang="zh-CN" altLang="en-US" sz="3600" b="1" dirty="0">
              <a:effectLst>
                <a:outerShdw blurRad="38100" dist="38100" dir="2700000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1507" name="Text Box 3"/>
          <p:cNvSpPr/>
          <p:nvPr/>
        </p:nvSpPr>
        <p:spPr>
          <a:xfrm>
            <a:off x="6877050" y="981075"/>
            <a:ext cx="693738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√</a:t>
            </a:r>
            <a:endParaRPr lang="en-US" altLang="zh-CN" sz="40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1508" name="Text Box 4"/>
          <p:cNvSpPr/>
          <p:nvPr/>
        </p:nvSpPr>
        <p:spPr>
          <a:xfrm>
            <a:off x="6923088" y="1844675"/>
            <a:ext cx="693737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×</a:t>
            </a:r>
            <a:endParaRPr lang="en-US" altLang="zh-CN" sz="40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1509" name="Text Box 5"/>
          <p:cNvSpPr/>
          <p:nvPr/>
        </p:nvSpPr>
        <p:spPr>
          <a:xfrm>
            <a:off x="6994525" y="2708275"/>
            <a:ext cx="693738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×</a:t>
            </a:r>
            <a:endParaRPr lang="en-US" altLang="zh-CN" sz="40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1510" name="Text Box 6"/>
          <p:cNvSpPr/>
          <p:nvPr/>
        </p:nvSpPr>
        <p:spPr>
          <a:xfrm>
            <a:off x="6948488" y="4005263"/>
            <a:ext cx="693737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√</a:t>
            </a:r>
            <a:endParaRPr lang="en-US" altLang="zh-CN" sz="40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1511" name="Text Box 7"/>
          <p:cNvSpPr/>
          <p:nvPr/>
        </p:nvSpPr>
        <p:spPr>
          <a:xfrm>
            <a:off x="6994525" y="4868863"/>
            <a:ext cx="693738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×</a:t>
            </a:r>
            <a:endParaRPr lang="en-US" altLang="zh-CN" sz="40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1512" name="Rectangle 8"/>
          <p:cNvSpPr/>
          <p:nvPr/>
        </p:nvSpPr>
        <p:spPr>
          <a:xfrm>
            <a:off x="6994525" y="5734050"/>
            <a:ext cx="693738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√</a:t>
            </a:r>
            <a:endParaRPr lang="en-US" altLang="zh-CN" sz="40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1513" name="Rectangle 9"/>
          <p:cNvSpPr/>
          <p:nvPr/>
        </p:nvSpPr>
        <p:spPr>
          <a:xfrm>
            <a:off x="1400969" y="360363"/>
            <a:ext cx="59404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判断正误</a:t>
            </a:r>
            <a:r>
              <a:rPr lang="en-US" altLang="zh-CN" sz="4000" b="1" dirty="0">
                <a:solidFill>
                  <a:srgbClr val="FF00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  <a:ea typeface="楷体_GB2312" pitchFamily="49" charset="-122"/>
              </a:rPr>
              <a:t>.</a:t>
            </a:r>
            <a:endParaRPr lang="en-US" altLang="zh-CN" sz="4000" b="1" dirty="0">
              <a:solidFill>
                <a:srgbClr val="FF00FF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21508" grpId="0"/>
      <p:bldP spid="21509" grpId="0"/>
      <p:bldP spid="21510" grpId="0"/>
      <p:bldP spid="21511" grpId="0"/>
      <p:bldP spid="215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19"/>
          <p:cNvGrpSpPr/>
          <p:nvPr/>
        </p:nvGrpSpPr>
        <p:grpSpPr>
          <a:xfrm>
            <a:off x="3492500" y="549275"/>
            <a:ext cx="5183188" cy="1943100"/>
            <a:chOff x="2200" y="346"/>
            <a:chExt cx="3265" cy="1224"/>
          </a:xfrm>
        </p:grpSpPr>
        <p:pic>
          <p:nvPicPr>
            <p:cNvPr id="10251" name="Picture 16" descr="女天使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508" y="346"/>
              <a:ext cx="957" cy="1007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0252" name="AutoShape 27"/>
            <p:cNvSpPr/>
            <p:nvPr/>
          </p:nvSpPr>
          <p:spPr>
            <a:xfrm>
              <a:off x="2200" y="799"/>
              <a:ext cx="2358" cy="771"/>
            </a:xfrm>
            <a:prstGeom prst="wedgeRoundRectCallout">
              <a:avLst>
                <a:gd name="adj1" fmla="val 55046"/>
                <a:gd name="adj2" fmla="val -1355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no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just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b="1"/>
                <a:t>我们已学过哪些长度单位？</a:t>
              </a:r>
              <a:r>
                <a:rPr lang="zh-CN" altLang="en-US"/>
                <a:t> </a:t>
              </a:r>
              <a:endParaRPr lang="en-US" altLang="zh-CN"/>
            </a:p>
          </p:txBody>
        </p:sp>
      </p:grpSp>
      <p:grpSp>
        <p:nvGrpSpPr>
          <p:cNvPr id="10243" name="Group 22"/>
          <p:cNvGrpSpPr/>
          <p:nvPr/>
        </p:nvGrpSpPr>
        <p:grpSpPr>
          <a:xfrm>
            <a:off x="323850" y="2565400"/>
            <a:ext cx="5905500" cy="1946275"/>
            <a:chOff x="158" y="1344"/>
            <a:chExt cx="3720" cy="1226"/>
          </a:xfrm>
        </p:grpSpPr>
        <p:pic>
          <p:nvPicPr>
            <p:cNvPr id="10249" name="Picture 26" descr="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58" y="1344"/>
              <a:ext cx="773" cy="122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0250" name="AutoShape 27"/>
            <p:cNvSpPr/>
            <p:nvPr/>
          </p:nvSpPr>
          <p:spPr>
            <a:xfrm>
              <a:off x="975" y="1719"/>
              <a:ext cx="2903" cy="467"/>
            </a:xfrm>
            <a:prstGeom prst="wedgeRoundRectCallout">
              <a:avLst>
                <a:gd name="adj1" fmla="val -60333"/>
                <a:gd name="adj2" fmla="val -53556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800" b="1"/>
                <a:t>米、分米、厘米、毫米。</a:t>
              </a:r>
              <a:r>
                <a:rPr lang="zh-CN" altLang="en-US"/>
                <a:t> </a:t>
              </a:r>
              <a:endParaRPr lang="en-US" altLang="zh-CN"/>
            </a:p>
          </p:txBody>
        </p:sp>
      </p:grpSp>
      <p:grpSp>
        <p:nvGrpSpPr>
          <p:cNvPr id="10244" name="Group 20"/>
          <p:cNvGrpSpPr/>
          <p:nvPr/>
        </p:nvGrpSpPr>
        <p:grpSpPr>
          <a:xfrm>
            <a:off x="2555875" y="4508500"/>
            <a:ext cx="6588125" cy="1800225"/>
            <a:chOff x="1610" y="2205"/>
            <a:chExt cx="4150" cy="1134"/>
          </a:xfrm>
        </p:grpSpPr>
        <p:sp>
          <p:nvSpPr>
            <p:cNvPr id="10247" name="AutoShape 27"/>
            <p:cNvSpPr/>
            <p:nvPr/>
          </p:nvSpPr>
          <p:spPr>
            <a:xfrm>
              <a:off x="1610" y="2253"/>
              <a:ext cx="3447" cy="767"/>
            </a:xfrm>
            <a:prstGeom prst="wedgeRoundRectCallout">
              <a:avLst>
                <a:gd name="adj1" fmla="val 55685"/>
                <a:gd name="adj2" fmla="val -3185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lang="zh-CN" altLang="en-US" sz="32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lang="zh-CN" altLang="en-US" sz="28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defRPr kumimoji="0" lang="zh-CN" altLang="en-US" sz="24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–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»"/>
                <a:defRPr kumimoji="0" lang="zh-CN" altLang="en-US" sz="2000" b="0" i="0" u="non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lang="zh-CN" altLang="en-US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lnSpc>
                  <a:spcPct val="120000"/>
                </a:lnSpc>
                <a:buNone/>
              </a:pPr>
              <a:r>
                <a:rPr lang="zh-CN" altLang="zh-CN" sz="2800" b="1">
                  <a:latin typeface="宋体" panose="02010600030101010101" pitchFamily="2" charset="-122"/>
                </a:rPr>
                <a:t>用你喜欢的方式表示</a:t>
              </a:r>
              <a:r>
                <a:rPr lang="en-US" altLang="zh-CN" sz="2800" b="1">
                  <a:latin typeface="宋体" panose="02010600030101010101" pitchFamily="2" charset="-122"/>
                </a:rPr>
                <a:t>1</a:t>
              </a:r>
              <a:r>
                <a:rPr lang="zh-CN" altLang="en-US" sz="2800" b="1">
                  <a:latin typeface="宋体" panose="02010600030101010101" pitchFamily="2" charset="-122"/>
                </a:rPr>
                <a:t>米、</a:t>
              </a:r>
              <a:r>
                <a:rPr lang="en-US" altLang="zh-CN" sz="2800" b="1">
                  <a:latin typeface="宋体" panose="02010600030101010101" pitchFamily="2" charset="-122"/>
                </a:rPr>
                <a:t>1</a:t>
              </a:r>
              <a:r>
                <a:rPr lang="zh-CN" altLang="en-US" sz="2800" b="1">
                  <a:latin typeface="宋体" panose="02010600030101010101" pitchFamily="2" charset="-122"/>
                </a:rPr>
                <a:t>分米、</a:t>
              </a:r>
              <a:r>
                <a:rPr lang="en-US" altLang="zh-CN" sz="2800" b="1">
                  <a:latin typeface="宋体" panose="02010600030101010101" pitchFamily="2" charset="-122"/>
                </a:rPr>
                <a:t>1</a:t>
              </a:r>
              <a:r>
                <a:rPr lang="zh-CN" altLang="en-US" sz="2800" b="1">
                  <a:latin typeface="宋体" panose="02010600030101010101" pitchFamily="2" charset="-122"/>
                </a:rPr>
                <a:t>厘米。</a:t>
              </a:r>
              <a:endParaRPr lang="en-US" altLang="zh-CN" sz="2800" b="1">
                <a:latin typeface="宋体" panose="02010600030101010101" pitchFamily="2" charset="-122"/>
              </a:endParaRPr>
            </a:p>
          </p:txBody>
        </p:sp>
        <p:pic>
          <p:nvPicPr>
            <p:cNvPr id="10248" name="Picture 37" descr="10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4626" y="2205"/>
              <a:ext cx="1134" cy="1134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pic>
        <p:nvPicPr>
          <p:cNvPr id="10246" name="Picture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31063" y="549275"/>
            <a:ext cx="1519237" cy="15986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8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6386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 l="3995" t="2" r="11481" b="51163"/>
          <a:stretch>
            <a:fillRect/>
          </a:stretch>
        </p:blipFill>
        <p:spPr>
          <a:xfrm rot="-10800000" flipV="1">
            <a:off x="-9525" y="6238875"/>
            <a:ext cx="9156700" cy="622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56387" name="Picture 14"/>
          <p:cNvSpPr/>
          <p:nvPr>
            <p:custDataLst>
              <p:tags r:id="rId3"/>
            </p:custDataLst>
          </p:nvPr>
        </p:nvSpPr>
        <p:spPr>
          <a:xfrm>
            <a:off x="971550" y="2328863"/>
            <a:ext cx="3221038" cy="16637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56388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63" y="125411"/>
            <a:ext cx="4278312" cy="64246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56389" name="文本框 2"/>
          <p:cNvSpPr/>
          <p:nvPr/>
        </p:nvSpPr>
        <p:spPr>
          <a:xfrm>
            <a:off x="4716463" y="333375"/>
            <a:ext cx="4289425" cy="1383665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>
            <a:spAutoFit/>
          </a:bodyPr>
          <a:lstStyle/>
          <a:p>
            <a:r>
              <a:rPr lang="zh-CN" altLang="en-US" sz="2800"/>
              <a:t>易县到北京的路程用米作单位合适吗？如果不合适，用什么单位合适呢？</a:t>
            </a:r>
            <a:endParaRPr lang="zh-CN" altLang="en-US" sz="2800"/>
          </a:p>
        </p:txBody>
      </p:sp>
      <p:sp>
        <p:nvSpPr>
          <p:cNvPr id="656390" name="圆角矩形 4"/>
          <p:cNvSpPr/>
          <p:nvPr/>
        </p:nvSpPr>
        <p:spPr>
          <a:xfrm>
            <a:off x="1381125" y="5989638"/>
            <a:ext cx="1260475" cy="630237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lstStyle/>
          <a:p>
            <a:pPr algn="ctr"/>
            <a:endParaRPr lang="zh-CN" altLang="en-US"/>
          </a:p>
        </p:txBody>
      </p:sp>
      <p:sp>
        <p:nvSpPr>
          <p:cNvPr id="656391" name="文本框 3"/>
          <p:cNvSpPr/>
          <p:nvPr/>
        </p:nvSpPr>
        <p:spPr>
          <a:xfrm>
            <a:off x="4719638" y="2274888"/>
            <a:ext cx="3957637" cy="522287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>
            <a:spAutoFit/>
          </a:bodyPr>
          <a:lstStyle/>
          <a:p>
            <a:r>
              <a:rPr lang="en-US" altLang="zh-CN" sz="2800" b="1"/>
              <a:t>“</a:t>
            </a:r>
            <a:r>
              <a:rPr lang="zh-CN" altLang="en-US" sz="2800" b="1"/>
              <a:t>公里</a:t>
            </a:r>
            <a:r>
              <a:rPr lang="en-US" altLang="zh-CN" sz="2800" b="1"/>
              <a:t>”</a:t>
            </a:r>
            <a:r>
              <a:rPr lang="zh-CN" altLang="en-US" sz="2800" b="1"/>
              <a:t>也叫</a:t>
            </a:r>
            <a:r>
              <a:rPr lang="en-US" altLang="zh-CN" sz="2800" b="1"/>
              <a:t>“</a:t>
            </a:r>
            <a:r>
              <a:rPr lang="zh-CN" altLang="en-US" sz="2800" b="1"/>
              <a:t>千米</a:t>
            </a:r>
            <a:r>
              <a:rPr lang="en-US" altLang="zh-CN" sz="2800" b="1"/>
              <a:t>”</a:t>
            </a:r>
            <a:endParaRPr lang="en-US" altLang="zh-CN" sz="2800" b="1"/>
          </a:p>
        </p:txBody>
      </p:sp>
      <p:sp>
        <p:nvSpPr>
          <p:cNvPr id="656392" name="文本框 1"/>
          <p:cNvSpPr/>
          <p:nvPr/>
        </p:nvSpPr>
        <p:spPr>
          <a:xfrm>
            <a:off x="4367213" y="3106738"/>
            <a:ext cx="4957762" cy="509587"/>
          </a:xfrm>
          <a:prstGeom prst="rect">
            <a:avLst/>
          </a:prstGeom>
          <a:noFill/>
          <a:ln w="9525">
            <a:noFill/>
          </a:ln>
        </p:spPr>
        <p:txBody>
          <a:bodyPr wrap="none" lIns="91440" tIns="45720" rIns="91440" bIns="45720" anchor="t" anchorCtr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易县到北京的路程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116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（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</a:t>
            </a:r>
            <a:endParaRPr lang="zh-CN" altLang="en-US" sz="2800"/>
          </a:p>
        </p:txBody>
      </p:sp>
      <p:sp>
        <p:nvSpPr>
          <p:cNvPr id="656393" name="文本框 2"/>
          <p:cNvSpPr/>
          <p:nvPr/>
        </p:nvSpPr>
        <p:spPr>
          <a:xfrm>
            <a:off x="8153400" y="3502025"/>
            <a:ext cx="1241425" cy="5207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千米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圆角矩形 12"/>
          <p:cNvSpPr/>
          <p:nvPr/>
        </p:nvSpPr>
        <p:spPr>
          <a:xfrm>
            <a:off x="1397000" y="1485900"/>
            <a:ext cx="1778000" cy="4492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5CCD8"/>
              </a:gs>
              <a:gs pos="100000">
                <a:schemeClr val="bg1"/>
              </a:gs>
            </a:gsLst>
            <a:lin ang="16200000" scaled="1"/>
          </a:gradFill>
          <a:ln w="9525" cap="flat" cmpd="sng">
            <a:solidFill>
              <a:srgbClr val="ECADC4"/>
            </a:solidFill>
            <a:prstDash val="solid"/>
            <a:headEnd type="none" w="med" len="med"/>
            <a:tailEnd type="none" w="med" len="med"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 anchorCtr="0"/>
          <a:lstStyle/>
          <a:p>
            <a:pPr algn="ctr" defTabSz="457200">
              <a:buClrTx/>
              <a:buSzTx/>
              <a:buFontTx/>
              <a:buNone/>
            </a:pPr>
            <a:endParaRPr lang="zh-CN" altLang="en-US"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8196" name="文本框 22"/>
          <p:cNvSpPr/>
          <p:nvPr/>
        </p:nvSpPr>
        <p:spPr>
          <a:xfrm>
            <a:off x="3300413" y="1474788"/>
            <a:ext cx="42529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黑体" panose="02010609060101010101" charset="-122"/>
                <a:ea typeface="黑体" panose="02010609060101010101" charset="-122"/>
              </a:rPr>
              <a:t>千米的认识</a:t>
            </a:r>
            <a:endParaRPr lang="zh-CN" altLang="en-US" sz="24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198" name="Rectangle 2"/>
          <p:cNvSpPr/>
          <p:nvPr/>
        </p:nvSpPr>
        <p:spPr>
          <a:xfrm>
            <a:off x="1400175" y="1931988"/>
            <a:ext cx="68675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defTabSz="914400"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b="1">
                <a:latin typeface="Times New Roman" panose="02020603050405020304" pitchFamily="18" charset="0"/>
                <a:sym typeface="Wingdings" panose="05000000000000000000" pitchFamily="2" charset="2"/>
              </a:rPr>
              <a:t>北京的出租车是如何计价的呢？</a:t>
            </a:r>
            <a:endParaRPr lang="zh-CN" altLang="en-US" sz="2400" b="1">
              <a:latin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8199" name="AutoShape 27"/>
          <p:cNvSpPr/>
          <p:nvPr/>
        </p:nvSpPr>
        <p:spPr>
          <a:xfrm>
            <a:off x="4651375" y="2728913"/>
            <a:ext cx="3421063" cy="1227137"/>
          </a:xfrm>
          <a:prstGeom prst="wedgeRoundRectCallout">
            <a:avLst>
              <a:gd name="adj1" fmla="val -13157"/>
              <a:gd name="adj2" fmla="val -24069"/>
              <a:gd name="adj3" fmla="val 16667"/>
            </a:avLst>
          </a:prstGeom>
          <a:solidFill>
            <a:srgbClr val="CCECFF"/>
          </a:solidFill>
          <a:ln w="28575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  <a:effectLst>
            <a:outerShdw dist="53882" dir="2699999" algn="ctr" rotWithShape="0">
              <a:srgbClr val="CCECFF">
                <a:alpha val="50000"/>
              </a:srgbClr>
            </a:outerShdw>
          </a:effectLst>
        </p:spPr>
        <p:txBody>
          <a:bodyPr/>
          <a:lstStyle/>
          <a:p>
            <a:pPr algn="just" defTabSz="914400"/>
            <a:r>
              <a:rPr lang="zh-CN" altLang="en-US" sz="2400" b="1">
                <a:latin typeface="Times New Roman" panose="02020603050405020304" pitchFamily="18" charset="0"/>
              </a:rPr>
              <a:t>  起步价：13.00元</a:t>
            </a:r>
            <a:endParaRPr lang="zh-CN" altLang="en-US" sz="2400" b="1">
              <a:latin typeface="Times New Roman" panose="02020603050405020304" pitchFamily="18" charset="0"/>
            </a:endParaRPr>
          </a:p>
          <a:p>
            <a:pPr algn="just" defTabSz="914400"/>
            <a:r>
              <a:rPr lang="zh-CN" altLang="en-US" sz="2400" b="1">
                <a:latin typeface="Times New Roman" panose="02020603050405020304" pitchFamily="18" charset="0"/>
              </a:rPr>
              <a:t>（3千米）</a:t>
            </a:r>
            <a:endParaRPr lang="zh-CN" altLang="en-US" sz="2400" b="1">
              <a:latin typeface="Times New Roman" panose="02020603050405020304" pitchFamily="18" charset="0"/>
            </a:endParaRPr>
          </a:p>
          <a:p>
            <a:pPr algn="just" defTabSz="914400"/>
            <a:r>
              <a:rPr lang="zh-CN" altLang="en-US" sz="2400" b="1">
                <a:latin typeface="Times New Roman" panose="02020603050405020304" pitchFamily="18" charset="0"/>
              </a:rPr>
              <a:t>  单    价：2.30元∕千米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grpSp>
        <p:nvGrpSpPr>
          <p:cNvPr id="8200" name="组合 8227"/>
          <p:cNvGrpSpPr/>
          <p:nvPr/>
        </p:nvGrpSpPr>
        <p:grpSpPr>
          <a:xfrm>
            <a:off x="585788" y="4021138"/>
            <a:ext cx="6200775" cy="1279525"/>
            <a:chOff x="447" y="2533"/>
            <a:chExt cx="3906" cy="806"/>
          </a:xfrm>
        </p:grpSpPr>
        <p:pic>
          <p:nvPicPr>
            <p:cNvPr id="8201" name="Picture 19" descr="女天使副本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47" y="2533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2" name="AutoShape 27"/>
            <p:cNvSpPr/>
            <p:nvPr/>
          </p:nvSpPr>
          <p:spPr>
            <a:xfrm>
              <a:off x="1370" y="2717"/>
              <a:ext cx="2983" cy="572"/>
            </a:xfrm>
            <a:prstGeom prst="wedgeRoundRectCallout">
              <a:avLst>
                <a:gd name="adj1" fmla="val -55144"/>
                <a:gd name="adj2" fmla="val 11537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algn="just" defTabSz="914400">
                <a:lnSpc>
                  <a:spcPct val="120000"/>
                </a:lnSpc>
              </a:pPr>
              <a:r>
                <a:rPr lang="zh-CN" altLang="en-US" sz="2000" b="1">
                  <a:latin typeface="Times New Roman" panose="02020603050405020304" pitchFamily="18" charset="0"/>
                </a:rPr>
                <a:t>计量比较长的路程，通常用千米（km）作单位。“千米”也叫“公里”。</a:t>
              </a:r>
              <a:endParaRPr lang="zh-CN" altLang="en-US" sz="2000" b="1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8203" name="组合 8228"/>
          <p:cNvGrpSpPr/>
          <p:nvPr/>
        </p:nvGrpSpPr>
        <p:grpSpPr>
          <a:xfrm>
            <a:off x="4924425" y="4440238"/>
            <a:ext cx="3649663" cy="1922462"/>
            <a:chOff x="3213" y="2976"/>
            <a:chExt cx="2299" cy="1211"/>
          </a:xfrm>
        </p:grpSpPr>
        <p:pic>
          <p:nvPicPr>
            <p:cNvPr id="8204" name="Picture 8" descr="未标题-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507" y="2976"/>
              <a:ext cx="1005" cy="121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5" name="AutoShape 27"/>
            <p:cNvSpPr/>
            <p:nvPr/>
          </p:nvSpPr>
          <p:spPr>
            <a:xfrm>
              <a:off x="3213" y="3640"/>
              <a:ext cx="1410" cy="250"/>
            </a:xfrm>
            <a:prstGeom prst="wedgeRoundRectCallout">
              <a:avLst>
                <a:gd name="adj1" fmla="val 56569"/>
                <a:gd name="adj2" fmla="val -3833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defTabSz="914400"/>
              <a:r>
                <a:rPr lang="zh-CN" altLang="en-US" sz="2000" b="1">
                  <a:latin typeface="Times New Roman" panose="02020603050405020304" pitchFamily="18" charset="0"/>
                </a:rPr>
                <a:t>一千米有多长呢？</a:t>
              </a:r>
              <a:endParaRPr lang="zh-CN" altLang="en-US" sz="2000" b="1">
                <a:latin typeface="Times New Roman" panose="02020603050405020304" pitchFamily="18" charset="0"/>
              </a:endParaRPr>
            </a:p>
          </p:txBody>
        </p:sp>
      </p:grpSp>
      <p:pic>
        <p:nvPicPr>
          <p:cNvPr id="8206" name="图片 8226"/>
          <p:cNvPicPr>
            <a:picLocks noChangeAspect="1"/>
          </p:cNvPicPr>
          <p:nvPr/>
        </p:nvPicPr>
        <p:blipFill>
          <a:blip r:embed="rId3" cstate="email">
            <a:lum bright="12000" contrast="6000"/>
          </a:blip>
          <a:stretch>
            <a:fillRect/>
          </a:stretch>
        </p:blipFill>
        <p:spPr>
          <a:xfrm>
            <a:off x="996950" y="2560638"/>
            <a:ext cx="3221038" cy="1663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7" name="图片 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1025" y="1382713"/>
            <a:ext cx="1087438" cy="6683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657859" y="2602112"/>
            <a:ext cx="3157151" cy="315715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46497" y="557855"/>
            <a:ext cx="5566629" cy="5613766"/>
            <a:chOff x="916760" y="75695"/>
            <a:chExt cx="5566629" cy="561376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16760" y="75695"/>
              <a:ext cx="5566629" cy="5613766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1272025" y="2119952"/>
              <a:ext cx="4856097" cy="20128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>
                  <a:latin typeface="Times New Roman" panose="02020603050405020304" pitchFamily="18" charset="0"/>
                  <a:ea typeface="楷体" panose="02010609060101010101" pitchFamily="49" charset="-122"/>
                </a:rPr>
                <a:t>        用米测量太麻烦了。操场</a:t>
              </a:r>
              <a:endParaRPr lang="en-US" altLang="zh-CN" sz="2400">
                <a:latin typeface="Times New Roman" panose="02020603050405020304" pitchFamily="18" charset="0"/>
                <a:ea typeface="楷体" panose="02010609060101010101" pitchFamily="49" charset="-122"/>
              </a:endParaRPr>
            </a:p>
            <a:p>
              <a:pPr lvl="0" algn="ctr" fontAlgn="base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>
                  <a:latin typeface="Times New Roman" panose="02020603050405020304" pitchFamily="18" charset="0"/>
                  <a:ea typeface="楷体" panose="02010609060101010101" pitchFamily="49" charset="-122"/>
                </a:rPr>
                <a:t>10</a:t>
              </a:r>
              <a:r>
                <a:rPr lang="zh-CN" altLang="en-US" sz="2400">
                  <a:latin typeface="Times New Roman" panose="02020603050405020304" pitchFamily="18" charset="0"/>
                  <a:ea typeface="楷体" panose="02010609060101010101" pitchFamily="49" charset="-122"/>
                </a:rPr>
                <a:t>圈的长度很长，我们需要用更大的长度单位来测量，今天我们就来认识一个新的长度单位</a:t>
              </a:r>
              <a:r>
                <a:rPr lang="en-US" altLang="zh-CN" sz="2400">
                  <a:latin typeface="Times New Roman" panose="02020603050405020304" pitchFamily="18" charset="0"/>
                  <a:ea typeface="楷体" panose="02010609060101010101" pitchFamily="49" charset="-122"/>
                </a:rPr>
                <a:t>——  </a:t>
              </a:r>
              <a:r>
                <a:rPr lang="zh-CN" altLang="en-US" sz="2400">
                  <a:solidFill>
                    <a:srgbClr val="0070C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千米。</a:t>
              </a:r>
              <a:endParaRPr lang="zh-CN" altLang="en-US" sz="240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/>
          <p:nvPr/>
        </p:nvSpPr>
        <p:spPr>
          <a:xfrm>
            <a:off x="1660525" y="21542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400">
              <a:latin typeface="Tahoma" panose="020B0604030504040204" pitchFamily="34" charset="0"/>
            </a:endParaRPr>
          </a:p>
        </p:txBody>
      </p:sp>
      <p:sp>
        <p:nvSpPr>
          <p:cNvPr id="7171" name="Text Box 3"/>
          <p:cNvSpPr/>
          <p:nvPr/>
        </p:nvSpPr>
        <p:spPr>
          <a:xfrm>
            <a:off x="1447800" y="2057400"/>
            <a:ext cx="6999288" cy="2530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000">
                <a:latin typeface="Tahoma" panose="020B0604030504040204" pitchFamily="34" charset="0"/>
              </a:rPr>
              <a:t>4000</a:t>
            </a:r>
            <a:r>
              <a:rPr lang="zh-CN" altLang="en-US" sz="4000">
                <a:latin typeface="Tahoma" panose="020B0604030504040204" pitchFamily="34" charset="0"/>
              </a:rPr>
              <a:t>米</a:t>
            </a:r>
            <a:r>
              <a:rPr lang="en-US" altLang="zh-CN" sz="4000">
                <a:latin typeface="Tahoma" panose="020B0604030504040204" pitchFamily="34" charset="0"/>
              </a:rPr>
              <a:t>=</a:t>
            </a:r>
            <a:r>
              <a:rPr lang="zh-CN" altLang="en-US" sz="4000">
                <a:latin typeface="Tahoma" panose="020B0604030504040204" pitchFamily="34" charset="0"/>
              </a:rPr>
              <a:t>（    ）千米 </a:t>
            </a:r>
            <a:endParaRPr lang="zh-CN" altLang="en-US" sz="4000">
              <a:latin typeface="Tahoma" panose="020B0604030504040204" pitchFamily="34" charset="0"/>
            </a:endParaRPr>
          </a:p>
          <a:p>
            <a:endParaRPr lang="zh-CN" altLang="en-US" sz="4000">
              <a:latin typeface="Tahoma" panose="020B0604030504040204" pitchFamily="34" charset="0"/>
            </a:endParaRPr>
          </a:p>
          <a:p>
            <a:endParaRPr lang="zh-CN" altLang="en-US" sz="4000">
              <a:latin typeface="Tahoma" panose="020B0604030504040204" pitchFamily="34" charset="0"/>
            </a:endParaRPr>
          </a:p>
          <a:p>
            <a:r>
              <a:rPr lang="en-US" altLang="zh-CN" sz="4000">
                <a:latin typeface="Tahoma" panose="020B0604030504040204" pitchFamily="34" charset="0"/>
              </a:rPr>
              <a:t>4350</a:t>
            </a:r>
            <a:r>
              <a:rPr lang="zh-CN" altLang="en-US" sz="4000">
                <a:latin typeface="Tahoma" panose="020B0604030504040204" pitchFamily="34" charset="0"/>
              </a:rPr>
              <a:t>米</a:t>
            </a:r>
            <a:r>
              <a:rPr lang="en-US" altLang="zh-CN" sz="4000">
                <a:latin typeface="Tahoma" panose="020B0604030504040204" pitchFamily="34" charset="0"/>
              </a:rPr>
              <a:t>=</a:t>
            </a:r>
            <a:r>
              <a:rPr lang="zh-CN" altLang="en-US" sz="4000">
                <a:latin typeface="Tahoma" panose="020B0604030504040204" pitchFamily="34" charset="0"/>
              </a:rPr>
              <a:t>（   ）千米（     ）米</a:t>
            </a:r>
            <a:endParaRPr lang="zh-CN" altLang="en-US" sz="4000">
              <a:latin typeface="Tahoma" panose="020B0604030504040204" pitchFamily="34" charset="0"/>
            </a:endParaRPr>
          </a:p>
        </p:txBody>
      </p:sp>
      <p:sp>
        <p:nvSpPr>
          <p:cNvPr id="7172" name="Text Box 4"/>
          <p:cNvSpPr/>
          <p:nvPr/>
        </p:nvSpPr>
        <p:spPr>
          <a:xfrm>
            <a:off x="517525" y="26114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endParaRPr lang="zh-CN" altLang="zh-CN" sz="2400">
              <a:latin typeface="Tahoma" panose="020B0604030504040204" pitchFamily="34" charset="0"/>
            </a:endParaRPr>
          </a:p>
        </p:txBody>
      </p:sp>
      <p:sp>
        <p:nvSpPr>
          <p:cNvPr id="7173" name="Text Box 5"/>
          <p:cNvSpPr/>
          <p:nvPr/>
        </p:nvSpPr>
        <p:spPr>
          <a:xfrm>
            <a:off x="457200" y="2743200"/>
            <a:ext cx="8985250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想：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1000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米是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1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千米，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4000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米里面有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4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个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1000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米，</a:t>
            </a:r>
            <a:endParaRPr lang="zh-CN" altLang="en-US" sz="3200">
              <a:solidFill>
                <a:srgbClr val="99CC00"/>
              </a:solidFill>
              <a:latin typeface="Tahoma" panose="020B0604030504040204" pitchFamily="34" charset="0"/>
            </a:endParaRPr>
          </a:p>
          <a:p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     就是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4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千米。</a:t>
            </a:r>
            <a:endParaRPr lang="zh-CN" altLang="en-US" sz="3200">
              <a:latin typeface="Tahoma" panose="020B0604030504040204" pitchFamily="34" charset="0"/>
            </a:endParaRPr>
          </a:p>
        </p:txBody>
      </p:sp>
      <p:sp>
        <p:nvSpPr>
          <p:cNvPr id="7174" name="Text Box 6"/>
          <p:cNvSpPr/>
          <p:nvPr/>
        </p:nvSpPr>
        <p:spPr>
          <a:xfrm>
            <a:off x="533400" y="4664075"/>
            <a:ext cx="83566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想：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4000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米是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4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千米，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4350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米是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4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千米</a:t>
            </a:r>
            <a:r>
              <a:rPr lang="en-US" altLang="zh-CN" sz="3200">
                <a:solidFill>
                  <a:srgbClr val="99CC00"/>
                </a:solidFill>
                <a:latin typeface="Tahoma" panose="020B0604030504040204" pitchFamily="34" charset="0"/>
              </a:rPr>
              <a:t>350</a:t>
            </a:r>
            <a:r>
              <a:rPr lang="zh-CN" altLang="en-US" sz="3200">
                <a:solidFill>
                  <a:srgbClr val="99CC00"/>
                </a:solidFill>
                <a:latin typeface="Tahoma" panose="020B0604030504040204" pitchFamily="34" charset="0"/>
              </a:rPr>
              <a:t>米。</a:t>
            </a:r>
            <a:endParaRPr lang="zh-CN" altLang="en-US" sz="3200">
              <a:latin typeface="Tahoma" panose="020B0604030504040204" pitchFamily="34" charset="0"/>
            </a:endParaRPr>
          </a:p>
        </p:txBody>
      </p:sp>
      <p:sp>
        <p:nvSpPr>
          <p:cNvPr id="7175" name="Text Box 7"/>
          <p:cNvSpPr/>
          <p:nvPr/>
        </p:nvSpPr>
        <p:spPr>
          <a:xfrm>
            <a:off x="4038600" y="1981200"/>
            <a:ext cx="4889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4400">
                <a:solidFill>
                  <a:srgbClr val="009999"/>
                </a:solidFill>
                <a:latin typeface="Tahoma" panose="020B0604030504040204" pitchFamily="34" charset="0"/>
              </a:rPr>
              <a:t>4</a:t>
            </a:r>
            <a:endParaRPr lang="en-US" altLang="zh-CN" sz="4400">
              <a:latin typeface="Tahoma" panose="020B0604030504040204" pitchFamily="34" charset="0"/>
            </a:endParaRPr>
          </a:p>
        </p:txBody>
      </p:sp>
      <p:sp>
        <p:nvSpPr>
          <p:cNvPr id="7176" name="Text Box 8"/>
          <p:cNvSpPr/>
          <p:nvPr/>
        </p:nvSpPr>
        <p:spPr>
          <a:xfrm>
            <a:off x="3962400" y="3810000"/>
            <a:ext cx="37338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4400">
                <a:solidFill>
                  <a:srgbClr val="009999"/>
                </a:solidFill>
                <a:latin typeface="Tahoma" panose="020B0604030504040204" pitchFamily="34" charset="0"/>
              </a:rPr>
              <a:t>4            350                             </a:t>
            </a:r>
            <a:endParaRPr lang="en-US" altLang="zh-CN" sz="4400"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1"/>
          <p:cNvSpPr txBox="1"/>
          <p:nvPr/>
        </p:nvSpPr>
        <p:spPr>
          <a:xfrm>
            <a:off x="395288" y="1020763"/>
            <a:ext cx="8640762" cy="4914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endParaRPr lang="zh-CN" altLang="en-US" sz="20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76600" y="2331720"/>
            <a:ext cx="30226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10 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 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100 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米</a:t>
            </a:r>
            <a:endParaRPr lang="zh-CN" altLang="en-US" sz="2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76600" y="2796223"/>
            <a:ext cx="30226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 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 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200 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米</a:t>
            </a:r>
            <a:endParaRPr lang="zh-CN" altLang="en-US" sz="2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76600" y="3311208"/>
            <a:ext cx="30226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4 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 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250 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米</a:t>
            </a:r>
            <a:endParaRPr lang="zh-CN" altLang="en-US" sz="2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287395" y="3800475"/>
            <a:ext cx="30226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 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个 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500 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米</a:t>
            </a:r>
            <a:endParaRPr lang="zh-CN" altLang="en-US" sz="20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097165" name="Picture 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1950" y="1767840"/>
            <a:ext cx="1619250" cy="161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" name="思想气泡: 云 42"/>
          <p:cNvSpPr/>
          <p:nvPr/>
        </p:nvSpPr>
        <p:spPr>
          <a:xfrm>
            <a:off x="1375410" y="343535"/>
            <a:ext cx="7501890" cy="1847215"/>
          </a:xfrm>
          <a:prstGeom prst="cloudCallout">
            <a:avLst>
              <a:gd name="adj1" fmla="val -47463"/>
              <a:gd name="adj2" fmla="val 86895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1000</a:t>
            </a:r>
            <a:r>
              <a:rPr lang="zh-CN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米要走多少</a:t>
            </a:r>
            <a:r>
              <a:rPr lang="en-US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100</a:t>
            </a:r>
            <a:r>
              <a:rPr lang="zh-CN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米？</a:t>
            </a:r>
            <a:r>
              <a:rPr lang="en-US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1000</a:t>
            </a:r>
            <a:r>
              <a:rPr lang="zh-CN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米要走几个</a:t>
            </a:r>
            <a:r>
              <a:rPr lang="en-US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200</a:t>
            </a:r>
            <a:r>
              <a:rPr lang="zh-CN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米？几个</a:t>
            </a:r>
            <a:r>
              <a:rPr lang="en-US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250</a:t>
            </a:r>
            <a:r>
              <a:rPr lang="zh-CN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米？几个</a:t>
            </a:r>
            <a:r>
              <a:rPr lang="en-US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500</a:t>
            </a:r>
            <a:r>
              <a:rPr lang="zh-CN" altLang="zh-CN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米？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经典综艺体简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845301" y="1006797"/>
            <a:ext cx="6803405" cy="3336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矩形 25"/>
          <p:cNvSpPr>
            <a:spLocks noChangeArrowheads="1"/>
          </p:cNvSpPr>
          <p:nvPr/>
        </p:nvSpPr>
        <p:spPr bwMode="auto">
          <a:xfrm>
            <a:off x="3450040" y="544426"/>
            <a:ext cx="6433171" cy="58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运动场的跑道，通常</a:t>
            </a:r>
            <a:r>
              <a:rPr lang="en-US" altLang="zh-CN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圈是</a:t>
            </a:r>
            <a:r>
              <a:rPr lang="en-US" altLang="zh-CN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400</a:t>
            </a:r>
            <a:r>
              <a:rPr lang="zh-CN" altLang="en-US" sz="3175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米。</a:t>
            </a:r>
            <a:endParaRPr lang="en-US" altLang="zh-CN" sz="3175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Group 40"/>
          <p:cNvGrpSpPr/>
          <p:nvPr/>
        </p:nvGrpSpPr>
        <p:grpSpPr>
          <a:xfrm>
            <a:off x="1834345" y="4554668"/>
            <a:ext cx="7620234" cy="2188009"/>
            <a:chOff x="-270" y="3281"/>
            <a:chExt cx="3825" cy="1132"/>
          </a:xfrm>
        </p:grpSpPr>
        <p:pic>
          <p:nvPicPr>
            <p:cNvPr id="11270" name="Picture 38" descr="1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-270" y="3281"/>
              <a:ext cx="714" cy="1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AutoShape 27"/>
            <p:cNvSpPr>
              <a:spLocks noChangeArrowheads="1"/>
            </p:cNvSpPr>
            <p:nvPr/>
          </p:nvSpPr>
          <p:spPr bwMode="auto">
            <a:xfrm>
              <a:off x="649" y="3297"/>
              <a:ext cx="2906" cy="627"/>
            </a:xfrm>
            <a:prstGeom prst="wedgeRoundRectCallout">
              <a:avLst>
                <a:gd name="adj1" fmla="val -60671"/>
                <a:gd name="adj2" fmla="val -10306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圈是</a:t>
              </a:r>
              <a:r>
                <a:rPr lang="en-US" altLang="zh-CN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800</a:t>
              </a:r>
              <a:r>
                <a:rPr lang="zh-CN" altLang="en-US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米，半圈是</a:t>
              </a:r>
              <a:r>
                <a:rPr lang="en-US" altLang="zh-CN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200</a:t>
              </a:r>
              <a:r>
                <a:rPr lang="zh-CN" altLang="en-US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米，</a:t>
              </a:r>
              <a:endParaRPr lang="zh-CN" altLang="en-US" sz="291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所以</a:t>
              </a:r>
              <a:r>
                <a:rPr lang="en-US" altLang="zh-CN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圈半就是</a:t>
              </a:r>
              <a:r>
                <a:rPr lang="en-US" altLang="zh-CN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1000</a:t>
              </a:r>
              <a:r>
                <a:rPr lang="zh-CN" altLang="en-US" sz="291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米。</a:t>
              </a:r>
              <a:endParaRPr lang="en-US" altLang="zh-CN" sz="291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60" y="24441"/>
            <a:ext cx="3069863" cy="1455636"/>
            <a:chOff x="2794491" y="18330"/>
            <a:chExt cx="2302397" cy="1091727"/>
          </a:xfrm>
        </p:grpSpPr>
        <p:sp>
          <p:nvSpPr>
            <p:cNvPr id="9" name="圆角矩形 21"/>
            <p:cNvSpPr/>
            <p:nvPr/>
          </p:nvSpPr>
          <p:spPr>
            <a:xfrm>
              <a:off x="3420532" y="335566"/>
              <a:ext cx="167635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pic>
          <p:nvPicPr>
            <p:cNvPr id="10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3836620" y="316516"/>
              <a:ext cx="1065436" cy="4385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200" b="1" noProof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charset="-122"/>
                  <a:ea typeface="黑体" panose="02010609060101010101" charset="-122"/>
                </a:rPr>
                <a:t>学一学</a:t>
              </a:r>
              <a:endParaRPr lang="zh-CN" altLang="en-US" sz="32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765175" y="333375"/>
            <a:ext cx="7778750" cy="777875"/>
          </a:xfrm>
          <a:noFill/>
          <a:ln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4400" b="0" i="0" u="none" kern="1200" baseline="0">
                <a:solidFill>
                  <a:schemeClr val="tx1"/>
                </a:solidFill>
                <a:latin typeface="Calibri" panose="020F0502020204030204"/>
                <a:ea typeface="宋体" panose="02010600030101010101" pitchFamily="2" charset="-122"/>
                <a:cs typeface="+mj-cs"/>
              </a:defRPr>
            </a:lvl1pPr>
          </a:lstStyle>
          <a:p>
            <a:pPr lvl="0" algn="l"/>
            <a:r>
              <a:rPr lang="zh-CN" altLang="zh-CN" sz="4000" b="1">
                <a:solidFill>
                  <a:schemeClr val="bg1"/>
                </a:solidFill>
              </a:rPr>
              <a:t>生活中的千米</a:t>
            </a:r>
            <a:endParaRPr lang="zh-CN" altLang="en-US" sz="4000" b="1">
              <a:solidFill>
                <a:schemeClr val="bg1"/>
              </a:solidFill>
            </a:endParaRPr>
          </a:p>
        </p:txBody>
      </p:sp>
      <p:sp>
        <p:nvSpPr>
          <p:cNvPr id="17411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–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»"/>
              <a:defRPr kumimoji="0" lang="zh-CN" altLang="en-US"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zh-CN" altLang="en-U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2800" b="1"/>
              <a:t>1</a:t>
            </a:r>
            <a:r>
              <a:rPr lang="zh-CN" altLang="en-US" sz="2800" b="1"/>
              <a:t>、胜利小学到水源镇的距离大约是</a:t>
            </a:r>
            <a:r>
              <a:rPr lang="en-US" altLang="zh-CN" sz="2800" b="1"/>
              <a:t>6</a:t>
            </a:r>
            <a:r>
              <a:rPr lang="zh-CN" altLang="en-US" sz="2800" b="1"/>
              <a:t>千米。</a:t>
            </a:r>
            <a:endParaRPr lang="zh-CN" altLang="en-US" sz="2800" b="1"/>
          </a:p>
          <a:p>
            <a:pPr lvl="0"/>
            <a:r>
              <a:rPr lang="en-US" altLang="zh-CN" sz="2800" b="1"/>
              <a:t>2</a:t>
            </a:r>
            <a:r>
              <a:rPr lang="zh-CN" altLang="en-US" sz="2800" b="1"/>
              <a:t>、胜利小学到朱王堡镇的距离大约是</a:t>
            </a:r>
            <a:r>
              <a:rPr lang="en-US" altLang="zh-CN" sz="2800" b="1"/>
              <a:t>10</a:t>
            </a:r>
            <a:r>
              <a:rPr lang="zh-CN" altLang="en-US" sz="2800" b="1"/>
              <a:t>千米。</a:t>
            </a:r>
            <a:endParaRPr lang="zh-CN" altLang="en-US" sz="2800" b="1"/>
          </a:p>
          <a:p>
            <a:pPr lvl="0"/>
            <a:r>
              <a:rPr lang="en-US" altLang="zh-CN" sz="2800" b="1"/>
              <a:t>3</a:t>
            </a:r>
            <a:r>
              <a:rPr lang="zh-CN" altLang="en-US" sz="2800" b="1"/>
              <a:t>、胜利小学到永昌的距离大约是</a:t>
            </a:r>
            <a:r>
              <a:rPr lang="en-US" altLang="zh-CN" sz="2800" b="1"/>
              <a:t>35</a:t>
            </a:r>
            <a:r>
              <a:rPr lang="zh-CN" altLang="en-US" sz="2800" b="1"/>
              <a:t>千米。</a:t>
            </a:r>
            <a:endParaRPr lang="zh-CN" altLang="en-US" sz="2800" b="1"/>
          </a:p>
          <a:p>
            <a:pPr lvl="0"/>
            <a:r>
              <a:rPr lang="en-US" altLang="zh-CN" sz="2800" b="1"/>
              <a:t>4</a:t>
            </a:r>
            <a:r>
              <a:rPr lang="zh-CN" altLang="en-US" sz="2800" b="1"/>
              <a:t>、胜利小学到河西堡的距离大约是</a:t>
            </a:r>
            <a:r>
              <a:rPr lang="en-US" altLang="zh-CN" sz="2800" b="1"/>
              <a:t>45</a:t>
            </a:r>
            <a:r>
              <a:rPr lang="zh-CN" altLang="en-US" sz="2800" b="1"/>
              <a:t>千米。</a:t>
            </a:r>
            <a:endParaRPr lang="zh-CN" altLang="en-US" sz="2800" b="1"/>
          </a:p>
          <a:p>
            <a:pPr lvl="0"/>
            <a:r>
              <a:rPr lang="en-US" altLang="zh-CN" sz="2800" b="1"/>
              <a:t>5</a:t>
            </a:r>
            <a:r>
              <a:rPr lang="zh-CN" altLang="en-US" sz="2800" b="1"/>
              <a:t>、胜利小学到金昌的距离大约是</a:t>
            </a:r>
            <a:r>
              <a:rPr lang="en-US" altLang="zh-CN" sz="2800" b="1"/>
              <a:t>60</a:t>
            </a:r>
            <a:r>
              <a:rPr lang="zh-CN" altLang="en-US" sz="2800" b="1"/>
              <a:t>千米。</a:t>
            </a:r>
            <a:endParaRPr lang="zh-CN" altLang="en-US" sz="2800" b="1"/>
          </a:p>
          <a:p>
            <a:pPr lvl="0"/>
            <a:r>
              <a:rPr lang="en-US" altLang="zh-CN" sz="2800" b="1"/>
              <a:t>6</a:t>
            </a:r>
            <a:r>
              <a:rPr lang="zh-CN" altLang="en-US" sz="2800" b="1"/>
              <a:t>、胜利小学到武威的距离大约是</a:t>
            </a:r>
            <a:r>
              <a:rPr lang="en-US" altLang="zh-CN" sz="2800" b="1"/>
              <a:t>30</a:t>
            </a:r>
            <a:r>
              <a:rPr lang="zh-CN" altLang="en-US" sz="2800" b="1"/>
              <a:t>千米。</a:t>
            </a:r>
            <a:endParaRPr lang="zh-CN" altLang="en-US" sz="2800" b="1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UNIQUEID" val="1858"/>
</p:tagLst>
</file>

<file path=ppt/tags/tag10.xml><?xml version="1.0" encoding="utf-8"?>
<p:tagLst xmlns:p="http://schemas.openxmlformats.org/presentationml/2006/main">
  <p:tag name="AS_UNIQUEID" val="1871"/>
</p:tagLst>
</file>

<file path=ppt/tags/tag11.xml><?xml version="1.0" encoding="utf-8"?>
<p:tagLst xmlns:p="http://schemas.openxmlformats.org/presentationml/2006/main">
  <p:tag name="AS_UNIQUEID" val="1872"/>
</p:tagLst>
</file>

<file path=ppt/tags/tag12.xml><?xml version="1.0" encoding="utf-8"?>
<p:tagLst xmlns:p="http://schemas.openxmlformats.org/presentationml/2006/main">
  <p:tag name="AS_UNIQUEID" val="1873"/>
</p:tagLst>
</file>

<file path=ppt/tags/tag13.xml><?xml version="1.0" encoding="utf-8"?>
<p:tagLst xmlns:p="http://schemas.openxmlformats.org/presentationml/2006/main">
  <p:tag name="AS_UNIQUEID" val="1874"/>
</p:tagLst>
</file>

<file path=ppt/tags/tag14.xml><?xml version="1.0" encoding="utf-8"?>
<p:tagLst xmlns:p="http://schemas.openxmlformats.org/presentationml/2006/main">
  <p:tag name="AS_UNIQUEID" val="1875"/>
</p:tagLst>
</file>

<file path=ppt/tags/tag15.xml><?xml version="1.0" encoding="utf-8"?>
<p:tagLst xmlns:p="http://schemas.openxmlformats.org/presentationml/2006/main">
  <p:tag name="AS_UNIQUEID" val="1876"/>
</p:tagLst>
</file>

<file path=ppt/tags/tag16.xml><?xml version="1.0" encoding="utf-8"?>
<p:tagLst xmlns:p="http://schemas.openxmlformats.org/presentationml/2006/main">
  <p:tag name="AS_UNIQUEID" val="1331"/>
</p:tagLst>
</file>

<file path=ppt/tags/tag17.xml><?xml version="1.0" encoding="utf-8"?>
<p:tagLst xmlns:p="http://schemas.openxmlformats.org/presentationml/2006/main">
  <p:tag name="AS_UNIQUEID" val="151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8.xml><?xml version="1.0" encoding="utf-8"?>
<p:tagLst xmlns:p="http://schemas.openxmlformats.org/presentationml/2006/main">
  <p:tag name="AS_UNIQUEID" val="151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19.xml><?xml version="1.0" encoding="utf-8"?>
<p:tagLst xmlns:p="http://schemas.openxmlformats.org/presentationml/2006/main">
  <p:tag name="AS_UNIQUEID" val="152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.xml><?xml version="1.0" encoding="utf-8"?>
<p:tagLst xmlns:p="http://schemas.openxmlformats.org/presentationml/2006/main">
  <p:tag name="AS_UNIQUEID" val="1861"/>
</p:tagLst>
</file>

<file path=ppt/tags/tag20.xml><?xml version="1.0" encoding="utf-8"?>
<p:tagLst xmlns:p="http://schemas.openxmlformats.org/presentationml/2006/main">
  <p:tag name="AS_UNIQUEID" val="152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1.xml><?xml version="1.0" encoding="utf-8"?>
<p:tagLst xmlns:p="http://schemas.openxmlformats.org/presentationml/2006/main">
  <p:tag name="AS_UNIQUEID" val="1792"/>
</p:tagLst>
</file>

<file path=ppt/tags/tag22.xml><?xml version="1.0" encoding="utf-8"?>
<p:tagLst xmlns:p="http://schemas.openxmlformats.org/presentationml/2006/main">
  <p:tag name="AS_UNIQUEID" val="1793"/>
</p:tagLst>
</file>

<file path=ppt/tags/tag23.xml><?xml version="1.0" encoding="utf-8"?>
<p:tagLst xmlns:p="http://schemas.openxmlformats.org/presentationml/2006/main">
  <p:tag name="AS_UNIQUEID" val="1794"/>
</p:tagLst>
</file>

<file path=ppt/tags/tag24.xml><?xml version="1.0" encoding="utf-8"?>
<p:tagLst xmlns:p="http://schemas.openxmlformats.org/presentationml/2006/main">
  <p:tag name="AS_UNIQUEID" val="1795"/>
</p:tagLst>
</file>

<file path=ppt/tags/tag25.xml><?xml version="1.0" encoding="utf-8"?>
<p:tagLst xmlns:p="http://schemas.openxmlformats.org/presentationml/2006/main">
  <p:tag name="AS_UNIQUEID" val="1796"/>
</p:tagLst>
</file>

<file path=ppt/tags/tag26.xml><?xml version="1.0" encoding="utf-8"?>
<p:tagLst xmlns:p="http://schemas.openxmlformats.org/presentationml/2006/main">
  <p:tag name="AS_UNIQUEID" val="1797"/>
</p:tagLst>
</file>

<file path=ppt/tags/tag27.xml><?xml version="1.0" encoding="utf-8"?>
<p:tagLst xmlns:p="http://schemas.openxmlformats.org/presentationml/2006/main">
  <p:tag name="AS_UNIQUEID" val="1878"/>
</p:tagLst>
</file>

<file path=ppt/tags/tag28.xml><?xml version="1.0" encoding="utf-8"?>
<p:tagLst xmlns:p="http://schemas.openxmlformats.org/presentationml/2006/main">
  <p:tag name="AS_UNIQUEID" val="1879"/>
</p:tagLst>
</file>

<file path=ppt/tags/tag2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35287a0f-9347-40b9-85fe-41767fe7a3d8}"/>
</p:tagLst>
</file>

<file path=ppt/tags/tag3.xml><?xml version="1.0" encoding="utf-8"?>
<p:tagLst xmlns:p="http://schemas.openxmlformats.org/presentationml/2006/main">
  <p:tag name="AS_UNIQUEID" val="1862"/>
</p:tagLst>
</file>

<file path=ppt/tags/tag3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  <p:tag name="WM_BEAUTIFY_SHAPE_IDENTITY" val="{d1847cf0-c333-4f28-b422-51689228f56c}"/>
</p:tagLst>
</file>

<file path=ppt/tags/tag3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4.xml><?xml version="1.0" encoding="utf-8"?>
<p:tagLst xmlns:p="http://schemas.openxmlformats.org/presentationml/2006/main">
  <p:tag name="AS_UNIQUEID" val="1863"/>
</p:tagLst>
</file>

<file path=ppt/tags/tag5.xml><?xml version="1.0" encoding="utf-8"?>
<p:tagLst xmlns:p="http://schemas.openxmlformats.org/presentationml/2006/main">
  <p:tag name="AS_UNIQUEID" val="1864"/>
</p:tagLst>
</file>

<file path=ppt/tags/tag6.xml><?xml version="1.0" encoding="utf-8"?>
<p:tagLst xmlns:p="http://schemas.openxmlformats.org/presentationml/2006/main">
  <p:tag name="AS_UNIQUEID" val="1865"/>
</p:tagLst>
</file>

<file path=ppt/tags/tag7.xml><?xml version="1.0" encoding="utf-8"?>
<p:tagLst xmlns:p="http://schemas.openxmlformats.org/presentationml/2006/main">
  <p:tag name="AS_UNIQUEID" val="1867"/>
</p:tagLst>
</file>

<file path=ppt/tags/tag8.xml><?xml version="1.0" encoding="utf-8"?>
<p:tagLst xmlns:p="http://schemas.openxmlformats.org/presentationml/2006/main">
  <p:tag name="AS_UNIQUEID" val="1868"/>
</p:tagLst>
</file>

<file path=ppt/tags/tag9.xml><?xml version="1.0" encoding="utf-8"?>
<p:tagLst xmlns:p="http://schemas.openxmlformats.org/presentationml/2006/main">
  <p:tag name="AS_UNIQUEID" val="1869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主题71</Template>
  <TotalTime>0</TotalTime>
  <Words>1394</Words>
  <Application>WPS 演示</Application>
  <PresentationFormat>自定义</PresentationFormat>
  <Paragraphs>158</Paragraphs>
  <Slides>19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7" baseType="lpstr">
      <vt:lpstr>Arial</vt:lpstr>
      <vt:lpstr>宋体</vt:lpstr>
      <vt:lpstr>Wingdings</vt:lpstr>
      <vt:lpstr>黑体</vt:lpstr>
      <vt:lpstr>微软雅黑</vt:lpstr>
      <vt:lpstr>Calibri</vt:lpstr>
      <vt:lpstr>Arial</vt:lpstr>
      <vt:lpstr>Times New Roman</vt:lpstr>
      <vt:lpstr>楷体</vt:lpstr>
      <vt:lpstr>Tahoma</vt:lpstr>
      <vt:lpstr>经典综艺体简</vt:lpstr>
      <vt:lpstr>Arial Unicode MS</vt:lpstr>
      <vt:lpstr>Calibri Light</vt:lpstr>
      <vt:lpstr>楷体_GB2312</vt:lpstr>
      <vt:lpstr>等线</vt:lpstr>
      <vt:lpstr>华康布丁体W12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生活中的千米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2022-05-24T22:27:00Z</cp:lastPrinted>
  <dcterms:created xsi:type="dcterms:W3CDTF">2022-05-24T22:27:00Z</dcterms:created>
  <dcterms:modified xsi:type="dcterms:W3CDTF">2023-10-27T08:25:48Z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8DB4C1CB0A6E4A85BF686D34D3A2A7C2_12</vt:lpwstr>
  </property>
  <property fmtid="{D5CDD505-2E9C-101B-9397-08002B2CF9AE}" pid="7" name="KSOProductBuildVer">
    <vt:lpwstr>2052-12.1.0.15712</vt:lpwstr>
  </property>
</Properties>
</file>