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82" r:id="rId3"/>
    <p:sldId id="257" r:id="rId5"/>
    <p:sldId id="283" r:id="rId6"/>
    <p:sldId id="284" r:id="rId7"/>
    <p:sldId id="285" r:id="rId8"/>
    <p:sldId id="339" r:id="rId9"/>
    <p:sldId id="292" r:id="rId10"/>
    <p:sldId id="291" r:id="rId11"/>
    <p:sldId id="319" r:id="rId12"/>
    <p:sldId id="264" r:id="rId13"/>
    <p:sldId id="268" r:id="rId14"/>
    <p:sldId id="269" r:id="rId15"/>
    <p:sldId id="320" r:id="rId16"/>
  </p:sldIdLst>
  <p:sldSz cx="12192000" cy="6858000"/>
  <p:notesSz cx="6858000" cy="9144000"/>
  <p:custDataLst>
    <p:tags r:id="rId20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100" d="100"/>
          <a:sy n="100" d="100"/>
        </p:scale>
        <p:origin x="-936" y="-43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0" Type="http://schemas.openxmlformats.org/officeDocument/2006/relationships/tags" Target="tags/tag1.xml"/><Relationship Id="rId2" Type="http://schemas.openxmlformats.org/officeDocument/2006/relationships/theme" Target="theme/theme1.xml"/><Relationship Id="rId19" Type="http://schemas.openxmlformats.org/officeDocument/2006/relationships/tableStyles" Target="tableStyles.xml"/><Relationship Id="rId18" Type="http://schemas.openxmlformats.org/officeDocument/2006/relationships/viewProps" Target="viewProps.xml"/><Relationship Id="rId17" Type="http://schemas.openxmlformats.org/officeDocument/2006/relationships/presProps" Target="presProps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lang="zh-CN" altLang="zh-CN"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7B74BD-509B-4AE4-98A9-8EA600F96356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5" Type="http://schemas.openxmlformats.org/officeDocument/2006/relationships/theme" Target="../theme/theme1.xml"/><Relationship Id="rId14" Type="http://schemas.openxmlformats.org/officeDocument/2006/relationships/image" Target="file:///D:\qq&#25991;&#20214;\712321467\Image\C2C\Image2\%7b75232B38-A165-1FB7-499C-2E1C792CACB5%7d.png" TargetMode="External"/><Relationship Id="rId13" Type="http://schemas.openxmlformats.org/officeDocument/2006/relationships/image" Target="../media/image2.png"/><Relationship Id="rId12" Type="http://schemas.openxmlformats.org/officeDocument/2006/relationships/image" Target="../media/image1.pn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2" cstate="email">
            <a:lum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  <p:pic>
        <p:nvPicPr>
          <p:cNvPr id="7" name="图片 1073743875" descr="学科网 zxxk.com"/>
          <p:cNvPicPr>
            <a:picLocks noChangeAspect="1"/>
          </p:cNvPicPr>
          <p:nvPr/>
        </p:nvPicPr>
        <p:blipFill>
          <a:blip r:embed="rId13" r:link="rId14"/>
          <a:stretch>
            <a:fillRect/>
          </a:stretch>
        </p:blipFill>
        <p:spPr>
          <a:xfrm>
            <a:off x="838200" y="365127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hyperlink" Target="http://www.1ppt.com/shiti/" TargetMode="External"/><Relationship Id="rId8" Type="http://schemas.openxmlformats.org/officeDocument/2006/relationships/hyperlink" Target="http://www.1ppt.com/fanwen/" TargetMode="External"/><Relationship Id="rId7" Type="http://schemas.openxmlformats.org/officeDocument/2006/relationships/hyperlink" Target="http://www.1ppt.com/ziliao/" TargetMode="External"/><Relationship Id="rId6" Type="http://schemas.openxmlformats.org/officeDocument/2006/relationships/hyperlink" Target="http://www.1ppt.com/powerpoint/" TargetMode="External"/><Relationship Id="rId5" Type="http://schemas.openxmlformats.org/officeDocument/2006/relationships/hyperlink" Target="http://www.1ppt.com/xiazai/" TargetMode="External"/><Relationship Id="rId4" Type="http://schemas.openxmlformats.org/officeDocument/2006/relationships/hyperlink" Target="http://www.1ppt.com/tubiao/" TargetMode="External"/><Relationship Id="rId3" Type="http://schemas.openxmlformats.org/officeDocument/2006/relationships/hyperlink" Target="http://www.1ppt.com/beijing/" TargetMode="External"/><Relationship Id="rId24" Type="http://schemas.openxmlformats.org/officeDocument/2006/relationships/slideLayout" Target="../slideLayouts/slideLayout1.xml"/><Relationship Id="rId23" Type="http://schemas.openxmlformats.org/officeDocument/2006/relationships/image" Target="../media/image11.png"/><Relationship Id="rId22" Type="http://schemas.openxmlformats.org/officeDocument/2006/relationships/hyperlink" Target="http://www.1ppt.com/kejian/lishi/" TargetMode="External"/><Relationship Id="rId21" Type="http://schemas.openxmlformats.org/officeDocument/2006/relationships/hyperlink" Target="http://www.1ppt.com/kejian/dili/" TargetMode="External"/><Relationship Id="rId20" Type="http://schemas.openxmlformats.org/officeDocument/2006/relationships/hyperlink" Target="http://www.1ppt.com/kejian/shengwu/" TargetMode="External"/><Relationship Id="rId2" Type="http://schemas.openxmlformats.org/officeDocument/2006/relationships/hyperlink" Target="http://www.1ppt.com/sucai/" TargetMode="External"/><Relationship Id="rId19" Type="http://schemas.openxmlformats.org/officeDocument/2006/relationships/hyperlink" Target="http://www.1ppt.com/kejian/huaxue/" TargetMode="External"/><Relationship Id="rId18" Type="http://schemas.openxmlformats.org/officeDocument/2006/relationships/hyperlink" Target="http://www.1ppt.com/kejian/wuli/" TargetMode="External"/><Relationship Id="rId17" Type="http://schemas.openxmlformats.org/officeDocument/2006/relationships/hyperlink" Target="http://www.1ppt.com/kejian/kexue/" TargetMode="External"/><Relationship Id="rId16" Type="http://schemas.openxmlformats.org/officeDocument/2006/relationships/hyperlink" Target="http://www.1ppt.com/kejian/meishu/" TargetMode="External"/><Relationship Id="rId15" Type="http://schemas.openxmlformats.org/officeDocument/2006/relationships/hyperlink" Target="http://www.1ppt.com/kejian/yingyu/" TargetMode="External"/><Relationship Id="rId14" Type="http://schemas.openxmlformats.org/officeDocument/2006/relationships/hyperlink" Target="http://www.1ppt.com/kejian/shuxue/" TargetMode="External"/><Relationship Id="rId13" Type="http://schemas.openxmlformats.org/officeDocument/2006/relationships/hyperlink" Target="http://www.1ppt.com/kejian/yuwen/" TargetMode="External"/><Relationship Id="rId12" Type="http://schemas.openxmlformats.org/officeDocument/2006/relationships/hyperlink" Target="http://www.1ppt.com/kejian/" TargetMode="External"/><Relationship Id="rId11" Type="http://schemas.openxmlformats.org/officeDocument/2006/relationships/hyperlink" Target="http://www.1ppt.cn/" TargetMode="External"/><Relationship Id="rId10" Type="http://schemas.openxmlformats.org/officeDocument/2006/relationships/hyperlink" Target="http://www.1ppt.com/jiaoan/" TargetMode="External"/><Relationship Id="rId1" Type="http://schemas.openxmlformats.org/officeDocument/2006/relationships/hyperlink" Target="http://www.1ppt.com/moban/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1"/>
          <p:cNvSpPr txBox="1"/>
          <p:nvPr/>
        </p:nvSpPr>
        <p:spPr>
          <a:xfrm>
            <a:off x="0" y="870246"/>
            <a:ext cx="12192000" cy="1007983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7200" kern="1200">
                <a:solidFill>
                  <a:srgbClr val="595959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defRPr>
            </a:lvl1pPr>
          </a:lstStyle>
          <a:p>
            <a:r>
              <a:rPr lang="zh-CN" altLang="en-US" sz="3200" b="1" dirty="0">
                <a:solidFill>
                  <a:srgbClr val="0070C0"/>
                </a:solidFill>
                <a:latin typeface="+mn-lt"/>
                <a:ea typeface="+mn-ea"/>
                <a:cs typeface="+mn-ea"/>
                <a:sym typeface="+mn-lt"/>
              </a:rPr>
              <a:t>第四单元    万</a:t>
            </a:r>
            <a:r>
              <a:rPr lang="zh-CN" altLang="zh-CN" sz="3200" b="1" dirty="0">
                <a:solidFill>
                  <a:srgbClr val="0070C0"/>
                </a:solidFill>
                <a:latin typeface="+mn-lt"/>
                <a:ea typeface="+mn-ea"/>
                <a:cs typeface="+mn-ea"/>
                <a:sym typeface="+mn-lt"/>
              </a:rPr>
              <a:t>以内的加法和减法（二）</a:t>
            </a:r>
            <a:endParaRPr lang="zh-CN" altLang="en-US" sz="3200" b="1" dirty="0">
              <a:solidFill>
                <a:srgbClr val="0070C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0" y="2644225"/>
            <a:ext cx="12192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8000" b="1" dirty="0" smtClean="0">
                <a:solidFill>
                  <a:srgbClr val="0070C0"/>
                </a:solidFill>
                <a:cs typeface="+mn-ea"/>
                <a:sym typeface="+mn-lt"/>
              </a:rPr>
              <a:t>减 法</a:t>
            </a:r>
            <a:endParaRPr lang="zh-CN" altLang="en-US" sz="8000" b="1" dirty="0">
              <a:solidFill>
                <a:srgbClr val="0070C0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56109" y="656098"/>
            <a:ext cx="489147" cy="608451"/>
          </a:xfrm>
          <a:prstGeom prst="rect">
            <a:avLst/>
          </a:prstGeom>
        </p:spPr>
      </p:pic>
      <p:sp>
        <p:nvSpPr>
          <p:cNvPr id="19" name="文本框 14"/>
          <p:cNvSpPr txBox="1"/>
          <p:nvPr/>
        </p:nvSpPr>
        <p:spPr>
          <a:xfrm>
            <a:off x="815341" y="548640"/>
            <a:ext cx="3953511" cy="748030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r>
              <a:rPr lang="zh-CN" altLang="en-US" sz="4265" b="1">
                <a:solidFill>
                  <a:srgbClr val="875000"/>
                </a:solidFill>
                <a:cs typeface="+mn-ea"/>
                <a:sym typeface="+mn-lt"/>
              </a:rPr>
              <a:t>三、导练</a:t>
            </a:r>
            <a:endParaRPr lang="zh-CN" altLang="en-US" sz="4265" b="1">
              <a:solidFill>
                <a:srgbClr val="875000"/>
              </a:solidFill>
              <a:cs typeface="+mn-ea"/>
              <a:sym typeface="+mn-lt"/>
            </a:endParaRPr>
          </a:p>
        </p:txBody>
      </p:sp>
      <p:sp>
        <p:nvSpPr>
          <p:cNvPr id="29" name="TextBox 1"/>
          <p:cNvSpPr txBox="1"/>
          <p:nvPr/>
        </p:nvSpPr>
        <p:spPr>
          <a:xfrm>
            <a:off x="1785034" y="1300839"/>
            <a:ext cx="6091121" cy="7480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4265" b="1">
                <a:cs typeface="+mn-ea"/>
                <a:sym typeface="+mn-lt"/>
              </a:rPr>
              <a:t>1.</a:t>
            </a:r>
            <a:r>
              <a:rPr lang="zh-CN" altLang="en-US" sz="4265" b="1">
                <a:cs typeface="+mn-ea"/>
                <a:sym typeface="+mn-lt"/>
              </a:rPr>
              <a:t>列竖式计算。</a:t>
            </a:r>
            <a:endParaRPr lang="zh-CN" altLang="en-US" sz="4265" b="1">
              <a:cs typeface="+mn-ea"/>
              <a:sym typeface="+mn-lt"/>
            </a:endParaRPr>
          </a:p>
        </p:txBody>
      </p:sp>
      <p:sp>
        <p:nvSpPr>
          <p:cNvPr id="30" name="TextBox 2"/>
          <p:cNvSpPr txBox="1"/>
          <p:nvPr/>
        </p:nvSpPr>
        <p:spPr>
          <a:xfrm>
            <a:off x="1047751" y="2577455"/>
            <a:ext cx="10096500" cy="187435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4265" b="1">
                <a:cs typeface="+mn-ea"/>
                <a:sym typeface="+mn-lt"/>
              </a:rPr>
              <a:t>（</a:t>
            </a:r>
            <a:r>
              <a:rPr lang="en-US" altLang="zh-CN" sz="4265" b="1">
                <a:cs typeface="+mn-ea"/>
                <a:sym typeface="+mn-lt"/>
              </a:rPr>
              <a:t>1</a:t>
            </a:r>
            <a:r>
              <a:rPr lang="zh-CN" altLang="en-US" sz="4265" b="1">
                <a:cs typeface="+mn-ea"/>
                <a:sym typeface="+mn-lt"/>
              </a:rPr>
              <a:t>）</a:t>
            </a:r>
            <a:r>
              <a:rPr lang="en-US" altLang="zh-CN" sz="4265" b="1">
                <a:cs typeface="+mn-ea"/>
                <a:sym typeface="+mn-lt"/>
              </a:rPr>
              <a:t>299-275     </a:t>
            </a:r>
            <a:r>
              <a:rPr lang="zh-CN" altLang="en-US" sz="4265" b="1">
                <a:cs typeface="+mn-ea"/>
                <a:sym typeface="+mn-lt"/>
              </a:rPr>
              <a:t>（</a:t>
            </a:r>
            <a:r>
              <a:rPr lang="en-US" altLang="zh-CN" sz="4265" b="1">
                <a:cs typeface="+mn-ea"/>
                <a:sym typeface="+mn-lt"/>
              </a:rPr>
              <a:t>2</a:t>
            </a:r>
            <a:r>
              <a:rPr lang="zh-CN" altLang="en-US" sz="4265" b="1">
                <a:cs typeface="+mn-ea"/>
                <a:sym typeface="+mn-lt"/>
              </a:rPr>
              <a:t>）</a:t>
            </a:r>
            <a:r>
              <a:rPr lang="en-US" altLang="zh-CN" sz="4265" b="1">
                <a:cs typeface="+mn-ea"/>
                <a:sym typeface="+mn-lt"/>
              </a:rPr>
              <a:t>634-56  </a:t>
            </a:r>
            <a:endParaRPr lang="en-US" altLang="zh-CN" sz="4265" b="1">
              <a:cs typeface="+mn-ea"/>
              <a:sym typeface="+mn-lt"/>
            </a:endParaRPr>
          </a:p>
          <a:p>
            <a:pPr>
              <a:defRPr/>
            </a:pPr>
            <a:r>
              <a:rPr lang="en-US" altLang="zh-CN" sz="2000" b="1">
                <a:cs typeface="+mn-ea"/>
                <a:sym typeface="+mn-lt"/>
              </a:rPr>
              <a:t> </a:t>
            </a:r>
            <a:endParaRPr lang="en-US" altLang="zh-CN" sz="1050" b="1">
              <a:cs typeface="+mn-ea"/>
              <a:sym typeface="+mn-lt"/>
            </a:endParaRPr>
          </a:p>
          <a:p>
            <a:pPr>
              <a:defRPr/>
            </a:pPr>
            <a:endParaRPr lang="en-US" altLang="zh-CN" sz="1050" b="1">
              <a:cs typeface="+mn-ea"/>
              <a:sym typeface="+mn-lt"/>
            </a:endParaRPr>
          </a:p>
          <a:p>
            <a:pPr>
              <a:defRPr/>
            </a:pPr>
            <a:r>
              <a:rPr lang="zh-CN" altLang="en-US" sz="4265" b="1">
                <a:cs typeface="+mn-ea"/>
                <a:sym typeface="+mn-lt"/>
              </a:rPr>
              <a:t>（</a:t>
            </a:r>
            <a:r>
              <a:rPr lang="en-US" altLang="zh-CN" sz="4265" b="1">
                <a:cs typeface="+mn-ea"/>
                <a:sym typeface="+mn-lt"/>
              </a:rPr>
              <a:t>3</a:t>
            </a:r>
            <a:r>
              <a:rPr lang="zh-CN" altLang="en-US" sz="4265" b="1">
                <a:cs typeface="+mn-ea"/>
                <a:sym typeface="+mn-lt"/>
              </a:rPr>
              <a:t>）</a:t>
            </a:r>
            <a:r>
              <a:rPr lang="en-US" altLang="zh-CN" sz="4265" b="1">
                <a:cs typeface="+mn-ea"/>
                <a:sym typeface="+mn-lt"/>
              </a:rPr>
              <a:t>275-89      </a:t>
            </a:r>
            <a:r>
              <a:rPr lang="zh-CN" altLang="en-US" sz="4265" b="1">
                <a:cs typeface="+mn-ea"/>
                <a:sym typeface="+mn-lt"/>
              </a:rPr>
              <a:t>（</a:t>
            </a:r>
            <a:r>
              <a:rPr lang="en-US" altLang="zh-CN" sz="4265" b="1">
                <a:cs typeface="+mn-ea"/>
                <a:sym typeface="+mn-lt"/>
              </a:rPr>
              <a:t>4</a:t>
            </a:r>
            <a:r>
              <a:rPr lang="zh-CN" altLang="en-US" sz="4265" b="1">
                <a:cs typeface="+mn-ea"/>
                <a:sym typeface="+mn-lt"/>
              </a:rPr>
              <a:t>）</a:t>
            </a:r>
            <a:r>
              <a:rPr lang="en-US" altLang="zh-CN" sz="4265" b="1">
                <a:cs typeface="+mn-ea"/>
                <a:sym typeface="+mn-lt"/>
              </a:rPr>
              <a:t>516-179</a:t>
            </a:r>
            <a:endParaRPr lang="zh-CN" altLang="en-US" sz="4265" b="1">
              <a:cs typeface="+mn-ea"/>
              <a:sym typeface="+mn-lt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11445" y="535002"/>
            <a:ext cx="2145977" cy="1972357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矩形 19"/>
          <p:cNvSpPr/>
          <p:nvPr/>
        </p:nvSpPr>
        <p:spPr>
          <a:xfrm>
            <a:off x="1052550" y="4152290"/>
            <a:ext cx="735006" cy="363636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"/>
              </a:rPr>
              <a:t>www.1ppt.com/moban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"/>
              </a:rPr>
              <a:t>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"/>
              </a:rPr>
              <a:t>www.1ppt.com/sucai/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3"/>
              </a:rPr>
              <a:t>www.1ppt.com/beijing/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4"/>
              </a:rPr>
              <a:t>www.1ppt.com/tubiao/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5"/>
              </a:rPr>
              <a:t>www.1ppt.com/xiazai/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6"/>
              </a:rPr>
              <a:t>www.1ppt.com/powerpoint/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资料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7"/>
              </a:rPr>
              <a:t>www.1ppt.com/ziliao/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范文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8"/>
              </a:rPr>
              <a:t>www.1ppt.com/fanwen/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试卷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9"/>
              </a:rPr>
              <a:t>www.1ppt.com/shiti/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教案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0"/>
              </a:rPr>
              <a:t>www.1ppt.com/jiaoan/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1"/>
              </a:rPr>
              <a:t>www.1ppt.cn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  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2"/>
              </a:rPr>
              <a:t>www.1ppt.com/kejian/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3"/>
              </a:rPr>
              <a:t>www.1ppt.com/kejian/yuwen/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4"/>
              </a:rPr>
              <a:t>www.1ppt.com/kejian/shuxue/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5"/>
              </a:rPr>
              <a:t>www.1ppt.com/kejian/yingyu/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6"/>
              </a:rPr>
              <a:t>www.1ppt.com/kejian/meishu/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7"/>
              </a:rPr>
              <a:t>www.1ppt.com/kejian/kexue/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8"/>
              </a:rPr>
              <a:t>www.1ppt.com/kejian/wuli/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9"/>
              </a:rPr>
              <a:t>www.1ppt.com/kejian/huaxue/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0"/>
              </a:rPr>
              <a:t>www.1ppt.com/kejian/shengwu/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1"/>
              </a:rPr>
              <a:t>www.1ppt.com/kejian/dili/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2"/>
              </a:rPr>
              <a:t>www.1ppt.com/kejian/lishi/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TextBox 71"/>
          <p:cNvSpPr txBox="1">
            <a:spLocks noChangeArrowheads="1"/>
          </p:cNvSpPr>
          <p:nvPr/>
        </p:nvSpPr>
        <p:spPr bwMode="auto">
          <a:xfrm>
            <a:off x="1199456" y="762320"/>
            <a:ext cx="9778832" cy="1471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3735" b="1">
                <a:latin typeface="+mn-lt"/>
                <a:ea typeface="+mn-ea"/>
                <a:cs typeface="+mn-ea"/>
                <a:sym typeface="+mn-lt"/>
              </a:rPr>
              <a:t>2</a:t>
            </a:r>
            <a:r>
              <a:rPr lang="en-US" altLang="zh-CN" b="1">
                <a:latin typeface="+mn-lt"/>
                <a:ea typeface="+mn-ea"/>
                <a:cs typeface="+mn-ea"/>
                <a:sym typeface="+mn-lt"/>
              </a:rPr>
              <a:t>.</a:t>
            </a:r>
            <a:r>
              <a:rPr lang="zh-CN" altLang="en-US" sz="3735" b="1">
                <a:latin typeface="+mn-lt"/>
                <a:ea typeface="+mn-ea"/>
                <a:cs typeface="+mn-ea"/>
                <a:sym typeface="+mn-lt"/>
              </a:rPr>
              <a:t>红领巾小学有男生</a:t>
            </a:r>
            <a:r>
              <a:rPr lang="en-US" altLang="zh-CN" sz="3735" b="1">
                <a:latin typeface="+mn-lt"/>
                <a:ea typeface="+mn-ea"/>
                <a:cs typeface="+mn-ea"/>
                <a:sym typeface="+mn-lt"/>
              </a:rPr>
              <a:t>217</a:t>
            </a:r>
            <a:r>
              <a:rPr lang="zh-CN" altLang="en-US" sz="3735" b="1">
                <a:latin typeface="+mn-lt"/>
                <a:ea typeface="+mn-ea"/>
                <a:cs typeface="+mn-ea"/>
                <a:sym typeface="+mn-lt"/>
              </a:rPr>
              <a:t>人，女生</a:t>
            </a:r>
            <a:r>
              <a:rPr lang="en-US" altLang="zh-CN" sz="3735" b="1">
                <a:latin typeface="+mn-lt"/>
                <a:ea typeface="+mn-ea"/>
                <a:cs typeface="+mn-ea"/>
                <a:sym typeface="+mn-lt"/>
              </a:rPr>
              <a:t>198</a:t>
            </a:r>
            <a:r>
              <a:rPr lang="zh-CN" altLang="en-US" sz="3735" b="1">
                <a:latin typeface="+mn-lt"/>
                <a:ea typeface="+mn-ea"/>
                <a:cs typeface="+mn-ea"/>
                <a:sym typeface="+mn-lt"/>
              </a:rPr>
              <a:t>人，男生比女生多多少人？</a:t>
            </a:r>
            <a:endParaRPr lang="zh-CN" altLang="en-US" sz="3735" b="1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" name="Rectangle 51"/>
          <p:cNvSpPr>
            <a:spLocks noChangeArrowheads="1"/>
          </p:cNvSpPr>
          <p:nvPr/>
        </p:nvSpPr>
        <p:spPr bwMode="auto">
          <a:xfrm>
            <a:off x="3509244" y="2613821"/>
            <a:ext cx="3885061" cy="6661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3735" b="1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217</a:t>
            </a:r>
            <a:r>
              <a:rPr lang="zh-CN" altLang="en-US" sz="3735" b="1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－</a:t>
            </a:r>
            <a:r>
              <a:rPr lang="en-US" altLang="zh-CN" sz="3735" b="1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198</a:t>
            </a:r>
            <a:r>
              <a:rPr lang="zh-CN" altLang="en-US" sz="3735" b="1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＝</a:t>
            </a:r>
            <a:endParaRPr lang="zh-CN" altLang="en-US" sz="3735" b="1">
              <a:solidFill>
                <a:schemeClr val="tx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9" name="Rectangle 51"/>
          <p:cNvSpPr>
            <a:spLocks noChangeArrowheads="1"/>
          </p:cNvSpPr>
          <p:nvPr/>
        </p:nvSpPr>
        <p:spPr bwMode="auto">
          <a:xfrm>
            <a:off x="6008368" y="2606526"/>
            <a:ext cx="3346109" cy="6661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3735" b="1">
                <a:solidFill>
                  <a:schemeClr val="tx1"/>
                </a:solidFill>
                <a:cs typeface="+mn-ea"/>
                <a:sym typeface="+mn-lt"/>
              </a:rPr>
              <a:t>19</a:t>
            </a:r>
            <a:r>
              <a:rPr lang="zh-CN" altLang="en-US" sz="3735" b="1">
                <a:solidFill>
                  <a:schemeClr val="tx1"/>
                </a:solidFill>
                <a:cs typeface="+mn-ea"/>
                <a:sym typeface="+mn-lt"/>
              </a:rPr>
              <a:t>（人）</a:t>
            </a:r>
            <a:endParaRPr lang="zh-CN" altLang="en-US" sz="3735" b="1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3407701" y="5391117"/>
            <a:ext cx="5862331" cy="667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735" b="1">
                <a:solidFill>
                  <a:schemeClr val="tx1"/>
                </a:solidFill>
                <a:cs typeface="+mn-ea"/>
                <a:sym typeface="+mn-lt"/>
              </a:rPr>
              <a:t>答</a:t>
            </a:r>
            <a:r>
              <a:rPr lang="en-US" altLang="zh-CN" sz="3735" b="1">
                <a:solidFill>
                  <a:schemeClr val="tx1"/>
                </a:solidFill>
                <a:cs typeface="+mn-ea"/>
                <a:sym typeface="+mn-lt"/>
              </a:rPr>
              <a:t>:</a:t>
            </a:r>
            <a:r>
              <a:rPr lang="zh-CN" altLang="en-US" sz="3735" b="1">
                <a:solidFill>
                  <a:schemeClr val="tx1"/>
                </a:solidFill>
                <a:cs typeface="+mn-ea"/>
                <a:sym typeface="+mn-lt"/>
              </a:rPr>
              <a:t>男生比女生多</a:t>
            </a:r>
            <a:r>
              <a:rPr lang="en-US" altLang="zh-CN" sz="3735" b="1">
                <a:solidFill>
                  <a:schemeClr val="tx1"/>
                </a:solidFill>
                <a:cs typeface="+mn-ea"/>
                <a:sym typeface="+mn-lt"/>
              </a:rPr>
              <a:t>19</a:t>
            </a:r>
            <a:r>
              <a:rPr lang="zh-CN" altLang="en-US" sz="3735" b="1">
                <a:solidFill>
                  <a:schemeClr val="tx1"/>
                </a:solidFill>
                <a:cs typeface="+mn-ea"/>
                <a:sym typeface="+mn-lt"/>
              </a:rPr>
              <a:t>人。</a:t>
            </a:r>
            <a:endParaRPr lang="zh-CN" altLang="en-US" sz="3735" b="1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12" name="Rectangle 51"/>
          <p:cNvSpPr>
            <a:spLocks noChangeArrowheads="1"/>
          </p:cNvSpPr>
          <p:nvPr/>
        </p:nvSpPr>
        <p:spPr bwMode="auto">
          <a:xfrm>
            <a:off x="5792846" y="4670649"/>
            <a:ext cx="927204" cy="6661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3735" b="1">
                <a:solidFill>
                  <a:schemeClr val="tx1"/>
                </a:solidFill>
                <a:cs typeface="+mn-ea"/>
                <a:sym typeface="+mn-lt"/>
              </a:rPr>
              <a:t>1</a:t>
            </a:r>
            <a:endParaRPr lang="en-US" altLang="zh-CN" sz="3735" b="1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13" name="Rectangle 51"/>
          <p:cNvSpPr>
            <a:spLocks noChangeArrowheads="1"/>
          </p:cNvSpPr>
          <p:nvPr/>
        </p:nvSpPr>
        <p:spPr bwMode="auto">
          <a:xfrm>
            <a:off x="6264260" y="4670649"/>
            <a:ext cx="927205" cy="6661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3735" b="1">
                <a:solidFill>
                  <a:schemeClr val="tx1"/>
                </a:solidFill>
                <a:cs typeface="+mn-ea"/>
                <a:sym typeface="+mn-lt"/>
              </a:rPr>
              <a:t>9</a:t>
            </a:r>
            <a:endParaRPr lang="en-US" altLang="zh-CN" sz="3735" b="1">
              <a:solidFill>
                <a:schemeClr val="tx1"/>
              </a:solidFill>
              <a:cs typeface="+mn-ea"/>
              <a:sym typeface="+mn-lt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3874832" y="3452118"/>
            <a:ext cx="3591320" cy="1312333"/>
            <a:chOff x="4640576" y="4272443"/>
            <a:chExt cx="2232025" cy="984250"/>
          </a:xfrm>
        </p:grpSpPr>
        <p:grpSp>
          <p:nvGrpSpPr>
            <p:cNvPr id="15" name="Group 50"/>
            <p:cNvGrpSpPr/>
            <p:nvPr/>
          </p:nvGrpSpPr>
          <p:grpSpPr>
            <a:xfrm>
              <a:off x="4640576" y="4272443"/>
              <a:ext cx="2232025" cy="984250"/>
              <a:chOff x="2518" y="2834"/>
              <a:chExt cx="1406" cy="620"/>
            </a:xfrm>
          </p:grpSpPr>
          <p:sp>
            <p:nvSpPr>
              <p:cNvPr id="17" name="Rectangle 51"/>
              <p:cNvSpPr>
                <a:spLocks noChangeArrowheads="1"/>
              </p:cNvSpPr>
              <p:nvPr/>
            </p:nvSpPr>
            <p:spPr bwMode="auto">
              <a:xfrm>
                <a:off x="2518" y="2834"/>
                <a:ext cx="1406" cy="31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miter lim="800000"/>
                    <a:headEnd/>
                    <a:tailEnd type="none" w="lg" len="lg"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28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4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0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16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zh-CN" sz="3735" b="1">
                    <a:solidFill>
                      <a:srgbClr val="FF0000"/>
                    </a:solidFill>
                    <a:latin typeface="+mn-lt"/>
                    <a:ea typeface="+mn-ea"/>
                    <a:cs typeface="+mn-ea"/>
                    <a:sym typeface="+mn-lt"/>
                  </a:rPr>
                  <a:t>      </a:t>
                </a:r>
                <a:r>
                  <a:rPr lang="en-US" altLang="zh-CN" sz="3735" b="1">
                    <a:solidFill>
                      <a:schemeClr val="tx1"/>
                    </a:solidFill>
                    <a:latin typeface="+mn-lt"/>
                    <a:ea typeface="+mn-ea"/>
                    <a:cs typeface="+mn-ea"/>
                    <a:sym typeface="+mn-lt"/>
                  </a:rPr>
                  <a:t>2 1 7</a:t>
                </a:r>
                <a:endParaRPr lang="en-US" altLang="zh-CN" sz="3735" b="1">
                  <a:solidFill>
                    <a:schemeClr val="tx1"/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cxnSp>
            <p:nvCxnSpPr>
              <p:cNvPr id="18" name="直接连接符 17"/>
              <p:cNvCxnSpPr/>
              <p:nvPr/>
            </p:nvCxnSpPr>
            <p:spPr>
              <a:xfrm>
                <a:off x="2763" y="3454"/>
                <a:ext cx="1087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6" name="矩形 15"/>
            <p:cNvSpPr/>
            <p:nvPr/>
          </p:nvSpPr>
          <p:spPr>
            <a:xfrm>
              <a:off x="5080283" y="4683771"/>
              <a:ext cx="1082154" cy="50033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spcBef>
                  <a:spcPct val="0"/>
                </a:spcBef>
              </a:pPr>
              <a:r>
                <a:rPr lang="zh-CN" altLang="en-US" sz="3735" b="1">
                  <a:solidFill>
                    <a:schemeClr val="tx1"/>
                  </a:solidFill>
                  <a:cs typeface="+mn-ea"/>
                  <a:sym typeface="+mn-lt"/>
                </a:rPr>
                <a:t>－</a:t>
              </a:r>
              <a:r>
                <a:rPr lang="en-US" altLang="zh-CN" sz="3735" b="1">
                  <a:solidFill>
                    <a:schemeClr val="tx1"/>
                  </a:solidFill>
                  <a:cs typeface="+mn-ea"/>
                  <a:sym typeface="+mn-lt"/>
                </a:rPr>
                <a:t> 1 9 8</a:t>
              </a:r>
              <a:endParaRPr lang="en-US" altLang="zh-CN" sz="3735" b="1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363912" y="3801365"/>
            <a:ext cx="2112283" cy="2707384"/>
          </a:xfrm>
          <a:prstGeom prst="rect">
            <a:avLst/>
          </a:prstGeom>
        </p:spPr>
      </p:pic>
      <p:sp>
        <p:nvSpPr>
          <p:cNvPr id="58" name="椭圆 57"/>
          <p:cNvSpPr/>
          <p:nvPr/>
        </p:nvSpPr>
        <p:spPr bwMode="auto">
          <a:xfrm flipH="1" flipV="1">
            <a:off x="5956373" y="3451858"/>
            <a:ext cx="52343" cy="4571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9pPr>
          </a:lstStyle>
          <a:p>
            <a:pPr algn="ctr" eaLnBrk="1" hangingPunct="1">
              <a:defRPr/>
            </a:pPr>
            <a:endParaRPr lang="zh-CN" altLang="en-US" sz="160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" name="椭圆 2"/>
          <p:cNvSpPr/>
          <p:nvPr/>
        </p:nvSpPr>
        <p:spPr bwMode="auto">
          <a:xfrm flipH="1" flipV="1">
            <a:off x="5485202" y="3497580"/>
            <a:ext cx="52343" cy="4571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9pPr>
          </a:lstStyle>
          <a:p>
            <a:pPr algn="ctr" eaLnBrk="1" hangingPunct="1">
              <a:defRPr/>
            </a:pPr>
            <a:endParaRPr lang="zh-CN" altLang="en-US" sz="160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1"/>
      <p:bldP spid="12" grpId="2"/>
      <p:bldP spid="13" grpId="3"/>
      <p:bldP spid="58" grpId="0" animBg="1"/>
      <p:bldP spid="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14"/>
          <p:cNvSpPr txBox="1"/>
          <p:nvPr/>
        </p:nvSpPr>
        <p:spPr>
          <a:xfrm>
            <a:off x="312421" y="245110"/>
            <a:ext cx="4268471" cy="748030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r>
              <a:rPr lang="zh-CN" altLang="en-US" sz="4265" b="1">
                <a:solidFill>
                  <a:srgbClr val="875000"/>
                </a:solidFill>
                <a:cs typeface="+mn-ea"/>
                <a:sym typeface="+mn-lt"/>
              </a:rPr>
              <a:t>四、导结</a:t>
            </a:r>
            <a:endParaRPr lang="zh-CN" altLang="en-US" sz="4265" b="1">
              <a:solidFill>
                <a:srgbClr val="875000"/>
              </a:solidFill>
              <a:cs typeface="+mn-ea"/>
              <a:sym typeface="+mn-lt"/>
            </a:endParaRPr>
          </a:p>
        </p:txBody>
      </p:sp>
      <p:sp>
        <p:nvSpPr>
          <p:cNvPr id="26" name="Rectangle 5"/>
          <p:cNvSpPr>
            <a:spLocks noChangeArrowheads="1"/>
          </p:cNvSpPr>
          <p:nvPr/>
        </p:nvSpPr>
        <p:spPr bwMode="auto">
          <a:xfrm>
            <a:off x="1434339" y="1287047"/>
            <a:ext cx="6894836" cy="667106"/>
          </a:xfrm>
          <a:prstGeom prst="rect">
            <a:avLst/>
          </a:prstGeom>
          <a:noFill/>
          <a:effectLst>
            <a:softEdge rad="0"/>
          </a:effectLst>
        </p:spPr>
        <p:txBody>
          <a:bodyPr wrap="none" lIns="91440" tIns="45720" rIns="91440" bIns="45720" rtlCol="0">
            <a:spAutoFit/>
          </a:bodyPr>
          <a:lstStyle/>
          <a:p>
            <a:r>
              <a:rPr lang="zh-CN" altLang="zh-CN" sz="3735" b="1">
                <a:cs typeface="+mn-ea"/>
                <a:sym typeface="+mn-lt"/>
              </a:rPr>
              <a:t>这节课你们都学会了哪些知识？</a:t>
            </a:r>
            <a:endParaRPr lang="zh-CN" altLang="en-US" sz="3735" b="1">
              <a:cs typeface="+mn-ea"/>
              <a:sym typeface="+mn-lt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64772" y="2237742"/>
            <a:ext cx="11670665" cy="4031615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4265" b="1">
                <a:cs typeface="+mn-ea"/>
                <a:sym typeface="+mn-lt"/>
              </a:rPr>
              <a:t>计</a:t>
            </a:r>
            <a:r>
              <a:rPr lang="zh-CN" altLang="en-US" sz="4265" b="1">
                <a:solidFill>
                  <a:schemeClr val="tx1"/>
                </a:solidFill>
                <a:cs typeface="+mn-ea"/>
                <a:sym typeface="+mn-lt"/>
              </a:rPr>
              <a:t>算</a:t>
            </a:r>
            <a:r>
              <a:rPr lang="zh-CN" altLang="en-US" sz="4265" b="1">
                <a:cs typeface="+mn-ea"/>
                <a:sym typeface="+mn-lt"/>
              </a:rPr>
              <a:t>万以内的减法</a:t>
            </a:r>
            <a:r>
              <a:rPr lang="zh-CN" altLang="en-US" sz="4265" b="1">
                <a:solidFill>
                  <a:schemeClr val="tx1"/>
                </a:solidFill>
                <a:cs typeface="+mn-ea"/>
                <a:sym typeface="+mn-lt"/>
              </a:rPr>
              <a:t>：</a:t>
            </a:r>
            <a:endParaRPr lang="en-US" altLang="zh-CN" sz="4265" b="1">
              <a:solidFill>
                <a:schemeClr val="bg1"/>
              </a:solidFill>
              <a:cs typeface="+mn-ea"/>
              <a:sym typeface="+mn-lt"/>
            </a:endParaRPr>
          </a:p>
          <a:p>
            <a:pPr>
              <a:lnSpc>
                <a:spcPct val="120000"/>
              </a:lnSpc>
            </a:pPr>
            <a:r>
              <a:rPr lang="en-US" altLang="zh-CN" sz="4265" b="1">
                <a:cs typeface="+mn-ea"/>
                <a:sym typeface="+mn-lt"/>
              </a:rPr>
              <a:t>       1. </a:t>
            </a:r>
            <a:r>
              <a:rPr lang="zh-CN" altLang="en-US" sz="4265" b="1">
                <a:cs typeface="+mn-ea"/>
                <a:sym typeface="+mn-lt"/>
              </a:rPr>
              <a:t>相同数位对齐。</a:t>
            </a:r>
            <a:endParaRPr lang="zh-CN" altLang="en-US" sz="4265" b="1">
              <a:solidFill>
                <a:srgbClr val="FFFF00"/>
              </a:solidFill>
              <a:cs typeface="+mn-ea"/>
              <a:sym typeface="+mn-lt"/>
            </a:endParaRPr>
          </a:p>
          <a:p>
            <a:pPr>
              <a:lnSpc>
                <a:spcPct val="120000"/>
              </a:lnSpc>
            </a:pPr>
            <a:r>
              <a:rPr lang="en-US" altLang="zh-CN" sz="4265" b="1">
                <a:cs typeface="+mn-ea"/>
                <a:sym typeface="+mn-lt"/>
              </a:rPr>
              <a:t>       2. </a:t>
            </a:r>
            <a:r>
              <a:rPr lang="zh-CN" altLang="en-US" sz="4265" b="1">
                <a:cs typeface="+mn-ea"/>
                <a:sym typeface="+mn-lt"/>
              </a:rPr>
              <a:t>从个位减起。</a:t>
            </a:r>
            <a:endParaRPr lang="zh-CN" altLang="en-US" sz="4265" b="1">
              <a:solidFill>
                <a:srgbClr val="FFFF00"/>
              </a:solidFill>
              <a:cs typeface="+mn-ea"/>
              <a:sym typeface="+mn-lt"/>
            </a:endParaRPr>
          </a:p>
          <a:p>
            <a:pPr>
              <a:lnSpc>
                <a:spcPct val="120000"/>
              </a:lnSpc>
            </a:pPr>
            <a:r>
              <a:rPr lang="en-US" altLang="zh-CN" sz="4265" b="1">
                <a:cs typeface="+mn-ea"/>
                <a:sym typeface="+mn-lt"/>
              </a:rPr>
              <a:t>       3. </a:t>
            </a:r>
            <a:r>
              <a:rPr lang="zh-CN" altLang="en-US" sz="4265" b="1">
                <a:cs typeface="+mn-ea"/>
                <a:sym typeface="+mn-lt"/>
              </a:rPr>
              <a:t>哪一位上的数不够减，要从前一位退</a:t>
            </a:r>
            <a:r>
              <a:rPr lang="en-US" altLang="zh-CN" sz="4265" b="1">
                <a:cs typeface="+mn-ea"/>
                <a:sym typeface="+mn-lt"/>
              </a:rPr>
              <a:t>1</a:t>
            </a:r>
            <a:r>
              <a:rPr lang="zh-CN" altLang="en-US" sz="4265" b="1">
                <a:cs typeface="+mn-ea"/>
                <a:sym typeface="+mn-lt"/>
              </a:rPr>
              <a:t>当</a:t>
            </a:r>
            <a:r>
              <a:rPr lang="en-US" altLang="zh-CN" sz="4265" b="1">
                <a:cs typeface="+mn-ea"/>
                <a:sym typeface="+mn-lt"/>
              </a:rPr>
              <a:t>10</a:t>
            </a:r>
            <a:r>
              <a:rPr lang="zh-CN" altLang="en-US" sz="4265" b="1">
                <a:cs typeface="+mn-ea"/>
                <a:sym typeface="+mn-lt"/>
              </a:rPr>
              <a:t>，加上本位上的数再减。</a:t>
            </a:r>
            <a:endParaRPr lang="zh-CN" altLang="en-US" sz="4265" b="1">
              <a:solidFill>
                <a:srgbClr val="FFFF00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26" grpId="0"/>
      <p:bldP spid="11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20843" y="2552302"/>
            <a:ext cx="6083387" cy="159580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zh-CN" altLang="en-US" sz="8000" b="1">
                <a:solidFill>
                  <a:srgbClr val="7030A0"/>
                </a:solidFill>
                <a:cs typeface="+mn-ea"/>
                <a:sym typeface="+mn-lt"/>
              </a:rPr>
              <a:t>谢 谢 聆 听 ！</a:t>
            </a:r>
            <a:endParaRPr lang="zh-CN" altLang="en-US" sz="8000" b="1">
              <a:solidFill>
                <a:srgbClr val="7030A0"/>
              </a:solidFill>
              <a:cs typeface="+mn-ea"/>
              <a:sym typeface="+mn-lt"/>
            </a:endParaRPr>
          </a:p>
        </p:txBody>
      </p:sp>
      <p:pic>
        <p:nvPicPr>
          <p:cNvPr id="4" name="New picture"/>
          <p:cNvPicPr/>
          <p:nvPr/>
        </p:nvPicPr>
        <p:blipFill>
          <a:blip r:embed="rId1"/>
          <a:stretch>
            <a:fillRect/>
          </a:stretch>
        </p:blipFill>
        <p:spPr>
          <a:xfrm>
            <a:off x="12280900" y="10807700"/>
            <a:ext cx="330200" cy="241300"/>
          </a:xfrm>
          <a:prstGeom prst="cube">
            <a:avLst/>
          </a:prstGeom>
        </p:spPr>
      </p:pic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14"/>
          <p:cNvSpPr txBox="1"/>
          <p:nvPr/>
        </p:nvSpPr>
        <p:spPr>
          <a:xfrm>
            <a:off x="815414" y="585860"/>
            <a:ext cx="2462949" cy="748666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r>
              <a:rPr lang="zh-CN" altLang="en-US" sz="4265" b="1">
                <a:solidFill>
                  <a:srgbClr val="875000"/>
                </a:solidFill>
                <a:cs typeface="+mn-ea"/>
                <a:sym typeface="+mn-lt"/>
              </a:rPr>
              <a:t>一、导入</a:t>
            </a:r>
            <a:endParaRPr lang="zh-CN" altLang="en-US" sz="4265" b="1">
              <a:solidFill>
                <a:srgbClr val="875000"/>
              </a:solidFill>
              <a:cs typeface="+mn-ea"/>
              <a:sym typeface="+mn-lt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56109" y="656096"/>
            <a:ext cx="489147" cy="608452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91492" y="4263010"/>
            <a:ext cx="1668573" cy="1901397"/>
          </a:xfrm>
          <a:prstGeom prst="rect">
            <a:avLst/>
          </a:prstGeom>
        </p:spPr>
      </p:pic>
      <p:sp>
        <p:nvSpPr>
          <p:cNvPr id="14" name="TextBox 1"/>
          <p:cNvSpPr txBox="1">
            <a:spLocks noChangeArrowheads="1"/>
          </p:cNvSpPr>
          <p:nvPr/>
        </p:nvSpPr>
        <p:spPr bwMode="auto">
          <a:xfrm>
            <a:off x="2009676" y="1358710"/>
            <a:ext cx="9555989" cy="10768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4265" b="1">
                <a:latin typeface="+mn-lt"/>
                <a:ea typeface="+mn-ea"/>
                <a:cs typeface="+mn-ea"/>
                <a:sym typeface="+mn-lt"/>
              </a:rPr>
              <a:t>口算下面各题。</a:t>
            </a:r>
            <a:endParaRPr lang="zh-CN" altLang="en-US" sz="4265" b="1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7" name="TextBox 2"/>
          <p:cNvSpPr txBox="1"/>
          <p:nvPr/>
        </p:nvSpPr>
        <p:spPr>
          <a:xfrm>
            <a:off x="3023659" y="2372885"/>
            <a:ext cx="4038600" cy="354096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altLang="zh-CN" sz="3735" b="1" dirty="0">
                <a:cs typeface="+mn-ea"/>
                <a:sym typeface="+mn-lt"/>
              </a:rPr>
              <a:t>700-200=</a:t>
            </a:r>
            <a:endParaRPr lang="en-US" altLang="zh-CN" sz="3735" b="1" dirty="0">
              <a:cs typeface="+mn-ea"/>
              <a:sym typeface="+mn-lt"/>
            </a:endParaRPr>
          </a:p>
          <a:p>
            <a:pPr>
              <a:lnSpc>
                <a:spcPct val="150000"/>
              </a:lnSpc>
              <a:defRPr/>
            </a:pPr>
            <a:r>
              <a:rPr lang="en-US" altLang="zh-CN" sz="3735" b="1" dirty="0">
                <a:cs typeface="+mn-ea"/>
                <a:sym typeface="+mn-lt"/>
              </a:rPr>
              <a:t>780-180=</a:t>
            </a:r>
            <a:endParaRPr lang="en-US" altLang="zh-CN" sz="3735" b="1" dirty="0">
              <a:cs typeface="+mn-ea"/>
              <a:sym typeface="+mn-lt"/>
            </a:endParaRPr>
          </a:p>
          <a:p>
            <a:pPr>
              <a:lnSpc>
                <a:spcPct val="150000"/>
              </a:lnSpc>
              <a:defRPr/>
            </a:pPr>
            <a:r>
              <a:rPr lang="en-US" altLang="zh-CN" sz="3735" b="1" dirty="0">
                <a:cs typeface="+mn-ea"/>
                <a:sym typeface="+mn-lt"/>
              </a:rPr>
              <a:t>990-770=</a:t>
            </a:r>
            <a:endParaRPr lang="en-US" altLang="zh-CN" sz="3735" b="1" dirty="0">
              <a:cs typeface="+mn-ea"/>
              <a:sym typeface="+mn-lt"/>
            </a:endParaRPr>
          </a:p>
          <a:p>
            <a:pPr>
              <a:lnSpc>
                <a:spcPct val="150000"/>
              </a:lnSpc>
              <a:defRPr/>
            </a:pPr>
            <a:r>
              <a:rPr lang="en-US" altLang="zh-CN" sz="3735" b="1" dirty="0">
                <a:cs typeface="+mn-ea"/>
                <a:sym typeface="+mn-lt"/>
              </a:rPr>
              <a:t>47</a:t>
            </a:r>
            <a:r>
              <a:rPr lang="zh-CN" altLang="en-US" sz="3735" b="1" dirty="0">
                <a:cs typeface="+mn-ea"/>
                <a:sym typeface="+mn-lt"/>
              </a:rPr>
              <a:t>－</a:t>
            </a:r>
            <a:r>
              <a:rPr lang="en-US" altLang="zh-CN" sz="3735" b="1" dirty="0">
                <a:cs typeface="+mn-ea"/>
                <a:sym typeface="+mn-lt"/>
              </a:rPr>
              <a:t>24=</a:t>
            </a:r>
            <a:endParaRPr lang="zh-CN" altLang="en-US" sz="3735" b="1" dirty="0">
              <a:cs typeface="+mn-ea"/>
              <a:sym typeface="+mn-lt"/>
            </a:endParaRPr>
          </a:p>
        </p:txBody>
      </p:sp>
      <p:sp>
        <p:nvSpPr>
          <p:cNvPr id="38" name="TextBox 3"/>
          <p:cNvSpPr txBox="1"/>
          <p:nvPr/>
        </p:nvSpPr>
        <p:spPr>
          <a:xfrm>
            <a:off x="5135895" y="2543091"/>
            <a:ext cx="1435100" cy="66611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3735" b="1">
                <a:solidFill>
                  <a:srgbClr val="FF0000"/>
                </a:solidFill>
                <a:cs typeface="+mn-ea"/>
                <a:sym typeface="+mn-lt"/>
              </a:rPr>
              <a:t>500</a:t>
            </a:r>
            <a:endParaRPr lang="zh-CN" altLang="en-US" sz="3735" b="1">
              <a:solidFill>
                <a:srgbClr val="FF0000"/>
              </a:solidFill>
              <a:cs typeface="+mn-ea"/>
              <a:sym typeface="+mn-lt"/>
            </a:endParaRPr>
          </a:p>
        </p:txBody>
      </p:sp>
      <p:sp>
        <p:nvSpPr>
          <p:cNvPr id="39" name="TextBox 6"/>
          <p:cNvSpPr txBox="1"/>
          <p:nvPr/>
        </p:nvSpPr>
        <p:spPr>
          <a:xfrm>
            <a:off x="5135895" y="3383421"/>
            <a:ext cx="1435100" cy="66611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3735" b="1">
                <a:solidFill>
                  <a:srgbClr val="FF0000"/>
                </a:solidFill>
                <a:cs typeface="+mn-ea"/>
                <a:sym typeface="+mn-lt"/>
              </a:rPr>
              <a:t>600</a:t>
            </a:r>
            <a:endParaRPr lang="zh-CN" altLang="en-US" sz="3735" b="1">
              <a:solidFill>
                <a:srgbClr val="FF0000"/>
              </a:solidFill>
              <a:cs typeface="+mn-ea"/>
              <a:sym typeface="+mn-lt"/>
            </a:endParaRPr>
          </a:p>
        </p:txBody>
      </p:sp>
      <p:sp>
        <p:nvSpPr>
          <p:cNvPr id="40" name="TextBox 7"/>
          <p:cNvSpPr txBox="1"/>
          <p:nvPr/>
        </p:nvSpPr>
        <p:spPr>
          <a:xfrm>
            <a:off x="5135894" y="4223750"/>
            <a:ext cx="1435100" cy="66611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3735" b="1">
                <a:solidFill>
                  <a:srgbClr val="FF0000"/>
                </a:solidFill>
                <a:cs typeface="+mn-ea"/>
                <a:sym typeface="+mn-lt"/>
              </a:rPr>
              <a:t>220</a:t>
            </a:r>
            <a:endParaRPr lang="zh-CN" altLang="en-US" sz="3735" b="1">
              <a:solidFill>
                <a:srgbClr val="FF0000"/>
              </a:solidFill>
              <a:cs typeface="+mn-ea"/>
              <a:sym typeface="+mn-lt"/>
            </a:endParaRPr>
          </a:p>
        </p:txBody>
      </p:sp>
      <p:sp>
        <p:nvSpPr>
          <p:cNvPr id="41" name="TextBox 8"/>
          <p:cNvSpPr txBox="1"/>
          <p:nvPr/>
        </p:nvSpPr>
        <p:spPr>
          <a:xfrm>
            <a:off x="5135894" y="5113023"/>
            <a:ext cx="1435100" cy="66611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3735" b="1">
                <a:solidFill>
                  <a:srgbClr val="FF0000"/>
                </a:solidFill>
                <a:cs typeface="+mn-ea"/>
                <a:sym typeface="+mn-lt"/>
              </a:rPr>
              <a:t>23</a:t>
            </a:r>
            <a:endParaRPr lang="zh-CN" altLang="en-US" sz="3735" b="1">
              <a:solidFill>
                <a:srgbClr val="FF0000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5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37" grpId="1"/>
      <p:bldP spid="38" grpId="2"/>
      <p:bldP spid="39" grpId="3"/>
      <p:bldP spid="40" grpId="4"/>
      <p:bldP spid="41" grpId="5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矩形 16"/>
          <p:cNvSpPr>
            <a:spLocks noChangeArrowheads="1"/>
          </p:cNvSpPr>
          <p:nvPr/>
        </p:nvSpPr>
        <p:spPr bwMode="auto">
          <a:xfrm>
            <a:off x="4894741" y="2106494"/>
            <a:ext cx="2163763" cy="647700"/>
          </a:xfrm>
          <a:prstGeom prst="rect">
            <a:avLst/>
          </a:prstGeom>
          <a:noFill/>
          <a:ln w="25400" algn="ctr">
            <a:noFill/>
            <a:miter lim="800000"/>
          </a:ln>
        </p:spPr>
        <p:txBody>
          <a:bodyPr anchor="ctr"/>
          <a:lstStyle/>
          <a:p>
            <a:pPr algn="ctr"/>
            <a:r>
              <a:rPr lang="en-US" altLang="zh-CN" sz="4400" b="1">
                <a:cs typeface="+mn-ea"/>
                <a:sym typeface="+mn-lt"/>
              </a:rPr>
              <a:t>54</a:t>
            </a:r>
            <a:r>
              <a:rPr lang="zh-CN" altLang="en-US" sz="4400" b="1">
                <a:cs typeface="+mn-ea"/>
                <a:sym typeface="+mn-lt"/>
              </a:rPr>
              <a:t>－</a:t>
            </a:r>
            <a:r>
              <a:rPr lang="en-US" altLang="zh-CN" sz="4400" b="1">
                <a:cs typeface="+mn-ea"/>
                <a:sym typeface="+mn-lt"/>
              </a:rPr>
              <a:t>39</a:t>
            </a:r>
            <a:endParaRPr lang="zh-CN" altLang="en-US" sz="4400" b="1">
              <a:cs typeface="+mn-ea"/>
              <a:sym typeface="+mn-lt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4899160" y="3131779"/>
            <a:ext cx="3855213" cy="1489076"/>
            <a:chOff x="5270090" y="3108926"/>
            <a:chExt cx="3855213" cy="1489076"/>
          </a:xfrm>
        </p:grpSpPr>
        <p:cxnSp>
          <p:nvCxnSpPr>
            <p:cNvPr id="64" name="直接连接符 23"/>
            <p:cNvCxnSpPr>
              <a:cxnSpLocks noChangeShapeType="1"/>
            </p:cNvCxnSpPr>
            <p:nvPr/>
          </p:nvCxnSpPr>
          <p:spPr bwMode="auto">
            <a:xfrm flipV="1">
              <a:off x="5441657" y="4598002"/>
              <a:ext cx="1928133" cy="0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63" name="Rectangle 51"/>
            <p:cNvSpPr>
              <a:spLocks noChangeArrowheads="1"/>
            </p:cNvSpPr>
            <p:nvPr/>
          </p:nvSpPr>
          <p:spPr bwMode="auto">
            <a:xfrm>
              <a:off x="5270090" y="3108926"/>
              <a:ext cx="3855213" cy="13849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 type="none" w="lg" len="lg"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n-US" altLang="zh-CN" sz="4000" b="1">
                  <a:cs typeface="+mn-ea"/>
                  <a:sym typeface="+mn-lt"/>
                </a:rPr>
                <a:t>      5  4  </a:t>
              </a:r>
              <a:endParaRPr lang="en-US" altLang="zh-CN" sz="4000" b="1">
                <a:cs typeface="+mn-ea"/>
                <a:sym typeface="+mn-lt"/>
              </a:endParaRPr>
            </a:p>
            <a:p>
              <a:r>
                <a:rPr lang="zh-CN" altLang="en-US" sz="4400" b="1">
                  <a:cs typeface="+mn-ea"/>
                  <a:sym typeface="+mn-lt"/>
                </a:rPr>
                <a:t>  </a:t>
              </a:r>
              <a:r>
                <a:rPr lang="en-US" altLang="zh-CN" sz="4400" b="1">
                  <a:cs typeface="+mn-ea"/>
                  <a:sym typeface="+mn-lt"/>
                </a:rPr>
                <a:t> - </a:t>
              </a:r>
              <a:r>
                <a:rPr lang="en-US" altLang="zh-CN" sz="4000" b="1">
                  <a:cs typeface="+mn-ea"/>
                  <a:sym typeface="+mn-lt"/>
                </a:rPr>
                <a:t>3  9      </a:t>
              </a:r>
              <a:endParaRPr lang="en-US" altLang="zh-CN" sz="4000" b="1">
                <a:cs typeface="+mn-ea"/>
                <a:sym typeface="+mn-lt"/>
              </a:endParaRPr>
            </a:p>
          </p:txBody>
        </p:sp>
      </p:grpSp>
      <p:sp>
        <p:nvSpPr>
          <p:cNvPr id="68" name="Rectangle 51"/>
          <p:cNvSpPr>
            <a:spLocks noChangeArrowheads="1"/>
          </p:cNvSpPr>
          <p:nvPr/>
        </p:nvSpPr>
        <p:spPr bwMode="auto">
          <a:xfrm>
            <a:off x="6718979" y="2045624"/>
            <a:ext cx="1728788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4400" b="1">
                <a:solidFill>
                  <a:srgbClr val="FF0000"/>
                </a:solidFill>
                <a:cs typeface="+mn-ea"/>
                <a:sym typeface="+mn-lt"/>
              </a:rPr>
              <a:t>＝</a:t>
            </a:r>
            <a:r>
              <a:rPr lang="en-US" altLang="zh-CN" sz="4400" b="1">
                <a:solidFill>
                  <a:srgbClr val="FF0000"/>
                </a:solidFill>
                <a:cs typeface="+mn-ea"/>
                <a:sym typeface="+mn-lt"/>
              </a:rPr>
              <a:t>15</a:t>
            </a:r>
            <a:endParaRPr lang="en-US" altLang="zh-CN" sz="4400" b="1">
              <a:solidFill>
                <a:srgbClr val="FF0000"/>
              </a:solidFill>
              <a:cs typeface="+mn-ea"/>
              <a:sym typeface="+mn-lt"/>
            </a:endParaRPr>
          </a:p>
        </p:txBody>
      </p:sp>
      <p:sp>
        <p:nvSpPr>
          <p:cNvPr id="74" name="AutoShape 27"/>
          <p:cNvSpPr>
            <a:spLocks noChangeArrowheads="1"/>
          </p:cNvSpPr>
          <p:nvPr/>
        </p:nvSpPr>
        <p:spPr bwMode="auto">
          <a:xfrm>
            <a:off x="2130989" y="4598004"/>
            <a:ext cx="2667971" cy="1055608"/>
          </a:xfrm>
          <a:prstGeom prst="wedgeRoundRectCallout">
            <a:avLst>
              <a:gd name="adj1" fmla="val -55662"/>
              <a:gd name="adj2" fmla="val -10609"/>
              <a:gd name="adj3" fmla="val 16667"/>
            </a:avLst>
          </a:prstGeom>
          <a:solidFill>
            <a:schemeClr val="bg1"/>
          </a:solidFill>
          <a:ln w="19050">
            <a:solidFill>
              <a:srgbClr val="3399FF"/>
            </a:solidFill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2800" b="1">
                <a:solidFill>
                  <a:srgbClr val="C00000"/>
                </a:solidFill>
                <a:cs typeface="+mn-ea"/>
                <a:sym typeface="+mn-lt"/>
              </a:rPr>
              <a:t>相同数位对齐</a:t>
            </a:r>
            <a:r>
              <a:rPr lang="en-US" altLang="zh-CN" sz="2800" b="1">
                <a:solidFill>
                  <a:srgbClr val="C00000"/>
                </a:solidFill>
                <a:cs typeface="+mn-ea"/>
                <a:sym typeface="+mn-lt"/>
              </a:rPr>
              <a:t>,</a:t>
            </a:r>
            <a:endParaRPr lang="en-US" altLang="zh-CN" sz="2800" b="1">
              <a:solidFill>
                <a:srgbClr val="C00000"/>
              </a:solidFill>
              <a:cs typeface="+mn-ea"/>
              <a:sym typeface="+mn-lt"/>
            </a:endParaRPr>
          </a:p>
          <a:p>
            <a:r>
              <a:rPr lang="zh-CN" altLang="en-US" sz="2800" b="1">
                <a:solidFill>
                  <a:srgbClr val="C00000"/>
                </a:solidFill>
                <a:cs typeface="+mn-ea"/>
                <a:sym typeface="+mn-lt"/>
              </a:rPr>
              <a:t>从个位减起</a:t>
            </a:r>
            <a:r>
              <a:rPr lang="zh-CN" altLang="en-US" b="1">
                <a:solidFill>
                  <a:srgbClr val="C00000"/>
                </a:solidFill>
                <a:cs typeface="+mn-ea"/>
                <a:sym typeface="+mn-lt"/>
              </a:rPr>
              <a:t>。</a:t>
            </a:r>
            <a:endParaRPr lang="zh-CN" altLang="en-US" b="1">
              <a:solidFill>
                <a:srgbClr val="C00000"/>
              </a:solidFill>
              <a:cs typeface="+mn-ea"/>
              <a:sym typeface="+mn-lt"/>
            </a:endParaRPr>
          </a:p>
        </p:txBody>
      </p:sp>
      <p:sp>
        <p:nvSpPr>
          <p:cNvPr id="79" name="AutoShape 27"/>
          <p:cNvSpPr>
            <a:spLocks noChangeArrowheads="1"/>
          </p:cNvSpPr>
          <p:nvPr/>
        </p:nvSpPr>
        <p:spPr bwMode="auto">
          <a:xfrm>
            <a:off x="8090731" y="4205425"/>
            <a:ext cx="2352364" cy="1532334"/>
          </a:xfrm>
          <a:prstGeom prst="wedgeRoundRectCallout">
            <a:avLst>
              <a:gd name="adj1" fmla="val 60535"/>
              <a:gd name="adj2" fmla="val 26334"/>
              <a:gd name="adj3" fmla="val 16667"/>
            </a:avLst>
          </a:prstGeom>
          <a:solidFill>
            <a:schemeClr val="bg1"/>
          </a:solidFill>
          <a:ln w="19050">
            <a:solidFill>
              <a:srgbClr val="3399FF"/>
            </a:solidFill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2800" b="1">
                <a:solidFill>
                  <a:srgbClr val="C00000"/>
                </a:solidFill>
                <a:cs typeface="+mn-ea"/>
                <a:sym typeface="+mn-lt"/>
              </a:rPr>
              <a:t>个位上的数不够减，就从十位退</a:t>
            </a:r>
            <a:r>
              <a:rPr lang="en-US" altLang="zh-CN" sz="2800" b="1">
                <a:solidFill>
                  <a:srgbClr val="C00000"/>
                </a:solidFill>
                <a:cs typeface="+mn-ea"/>
                <a:sym typeface="+mn-lt"/>
              </a:rPr>
              <a:t>1</a:t>
            </a:r>
            <a:r>
              <a:rPr lang="zh-CN" altLang="en-US" sz="2800" b="1">
                <a:solidFill>
                  <a:srgbClr val="C00000"/>
                </a:solidFill>
                <a:cs typeface="+mn-ea"/>
                <a:sym typeface="+mn-lt"/>
              </a:rPr>
              <a:t>。</a:t>
            </a:r>
            <a:endParaRPr lang="zh-CN" altLang="en-US" sz="2800" b="1">
              <a:solidFill>
                <a:srgbClr val="C00000"/>
              </a:solidFill>
              <a:cs typeface="+mn-ea"/>
              <a:sym typeface="+mn-lt"/>
            </a:endParaRPr>
          </a:p>
        </p:txBody>
      </p:sp>
      <p:sp>
        <p:nvSpPr>
          <p:cNvPr id="58" name="椭圆 57"/>
          <p:cNvSpPr/>
          <p:nvPr/>
        </p:nvSpPr>
        <p:spPr bwMode="auto">
          <a:xfrm>
            <a:off x="5859781" y="3068928"/>
            <a:ext cx="99209" cy="83723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9pPr>
          </a:lstStyle>
          <a:p>
            <a:pPr algn="ctr" eaLnBrk="1" hangingPunct="1">
              <a:defRPr/>
            </a:pPr>
            <a:endParaRPr lang="zh-CN" altLang="en-US" sz="160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40" name="图片 39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858653" y="4589428"/>
            <a:ext cx="972611" cy="1401920"/>
          </a:xfrm>
          <a:prstGeom prst="rect">
            <a:avLst/>
          </a:prstGeom>
        </p:spPr>
      </p:pic>
      <p:pic>
        <p:nvPicPr>
          <p:cNvPr id="41" name="图片 40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10710835" y="5186279"/>
            <a:ext cx="1435812" cy="1474451"/>
          </a:xfrm>
          <a:prstGeom prst="rect">
            <a:avLst/>
          </a:prstGeom>
        </p:spPr>
      </p:pic>
      <p:sp>
        <p:nvSpPr>
          <p:cNvPr id="35" name="文本框 34"/>
          <p:cNvSpPr txBox="1"/>
          <p:nvPr/>
        </p:nvSpPr>
        <p:spPr>
          <a:xfrm>
            <a:off x="1831340" y="927245"/>
            <a:ext cx="8056880" cy="667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735" b="1">
                <a:cs typeface="+mn-ea"/>
                <a:sym typeface="+mn-lt"/>
              </a:rPr>
              <a:t>笔算两位数减法时，要注意什么？</a:t>
            </a:r>
            <a:endParaRPr lang="zh-CN" altLang="en-US" sz="3735" b="1">
              <a:cs typeface="+mn-ea"/>
              <a:sym typeface="+mn-lt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8767" y="408801"/>
            <a:ext cx="1469260" cy="1876500"/>
          </a:xfrm>
          <a:prstGeom prst="rect">
            <a:avLst/>
          </a:prstGeom>
        </p:spPr>
      </p:pic>
      <p:sp>
        <p:nvSpPr>
          <p:cNvPr id="14" name="文本框 13"/>
          <p:cNvSpPr txBox="1"/>
          <p:nvPr/>
        </p:nvSpPr>
        <p:spPr>
          <a:xfrm>
            <a:off x="6173771" y="4620855"/>
            <a:ext cx="35396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>
                <a:cs typeface="+mn-ea"/>
                <a:sym typeface="+mn-lt"/>
              </a:rPr>
              <a:t>5</a:t>
            </a:r>
            <a:endParaRPr lang="zh-CN" altLang="en-US" sz="4000" b="1">
              <a:cs typeface="+mn-ea"/>
              <a:sym typeface="+mn-lt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5612460" y="4620855"/>
            <a:ext cx="40577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>
                <a:cs typeface="+mn-ea"/>
                <a:sym typeface="+mn-lt"/>
              </a:rPr>
              <a:t>1</a:t>
            </a:r>
            <a:endParaRPr lang="zh-CN" altLang="en-US" sz="4000" b="1">
              <a:cs typeface="+mn-ea"/>
              <a:sym typeface="+mn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" grpId="0"/>
      <p:bldP spid="68" grpId="0"/>
      <p:bldP spid="74" grpId="0" animBg="1"/>
      <p:bldP spid="79" grpId="0" animBg="1"/>
      <p:bldP spid="58" grpId="0" animBg="1"/>
      <p:bldP spid="35" grpId="0"/>
      <p:bldP spid="14" grpId="0"/>
      <p:bldP spid="1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" name="组合 47"/>
          <p:cNvGrpSpPr/>
          <p:nvPr/>
        </p:nvGrpSpPr>
        <p:grpSpPr>
          <a:xfrm>
            <a:off x="339091" y="3443607"/>
            <a:ext cx="6908800" cy="1804035"/>
            <a:chOff x="2629646" y="4443995"/>
            <a:chExt cx="5304883" cy="1367128"/>
          </a:xfrm>
        </p:grpSpPr>
        <p:sp>
          <p:nvSpPr>
            <p:cNvPr id="49" name="圆角矩形 48"/>
            <p:cNvSpPr/>
            <p:nvPr/>
          </p:nvSpPr>
          <p:spPr>
            <a:xfrm>
              <a:off x="3857977" y="4672614"/>
              <a:ext cx="3862208" cy="686331"/>
            </a:xfrm>
            <a:prstGeom prst="roundRect">
              <a:avLst>
                <a:gd name="adj" fmla="val 37592"/>
              </a:avLst>
            </a:prstGeom>
            <a:solidFill>
              <a:schemeClr val="tx2">
                <a:lumMod val="20000"/>
                <a:lumOff val="80000"/>
              </a:schemeClr>
            </a:solidFill>
            <a:ln w="38100">
              <a:solidFill>
                <a:schemeClr val="accent5">
                  <a:lumMod val="60000"/>
                  <a:lumOff val="40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pic>
          <p:nvPicPr>
            <p:cNvPr id="50" name="图片 49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2629646" y="4443995"/>
              <a:ext cx="1367128" cy="1367128"/>
            </a:xfrm>
            <a:prstGeom prst="rect">
              <a:avLst/>
            </a:prstGeom>
          </p:spPr>
        </p:pic>
        <p:sp>
          <p:nvSpPr>
            <p:cNvPr id="51" name="矩形 50"/>
            <p:cNvSpPr/>
            <p:nvPr/>
          </p:nvSpPr>
          <p:spPr>
            <a:xfrm>
              <a:off x="3782430" y="4749626"/>
              <a:ext cx="4152099" cy="39555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2800" b="1">
                  <a:solidFill>
                    <a:srgbClr val="7030A0"/>
                  </a:solidFill>
                  <a:cs typeface="+mn-ea"/>
                  <a:sym typeface="+mn-lt"/>
                </a:rPr>
                <a:t>你发现了哪些数学信息？</a:t>
              </a:r>
              <a:endParaRPr lang="zh-CN" altLang="en-US" sz="2800" b="1">
                <a:solidFill>
                  <a:srgbClr val="7030A0"/>
                </a:solidFill>
                <a:cs typeface="+mn-ea"/>
                <a:sym typeface="+mn-lt"/>
              </a:endParaRPr>
            </a:p>
          </p:txBody>
        </p:sp>
      </p:grpSp>
      <p:sp>
        <p:nvSpPr>
          <p:cNvPr id="58" name="TextBox 57"/>
          <p:cNvSpPr txBox="1"/>
          <p:nvPr/>
        </p:nvSpPr>
        <p:spPr>
          <a:xfrm>
            <a:off x="1633221" y="561342"/>
            <a:ext cx="9912351" cy="1076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>
                <a:cs typeface="+mn-ea"/>
                <a:sym typeface="+mn-lt"/>
              </a:rPr>
              <a:t>  </a:t>
            </a:r>
            <a:r>
              <a:rPr lang="zh-CN" altLang="en-US" sz="3200" b="1">
                <a:cs typeface="+mn-ea"/>
                <a:sym typeface="+mn-lt"/>
              </a:rPr>
              <a:t>在“心连心”读书活动中，光明小学各年级为希望小学捐赠了一些图书。</a:t>
            </a:r>
            <a:endParaRPr lang="zh-CN" altLang="en-US" sz="3200" b="1">
              <a:cs typeface="+mn-ea"/>
              <a:sym typeface="+mn-lt"/>
            </a:endParaRPr>
          </a:p>
        </p:txBody>
      </p:sp>
      <p:graphicFrame>
        <p:nvGraphicFramePr>
          <p:cNvPr id="53" name="表格 52"/>
          <p:cNvGraphicFramePr>
            <a:graphicFrameLocks noGrp="1"/>
          </p:cNvGraphicFramePr>
          <p:nvPr/>
        </p:nvGraphicFramePr>
        <p:xfrm>
          <a:off x="1840231" y="1791773"/>
          <a:ext cx="9267496" cy="189722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18757"/>
                <a:gridCol w="1258123"/>
                <a:gridCol w="1258123"/>
                <a:gridCol w="1259008"/>
                <a:gridCol w="1258123"/>
                <a:gridCol w="1109441"/>
                <a:gridCol w="1405921"/>
              </a:tblGrid>
              <a:tr h="72977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zh-CN" altLang="en-US" sz="320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年级</a:t>
                      </a:r>
                      <a:endParaRPr lang="zh-CN" altLang="en-US" sz="3200">
                        <a:solidFill>
                          <a:schemeClr val="bg1"/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zh-CN" altLang="en-US" sz="320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一</a:t>
                      </a:r>
                      <a:endParaRPr lang="zh-CN" altLang="en-US" sz="3200">
                        <a:solidFill>
                          <a:schemeClr val="bg1"/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zh-CN" altLang="en-US" sz="320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二</a:t>
                      </a:r>
                      <a:endParaRPr lang="zh-CN" altLang="en-US" sz="3200">
                        <a:solidFill>
                          <a:schemeClr val="bg1"/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zh-CN" altLang="en-US" sz="320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三</a:t>
                      </a:r>
                      <a:endParaRPr lang="zh-CN" altLang="en-US" sz="3200">
                        <a:solidFill>
                          <a:schemeClr val="bg1"/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zh-CN" altLang="en-US" sz="320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四</a:t>
                      </a:r>
                      <a:endParaRPr lang="zh-CN" altLang="en-US" sz="3200">
                        <a:solidFill>
                          <a:schemeClr val="bg1"/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zh-CN" altLang="en-US" sz="320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五</a:t>
                      </a:r>
                      <a:endParaRPr lang="zh-CN" altLang="en-US" sz="3200">
                        <a:solidFill>
                          <a:schemeClr val="bg1"/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zh-CN" altLang="en-US" sz="320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六</a:t>
                      </a:r>
                      <a:endParaRPr lang="zh-CN" altLang="en-US" sz="3200">
                        <a:solidFill>
                          <a:schemeClr val="bg1"/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/>
                </a:tc>
              </a:tr>
              <a:tr h="107426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zh-CN" altLang="en-US" sz="2800" b="1">
                          <a:latin typeface="+mn-lt"/>
                          <a:ea typeface="+mn-ea"/>
                          <a:cs typeface="+mn-ea"/>
                          <a:sym typeface="+mn-lt"/>
                        </a:rPr>
                        <a:t>图书本数</a:t>
                      </a:r>
                      <a:endParaRPr lang="zh-CN" altLang="en-US" sz="2800" b="1">
                        <a:solidFill>
                          <a:schemeClr val="tx1"/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50000"/>
                        </a:lnSpc>
                      </a:pPr>
                      <a:r>
                        <a:rPr lang="en-US" altLang="zh-CN" sz="3200" b="1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98</a:t>
                      </a:r>
                      <a:endParaRPr lang="zh-CN" altLang="en-US" sz="3200" b="1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50000"/>
                        </a:lnSpc>
                      </a:pPr>
                      <a:r>
                        <a:rPr lang="en-US" altLang="zh-CN" sz="3200" b="1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124</a:t>
                      </a:r>
                      <a:endParaRPr lang="zh-CN" altLang="en-US" sz="3200" b="1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50000"/>
                        </a:lnSpc>
                      </a:pPr>
                      <a:r>
                        <a:rPr lang="en-US" altLang="zh-CN" sz="3200" b="1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145</a:t>
                      </a:r>
                      <a:endParaRPr lang="zh-CN" altLang="en-US" sz="3200" b="1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50000"/>
                        </a:lnSpc>
                      </a:pPr>
                      <a:r>
                        <a:rPr lang="en-US" altLang="zh-CN" sz="3200" b="1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217</a:t>
                      </a:r>
                      <a:endParaRPr lang="zh-CN" altLang="en-US" sz="3200" b="1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50000"/>
                        </a:lnSpc>
                      </a:pPr>
                      <a:r>
                        <a:rPr lang="en-US" altLang="zh-CN" sz="3200" b="1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276</a:t>
                      </a:r>
                      <a:endParaRPr lang="zh-CN" altLang="en-US" sz="3200" b="1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50000"/>
                        </a:lnSpc>
                      </a:pPr>
                      <a:r>
                        <a:rPr lang="en-US" altLang="zh-CN" sz="3200" b="1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301</a:t>
                      </a:r>
                      <a:endParaRPr lang="zh-CN" altLang="en-US" sz="3200" b="1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文本框 1"/>
          <p:cNvSpPr txBox="1"/>
          <p:nvPr/>
        </p:nvSpPr>
        <p:spPr>
          <a:xfrm>
            <a:off x="1840232" y="5189856"/>
            <a:ext cx="912050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     </a:t>
            </a:r>
            <a:r>
              <a:rPr lang="en-US" altLang="zh-CN" sz="32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   </a:t>
            </a:r>
            <a:r>
              <a:rPr lang="zh-CN" altLang="en-US" sz="32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请同学们根据上面的信息每人提出一个用</a:t>
            </a:r>
            <a:r>
              <a:rPr lang="zh-CN" altLang="en-US" sz="3200" b="1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减法</a:t>
            </a:r>
            <a:r>
              <a:rPr lang="zh-CN" altLang="en-US" sz="32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解决的数学问题，并说</a:t>
            </a:r>
            <a:r>
              <a:rPr lang="zh-CN" altLang="en-US" sz="3200" b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出算式</a:t>
            </a:r>
            <a:r>
              <a:rPr lang="zh-CN" altLang="en-US" sz="32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。</a:t>
            </a:r>
            <a:endParaRPr lang="zh-CN" altLang="en-US" sz="3200" b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23192" y="193041"/>
            <a:ext cx="189674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solidFill>
                  <a:srgbClr val="C00000"/>
                </a:solidFill>
                <a:cs typeface="+mn-ea"/>
                <a:sym typeface="+mn-lt"/>
              </a:rPr>
              <a:t>二：导学</a:t>
            </a:r>
            <a:endParaRPr lang="zh-CN" altLang="en-US" sz="3200" b="1">
              <a:solidFill>
                <a:srgbClr val="C00000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TextBox 49"/>
          <p:cNvSpPr txBox="1"/>
          <p:nvPr/>
        </p:nvSpPr>
        <p:spPr>
          <a:xfrm>
            <a:off x="1121518" y="3164586"/>
            <a:ext cx="628890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zh-CN" altLang="en-US" sz="3200" b="1">
                <a:cs typeface="+mn-ea"/>
                <a:sym typeface="+mn-lt"/>
              </a:rPr>
              <a:t>五年级比二年级多捐多少本图书</a:t>
            </a:r>
            <a:r>
              <a:rPr lang="zh-CN" altLang="en-US" sz="2800">
                <a:cs typeface="+mn-ea"/>
                <a:sym typeface="+mn-lt"/>
              </a:rPr>
              <a:t>？</a:t>
            </a:r>
            <a:endParaRPr lang="zh-CN" altLang="zh-CN" sz="2800">
              <a:cs typeface="+mn-ea"/>
              <a:sym typeface="+mn-lt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1178561" y="4399281"/>
            <a:ext cx="76974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zh-CN" altLang="en-US" sz="3200" b="1">
                <a:cs typeface="+mn-ea"/>
                <a:sym typeface="+mn-lt"/>
              </a:rPr>
              <a:t>一年级比四年级少捐多少本图书</a:t>
            </a:r>
            <a:r>
              <a:rPr lang="zh-CN" altLang="zh-CN" sz="3200" b="1">
                <a:cs typeface="+mn-ea"/>
                <a:sym typeface="+mn-lt"/>
              </a:rPr>
              <a:t>？</a:t>
            </a:r>
            <a:endParaRPr lang="zh-CN" altLang="zh-CN" sz="3200" b="1">
              <a:cs typeface="+mn-ea"/>
              <a:sym typeface="+mn-lt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178561" y="5358131"/>
            <a:ext cx="66014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zh-CN" altLang="en-US" sz="3200" b="1">
                <a:cs typeface="+mn-ea"/>
                <a:sym typeface="+mn-lt"/>
              </a:rPr>
              <a:t>六年级比三年级多捐多少本图书？</a:t>
            </a:r>
            <a:endParaRPr lang="zh-CN" altLang="zh-CN" sz="3200" b="1">
              <a:cs typeface="+mn-ea"/>
              <a:sym typeface="+mn-lt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2961274" y="3748150"/>
            <a:ext cx="138211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cs typeface="+mn-ea"/>
                <a:sym typeface="+mn-lt"/>
              </a:rPr>
              <a:t>276-124</a:t>
            </a:r>
            <a:endParaRPr lang="zh-CN" altLang="en-US" sz="2800" b="1">
              <a:solidFill>
                <a:srgbClr val="FF0000"/>
              </a:solidFill>
              <a:cs typeface="+mn-ea"/>
              <a:sym typeface="+mn-lt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2961275" y="4921292"/>
            <a:ext cx="120257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cs typeface="+mn-ea"/>
                <a:sym typeface="+mn-lt"/>
              </a:rPr>
              <a:t>217-98</a:t>
            </a:r>
            <a:endParaRPr lang="zh-CN" altLang="en-US" sz="2800" b="1">
              <a:solidFill>
                <a:srgbClr val="FF0000"/>
              </a:solidFill>
              <a:cs typeface="+mn-ea"/>
              <a:sym typeface="+mn-lt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2932846" y="6067445"/>
            <a:ext cx="138211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>
                <a:solidFill>
                  <a:srgbClr val="00B0F0"/>
                </a:solidFill>
                <a:cs typeface="+mn-ea"/>
                <a:sym typeface="+mn-lt"/>
              </a:rPr>
              <a:t>301-145</a:t>
            </a:r>
            <a:endParaRPr lang="zh-CN" altLang="en-US" sz="2800" b="1">
              <a:solidFill>
                <a:srgbClr val="00B0F0"/>
              </a:solidFill>
              <a:cs typeface="+mn-ea"/>
              <a:sym typeface="+mn-lt"/>
            </a:endParaRPr>
          </a:p>
        </p:txBody>
      </p:sp>
      <p:sp>
        <p:nvSpPr>
          <p:cNvPr id="53" name="TextBox 57"/>
          <p:cNvSpPr txBox="1"/>
          <p:nvPr/>
        </p:nvSpPr>
        <p:spPr>
          <a:xfrm>
            <a:off x="582932" y="267337"/>
            <a:ext cx="10812145" cy="1076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>
                <a:cs typeface="+mn-ea"/>
                <a:sym typeface="+mn-lt"/>
              </a:rPr>
              <a:t>    </a:t>
            </a:r>
            <a:r>
              <a:rPr lang="zh-CN" altLang="en-US" sz="3200" b="1">
                <a:cs typeface="+mn-ea"/>
                <a:sym typeface="+mn-lt"/>
              </a:rPr>
              <a:t>在“心连心”读书活动中，光明小学各年级为希望小学捐赠了一些图书。</a:t>
            </a:r>
            <a:endParaRPr lang="zh-CN" altLang="en-US" sz="3200" b="1">
              <a:cs typeface="+mn-ea"/>
              <a:sym typeface="+mn-lt"/>
            </a:endParaRPr>
          </a:p>
        </p:txBody>
      </p:sp>
      <p:graphicFrame>
        <p:nvGraphicFramePr>
          <p:cNvPr id="54" name="表格 53"/>
          <p:cNvGraphicFramePr>
            <a:graphicFrameLocks noGrp="1"/>
          </p:cNvGraphicFramePr>
          <p:nvPr/>
        </p:nvGraphicFramePr>
        <p:xfrm>
          <a:off x="783591" y="1402080"/>
          <a:ext cx="10081896" cy="17043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70075"/>
                <a:gridCol w="1369060"/>
                <a:gridCol w="1368425"/>
                <a:gridCol w="1369060"/>
                <a:gridCol w="1368425"/>
                <a:gridCol w="1367791"/>
                <a:gridCol w="1369060"/>
              </a:tblGrid>
              <a:tr h="85217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年级</a:t>
                      </a:r>
                      <a:endParaRPr lang="zh-CN" altLang="en-US" sz="2400">
                        <a:solidFill>
                          <a:schemeClr val="bg1"/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一</a:t>
                      </a:r>
                      <a:endParaRPr lang="zh-CN" altLang="en-US" sz="2400">
                        <a:solidFill>
                          <a:schemeClr val="bg1"/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二</a:t>
                      </a:r>
                      <a:endParaRPr lang="zh-CN" altLang="en-US" sz="2400">
                        <a:solidFill>
                          <a:schemeClr val="bg1"/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三</a:t>
                      </a:r>
                      <a:endParaRPr lang="zh-CN" altLang="en-US" sz="2400">
                        <a:solidFill>
                          <a:schemeClr val="bg1"/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四</a:t>
                      </a:r>
                      <a:endParaRPr lang="zh-CN" altLang="en-US" sz="2400">
                        <a:solidFill>
                          <a:schemeClr val="bg1"/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五</a:t>
                      </a:r>
                      <a:endParaRPr lang="zh-CN" altLang="en-US" sz="2400">
                        <a:solidFill>
                          <a:schemeClr val="bg1"/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六</a:t>
                      </a:r>
                      <a:endParaRPr lang="zh-CN" altLang="en-US" sz="2400">
                        <a:solidFill>
                          <a:schemeClr val="bg1"/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/>
                </a:tc>
              </a:tr>
              <a:tr h="85217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b="1">
                          <a:latin typeface="+mn-lt"/>
                          <a:ea typeface="+mn-ea"/>
                          <a:cs typeface="+mn-ea"/>
                          <a:sym typeface="+mn-lt"/>
                        </a:rPr>
                        <a:t>图书本数</a:t>
                      </a:r>
                      <a:endParaRPr lang="zh-CN" altLang="en-US" sz="2400" b="1">
                        <a:solidFill>
                          <a:schemeClr val="tx1"/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altLang="zh-CN" sz="2400" b="1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98</a:t>
                      </a:r>
                      <a:endParaRPr lang="zh-CN" altLang="en-US" sz="2400" b="1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altLang="zh-CN" sz="2400" b="1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124</a:t>
                      </a:r>
                      <a:endParaRPr lang="zh-CN" altLang="en-US" sz="2400" b="1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altLang="zh-CN" sz="2400" b="1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145</a:t>
                      </a:r>
                      <a:endParaRPr lang="zh-CN" altLang="en-US" sz="2400" b="1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altLang="zh-CN" sz="2400" b="1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217</a:t>
                      </a:r>
                      <a:endParaRPr lang="zh-CN" altLang="en-US" sz="2400" b="1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altLang="zh-CN" sz="2400" b="1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276</a:t>
                      </a:r>
                      <a:endParaRPr lang="zh-CN" altLang="en-US" sz="2400" b="1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altLang="zh-CN" sz="2400" b="1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301</a:t>
                      </a:r>
                      <a:endParaRPr lang="zh-CN" altLang="en-US" sz="2400" b="1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/>
      <p:bldP spid="52" grpId="0"/>
      <p:bldP spid="58" grpId="0"/>
      <p:bldP spid="59" grpId="0"/>
      <p:bldP spid="60" grpId="0"/>
      <p:bldP spid="6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0" y="95885"/>
            <a:ext cx="12058651" cy="656336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zh-CN" altLang="zh-CN" sz="4000" b="1">
                <a:solidFill>
                  <a:schemeClr val="tx1"/>
                </a:solidFill>
                <a:cs typeface="+mn-ea"/>
                <a:sym typeface="+mn-lt"/>
              </a:rPr>
              <a:t>活动一：探究</a:t>
            </a:r>
            <a:r>
              <a:rPr lang="zh-CN" altLang="en-US" sz="4000" b="1">
                <a:solidFill>
                  <a:schemeClr val="tx1"/>
                </a:solidFill>
                <a:cs typeface="+mn-ea"/>
                <a:sym typeface="+mn-lt"/>
              </a:rPr>
              <a:t>计算方法</a:t>
            </a:r>
            <a:endParaRPr lang="zh-CN" altLang="zh-CN" sz="4000" b="1">
              <a:solidFill>
                <a:srgbClr val="0070C0"/>
              </a:solidFill>
              <a:cs typeface="+mn-ea"/>
              <a:sym typeface="+mn-lt"/>
            </a:endParaRPr>
          </a:p>
          <a:p>
            <a:pPr marL="0" indent="0">
              <a:buNone/>
            </a:pPr>
            <a:endParaRPr lang="zh-CN" altLang="zh-CN" sz="3200" b="1">
              <a:solidFill>
                <a:schemeClr val="tx1"/>
              </a:solidFill>
              <a:cs typeface="+mn-ea"/>
              <a:sym typeface="+mn-lt"/>
            </a:endParaRPr>
          </a:p>
          <a:p>
            <a:pPr marL="0" indent="0">
              <a:buNone/>
            </a:pPr>
            <a:r>
              <a:rPr lang="zh-CN" altLang="zh-CN" sz="4000" b="1">
                <a:solidFill>
                  <a:schemeClr val="tx1"/>
                </a:solidFill>
                <a:cs typeface="+mn-ea"/>
                <a:sym typeface="+mn-lt"/>
              </a:rPr>
              <a:t>活动任务：</a:t>
            </a:r>
            <a:r>
              <a:rPr lang="zh-CN" altLang="zh-CN" sz="4000" b="1" kern="100">
                <a:solidFill>
                  <a:srgbClr val="000000"/>
                </a:solidFill>
                <a:effectLst/>
                <a:cs typeface="+mn-ea"/>
                <a:sym typeface="+mn-lt"/>
              </a:rPr>
              <a:t>探究“</a:t>
            </a:r>
            <a:r>
              <a:rPr lang="en-US" altLang="zh-CN" sz="4000" b="1">
                <a:solidFill>
                  <a:schemeClr val="tx1"/>
                </a:solidFill>
                <a:cs typeface="+mn-ea"/>
                <a:sym typeface="+mn-lt"/>
              </a:rPr>
              <a:t>276-124</a:t>
            </a:r>
            <a:r>
              <a:rPr lang="zh-CN" altLang="en-US" sz="4000" b="1" kern="100">
                <a:solidFill>
                  <a:srgbClr val="000000"/>
                </a:solidFill>
                <a:effectLst/>
                <a:cs typeface="+mn-ea"/>
                <a:sym typeface="+mn-lt"/>
              </a:rPr>
              <a:t>和</a:t>
            </a:r>
            <a:r>
              <a:rPr lang="en-US" altLang="zh-CN" sz="4000" b="1" kern="100">
                <a:solidFill>
                  <a:srgbClr val="000000"/>
                </a:solidFill>
                <a:effectLst/>
                <a:cs typeface="+mn-ea"/>
                <a:sym typeface="+mn-lt"/>
              </a:rPr>
              <a:t>217-98</a:t>
            </a:r>
            <a:r>
              <a:rPr lang="zh-CN" altLang="zh-CN" sz="4000" b="1" kern="100">
                <a:solidFill>
                  <a:srgbClr val="000000"/>
                </a:solidFill>
                <a:effectLst/>
                <a:cs typeface="+mn-ea"/>
                <a:sym typeface="+mn-lt"/>
              </a:rPr>
              <a:t>怎</a:t>
            </a:r>
            <a:r>
              <a:rPr lang="zh-CN" altLang="en-US" sz="4000" b="1" kern="100">
                <a:solidFill>
                  <a:srgbClr val="000000"/>
                </a:solidFill>
                <a:effectLst/>
                <a:cs typeface="+mn-ea"/>
                <a:sym typeface="+mn-lt"/>
              </a:rPr>
              <a:t>样</a:t>
            </a:r>
            <a:r>
              <a:rPr lang="zh-CN" altLang="zh-CN" sz="4000" b="1" kern="100">
                <a:solidFill>
                  <a:srgbClr val="000000"/>
                </a:solidFill>
                <a:effectLst/>
                <a:cs typeface="+mn-ea"/>
                <a:sym typeface="+mn-lt"/>
              </a:rPr>
              <a:t>计算</a:t>
            </a:r>
            <a:r>
              <a:rPr lang="zh-CN" altLang="en-US" sz="4000" b="1" kern="100">
                <a:solidFill>
                  <a:srgbClr val="000000"/>
                </a:solidFill>
                <a:effectLst/>
                <a:cs typeface="+mn-ea"/>
                <a:sym typeface="+mn-lt"/>
              </a:rPr>
              <a:t>？</a:t>
            </a:r>
            <a:r>
              <a:rPr lang="zh-CN" altLang="zh-CN" sz="4000" b="1" kern="100">
                <a:solidFill>
                  <a:srgbClr val="000000"/>
                </a:solidFill>
                <a:effectLst/>
                <a:cs typeface="+mn-ea"/>
                <a:sym typeface="+mn-lt"/>
              </a:rPr>
              <a:t>”</a:t>
            </a:r>
            <a:endParaRPr lang="zh-CN" altLang="zh-CN" sz="4000" b="1">
              <a:solidFill>
                <a:schemeClr val="tx1"/>
              </a:solidFill>
              <a:cs typeface="+mn-ea"/>
              <a:sym typeface="+mn-lt"/>
            </a:endParaRPr>
          </a:p>
          <a:p>
            <a:pPr marL="0" indent="0">
              <a:buNone/>
            </a:pPr>
            <a:endParaRPr lang="zh-CN" altLang="zh-CN" sz="4000" b="1">
              <a:solidFill>
                <a:schemeClr val="tx1"/>
              </a:solidFill>
              <a:cs typeface="+mn-ea"/>
              <a:sym typeface="+mn-lt"/>
            </a:endParaRPr>
          </a:p>
          <a:p>
            <a:pPr marL="0" indent="0">
              <a:buNone/>
            </a:pPr>
            <a:r>
              <a:rPr lang="zh-CN" altLang="zh-CN" sz="4000" b="1">
                <a:solidFill>
                  <a:schemeClr val="tx1"/>
                </a:solidFill>
                <a:cs typeface="+mn-ea"/>
                <a:sym typeface="+mn-lt"/>
              </a:rPr>
              <a:t>（一）活动流程：</a:t>
            </a:r>
            <a:endParaRPr lang="zh-CN" altLang="zh-CN" sz="4000" b="1">
              <a:solidFill>
                <a:schemeClr val="tx1"/>
              </a:solidFill>
              <a:cs typeface="+mn-ea"/>
              <a:sym typeface="+mn-lt"/>
            </a:endParaRPr>
          </a:p>
          <a:p>
            <a:pPr marL="0" indent="0" algn="l">
              <a:buNone/>
            </a:pPr>
            <a:r>
              <a:rPr lang="en-US" altLang="zh-CN" sz="4000" b="1">
                <a:solidFill>
                  <a:schemeClr val="tx1"/>
                </a:solidFill>
                <a:cs typeface="+mn-ea"/>
                <a:sym typeface="+mn-lt"/>
              </a:rPr>
              <a:t>    1.</a:t>
            </a:r>
            <a:r>
              <a:rPr lang="zh-CN" altLang="zh-CN" sz="4000" b="1">
                <a:solidFill>
                  <a:schemeClr val="tx1"/>
                </a:solidFill>
                <a:cs typeface="+mn-ea"/>
                <a:sym typeface="+mn-lt"/>
              </a:rPr>
              <a:t>自主学习：独立计算</a:t>
            </a:r>
            <a:r>
              <a:rPr lang="en-US" altLang="zh-CN" sz="4000" b="1">
                <a:cs typeface="+mn-ea"/>
                <a:sym typeface="+mn-lt"/>
              </a:rPr>
              <a:t>276-124</a:t>
            </a:r>
            <a:r>
              <a:rPr lang="zh-CN" altLang="en-US" sz="4000" b="1" kern="100">
                <a:solidFill>
                  <a:srgbClr val="000000"/>
                </a:solidFill>
                <a:effectLst/>
                <a:cs typeface="+mn-ea"/>
                <a:sym typeface="+mn-lt"/>
              </a:rPr>
              <a:t>；</a:t>
            </a:r>
            <a:endParaRPr lang="zh-CN" altLang="zh-CN" sz="4000" b="1">
              <a:solidFill>
                <a:schemeClr val="tx1"/>
              </a:solidFill>
              <a:cs typeface="+mn-ea"/>
              <a:sym typeface="+mn-lt"/>
            </a:endParaRPr>
          </a:p>
          <a:p>
            <a:pPr marL="0" indent="0" algn="l">
              <a:buNone/>
            </a:pPr>
            <a:r>
              <a:rPr lang="zh-CN" altLang="en-US" sz="4000" b="1">
                <a:cs typeface="+mn-ea"/>
                <a:sym typeface="+mn-lt"/>
              </a:rPr>
              <a:t>    </a:t>
            </a:r>
            <a:r>
              <a:rPr lang="en-US" altLang="zh-CN" sz="4000" b="1">
                <a:cs typeface="+mn-ea"/>
                <a:sym typeface="+mn-lt"/>
              </a:rPr>
              <a:t>2.</a:t>
            </a:r>
            <a:r>
              <a:rPr lang="zh-CN" altLang="zh-CN" sz="4000" b="1">
                <a:cs typeface="+mn-ea"/>
                <a:sym typeface="+mn-lt"/>
              </a:rPr>
              <a:t>展示分享：</a:t>
            </a:r>
            <a:endParaRPr lang="zh-CN" altLang="zh-CN" sz="4000" b="1">
              <a:cs typeface="+mn-ea"/>
              <a:sym typeface="+mn-lt"/>
            </a:endParaRPr>
          </a:p>
          <a:p>
            <a:pPr marL="0" indent="0" algn="l">
              <a:buNone/>
            </a:pPr>
            <a:endParaRPr lang="zh-CN" altLang="zh-CN" sz="3600" b="1">
              <a:solidFill>
                <a:schemeClr val="tx1"/>
              </a:solidFill>
              <a:cs typeface="+mn-ea"/>
              <a:sym typeface="+mn-lt"/>
            </a:endParaRPr>
          </a:p>
          <a:p>
            <a:pPr marL="0" indent="0" algn="r">
              <a:buNone/>
            </a:pPr>
            <a:r>
              <a:rPr lang="zh-CN" altLang="zh-CN" sz="3600" b="1">
                <a:solidFill>
                  <a:schemeClr val="tx1"/>
                </a:solidFill>
                <a:cs typeface="+mn-ea"/>
                <a:sym typeface="+mn-lt"/>
              </a:rPr>
              <a:t>                                   </a:t>
            </a:r>
            <a:r>
              <a:rPr lang="en-US" altLang="zh-CN" sz="3600" b="1">
                <a:solidFill>
                  <a:schemeClr val="tx1"/>
                </a:solidFill>
                <a:cs typeface="+mn-ea"/>
                <a:sym typeface="+mn-lt"/>
              </a:rPr>
              <a:t>                               </a:t>
            </a:r>
            <a:endParaRPr lang="zh-CN" altLang="zh-CN" sz="3600" b="1">
              <a:solidFill>
                <a:schemeClr val="tx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0" y="95885"/>
            <a:ext cx="12058651" cy="6563360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zh-CN" altLang="zh-CN" sz="6400" b="1" dirty="0">
                <a:solidFill>
                  <a:schemeClr val="tx1"/>
                </a:solidFill>
                <a:cs typeface="+mn-ea"/>
                <a:sym typeface="+mn-lt"/>
              </a:rPr>
              <a:t>活动一：探究</a:t>
            </a:r>
            <a:r>
              <a:rPr lang="zh-CN" altLang="en-US" sz="6400" b="1" dirty="0">
                <a:solidFill>
                  <a:schemeClr val="tx1"/>
                </a:solidFill>
                <a:cs typeface="+mn-ea"/>
                <a:sym typeface="+mn-lt"/>
              </a:rPr>
              <a:t>计算方法</a:t>
            </a:r>
            <a:endParaRPr lang="zh-CN" altLang="zh-CN" sz="6400" b="1" dirty="0">
              <a:solidFill>
                <a:srgbClr val="0070C0"/>
              </a:solidFill>
              <a:cs typeface="+mn-ea"/>
              <a:sym typeface="+mn-lt"/>
            </a:endParaRPr>
          </a:p>
          <a:p>
            <a:pPr marL="0" indent="0">
              <a:buNone/>
            </a:pPr>
            <a:endParaRPr lang="zh-CN" altLang="zh-CN" sz="3200" b="1" dirty="0">
              <a:solidFill>
                <a:schemeClr val="tx1"/>
              </a:solidFill>
              <a:cs typeface="+mn-ea"/>
              <a:sym typeface="+mn-lt"/>
            </a:endParaRPr>
          </a:p>
          <a:p>
            <a:pPr marL="0" indent="0">
              <a:buNone/>
            </a:pPr>
            <a:r>
              <a:rPr lang="zh-CN" altLang="zh-CN" sz="5700" b="1" dirty="0">
                <a:solidFill>
                  <a:schemeClr val="tx1"/>
                </a:solidFill>
                <a:cs typeface="+mn-ea"/>
                <a:sym typeface="+mn-lt"/>
              </a:rPr>
              <a:t>活动任务：</a:t>
            </a:r>
            <a:r>
              <a:rPr lang="zh-CN" altLang="zh-CN" sz="5700" b="1" kern="100" dirty="0">
                <a:solidFill>
                  <a:srgbClr val="000000"/>
                </a:solidFill>
                <a:effectLst/>
                <a:cs typeface="+mn-ea"/>
                <a:sym typeface="+mn-lt"/>
              </a:rPr>
              <a:t>探究“</a:t>
            </a:r>
            <a:r>
              <a:rPr lang="en-US" altLang="zh-CN" sz="5700" b="1" dirty="0">
                <a:solidFill>
                  <a:schemeClr val="tx1"/>
                </a:solidFill>
                <a:cs typeface="+mn-ea"/>
                <a:sym typeface="+mn-lt"/>
              </a:rPr>
              <a:t>276-124</a:t>
            </a:r>
            <a:r>
              <a:rPr lang="zh-CN" altLang="en-US" sz="5700" b="1" kern="100" dirty="0">
                <a:solidFill>
                  <a:srgbClr val="000000"/>
                </a:solidFill>
                <a:effectLst/>
                <a:cs typeface="+mn-ea"/>
                <a:sym typeface="+mn-lt"/>
              </a:rPr>
              <a:t>和</a:t>
            </a:r>
            <a:r>
              <a:rPr lang="en-US" altLang="zh-CN" sz="5700" b="1" kern="100" dirty="0">
                <a:solidFill>
                  <a:srgbClr val="000000"/>
                </a:solidFill>
                <a:effectLst/>
                <a:cs typeface="+mn-ea"/>
                <a:sym typeface="+mn-lt"/>
              </a:rPr>
              <a:t>217-98</a:t>
            </a:r>
            <a:r>
              <a:rPr lang="zh-CN" altLang="zh-CN" sz="5700" b="1" kern="100" dirty="0">
                <a:solidFill>
                  <a:srgbClr val="000000"/>
                </a:solidFill>
                <a:effectLst/>
                <a:cs typeface="+mn-ea"/>
                <a:sym typeface="+mn-lt"/>
              </a:rPr>
              <a:t>怎</a:t>
            </a:r>
            <a:r>
              <a:rPr lang="zh-CN" altLang="en-US" sz="5700" b="1" kern="100" dirty="0">
                <a:solidFill>
                  <a:srgbClr val="000000"/>
                </a:solidFill>
                <a:effectLst/>
                <a:cs typeface="+mn-ea"/>
                <a:sym typeface="+mn-lt"/>
              </a:rPr>
              <a:t>样</a:t>
            </a:r>
            <a:r>
              <a:rPr lang="zh-CN" altLang="zh-CN" sz="5700" b="1" kern="100" dirty="0">
                <a:solidFill>
                  <a:srgbClr val="000000"/>
                </a:solidFill>
                <a:effectLst/>
                <a:cs typeface="+mn-ea"/>
                <a:sym typeface="+mn-lt"/>
              </a:rPr>
              <a:t>计算</a:t>
            </a:r>
            <a:r>
              <a:rPr lang="zh-CN" altLang="en-US" sz="5700" b="1" kern="100" dirty="0">
                <a:solidFill>
                  <a:srgbClr val="000000"/>
                </a:solidFill>
                <a:effectLst/>
                <a:cs typeface="+mn-ea"/>
                <a:sym typeface="+mn-lt"/>
              </a:rPr>
              <a:t>？</a:t>
            </a:r>
            <a:r>
              <a:rPr lang="zh-CN" altLang="zh-CN" sz="5700" b="1" kern="100" dirty="0">
                <a:solidFill>
                  <a:srgbClr val="000000"/>
                </a:solidFill>
                <a:effectLst/>
                <a:cs typeface="+mn-ea"/>
                <a:sym typeface="+mn-lt"/>
              </a:rPr>
              <a:t>”</a:t>
            </a:r>
            <a:endParaRPr lang="zh-CN" altLang="zh-CN" sz="5700" b="1" dirty="0">
              <a:solidFill>
                <a:schemeClr val="tx1"/>
              </a:solidFill>
              <a:cs typeface="+mn-ea"/>
              <a:sym typeface="+mn-lt"/>
            </a:endParaRPr>
          </a:p>
          <a:p>
            <a:pPr marL="0" indent="0">
              <a:buNone/>
            </a:pPr>
            <a:endParaRPr lang="zh-CN" altLang="zh-CN" sz="5700" b="1" dirty="0">
              <a:solidFill>
                <a:schemeClr val="tx1"/>
              </a:solidFill>
              <a:cs typeface="+mn-ea"/>
              <a:sym typeface="+mn-lt"/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zh-CN" altLang="zh-CN" sz="5700" b="1" dirty="0">
                <a:solidFill>
                  <a:schemeClr val="tx1"/>
                </a:solidFill>
                <a:cs typeface="+mn-ea"/>
                <a:sym typeface="+mn-lt"/>
              </a:rPr>
              <a:t>（二）活动流程：</a:t>
            </a:r>
            <a:endParaRPr lang="zh-CN" altLang="zh-CN" sz="5700" b="1" dirty="0">
              <a:solidFill>
                <a:schemeClr val="tx1"/>
              </a:solidFill>
              <a:cs typeface="+mn-ea"/>
              <a:sym typeface="+mn-lt"/>
            </a:endParaRPr>
          </a:p>
          <a:p>
            <a:pPr marL="0" indent="0" algn="l">
              <a:lnSpc>
                <a:spcPct val="120000"/>
              </a:lnSpc>
              <a:buNone/>
            </a:pPr>
            <a:r>
              <a:rPr lang="en-US" altLang="zh-CN" sz="5700" b="1" dirty="0">
                <a:solidFill>
                  <a:schemeClr val="tx1"/>
                </a:solidFill>
                <a:cs typeface="+mn-ea"/>
                <a:sym typeface="+mn-lt"/>
              </a:rPr>
              <a:t>    1.</a:t>
            </a:r>
            <a:r>
              <a:rPr lang="zh-CN" altLang="zh-CN" sz="5700" b="1" dirty="0">
                <a:solidFill>
                  <a:schemeClr val="tx1"/>
                </a:solidFill>
                <a:cs typeface="+mn-ea"/>
                <a:sym typeface="+mn-lt"/>
              </a:rPr>
              <a:t>自主学习：尝试计算</a:t>
            </a:r>
            <a:r>
              <a:rPr lang="en-US" altLang="zh-CN" sz="5700" b="1" kern="100" dirty="0">
                <a:solidFill>
                  <a:srgbClr val="000000"/>
                </a:solidFill>
                <a:effectLst/>
                <a:cs typeface="+mn-ea"/>
                <a:sym typeface="+mn-lt"/>
              </a:rPr>
              <a:t>217-98</a:t>
            </a:r>
            <a:r>
              <a:rPr lang="zh-CN" altLang="en-US" sz="5700" b="1" kern="100" dirty="0">
                <a:solidFill>
                  <a:srgbClr val="000000"/>
                </a:solidFill>
                <a:effectLst/>
                <a:cs typeface="+mn-ea"/>
                <a:sym typeface="+mn-lt"/>
              </a:rPr>
              <a:t>；</a:t>
            </a:r>
            <a:endParaRPr lang="en-US" altLang="zh-CN" sz="5700" b="1" kern="100" dirty="0">
              <a:solidFill>
                <a:srgbClr val="000000"/>
              </a:solidFill>
              <a:effectLst/>
              <a:cs typeface="+mn-ea"/>
              <a:sym typeface="+mn-lt"/>
            </a:endParaRPr>
          </a:p>
          <a:p>
            <a:pPr marL="0" indent="0" algn="l">
              <a:lnSpc>
                <a:spcPct val="120000"/>
              </a:lnSpc>
              <a:buNone/>
            </a:pPr>
            <a:r>
              <a:rPr lang="en-US" altLang="zh-CN" sz="5700" b="1" dirty="0">
                <a:solidFill>
                  <a:schemeClr val="tx1"/>
                </a:solidFill>
                <a:cs typeface="+mn-ea"/>
                <a:sym typeface="+mn-lt"/>
              </a:rPr>
              <a:t>    2.</a:t>
            </a:r>
            <a:r>
              <a:rPr lang="zh-CN" altLang="zh-CN" sz="5700" b="1" dirty="0">
                <a:solidFill>
                  <a:schemeClr val="tx1"/>
                </a:solidFill>
                <a:cs typeface="+mn-ea"/>
                <a:sym typeface="+mn-lt"/>
              </a:rPr>
              <a:t>小组讨论：小</a:t>
            </a:r>
            <a:r>
              <a:rPr lang="zh-CN" altLang="en-US" sz="5700" b="1" dirty="0">
                <a:solidFill>
                  <a:schemeClr val="tx1"/>
                </a:solidFill>
                <a:cs typeface="+mn-ea"/>
                <a:sym typeface="+mn-lt"/>
              </a:rPr>
              <a:t>组长组织小组成员在组</a:t>
            </a:r>
            <a:r>
              <a:rPr lang="zh-CN" altLang="zh-CN" sz="5700" b="1" dirty="0">
                <a:solidFill>
                  <a:schemeClr val="tx1"/>
                </a:solidFill>
                <a:cs typeface="+mn-ea"/>
                <a:sym typeface="+mn-lt"/>
              </a:rPr>
              <a:t>内交流讨论</a:t>
            </a:r>
            <a:r>
              <a:rPr lang="en-US" altLang="zh-CN" sz="5700" b="1" dirty="0">
                <a:solidFill>
                  <a:schemeClr val="tx1"/>
                </a:solidFill>
                <a:cs typeface="+mn-ea"/>
                <a:sym typeface="+mn-lt"/>
              </a:rPr>
              <a:t>217-98</a:t>
            </a:r>
            <a:r>
              <a:rPr lang="zh-CN" altLang="zh-CN" sz="5700" b="1" dirty="0">
                <a:solidFill>
                  <a:schemeClr val="tx1"/>
                </a:solidFill>
                <a:cs typeface="+mn-ea"/>
                <a:sym typeface="+mn-lt"/>
              </a:rPr>
              <a:t>的计算方法，形成小组统一意见；</a:t>
            </a:r>
            <a:endParaRPr lang="zh-CN" altLang="zh-CN" sz="5700" b="1" dirty="0">
              <a:solidFill>
                <a:schemeClr val="tx1"/>
              </a:solidFill>
              <a:cs typeface="+mn-ea"/>
              <a:sym typeface="+mn-lt"/>
            </a:endParaRPr>
          </a:p>
          <a:p>
            <a:pPr marL="0" indent="0" algn="l">
              <a:lnSpc>
                <a:spcPct val="120000"/>
              </a:lnSpc>
              <a:buNone/>
            </a:pPr>
            <a:r>
              <a:rPr lang="zh-CN" altLang="en-US" sz="5700" b="1" dirty="0">
                <a:cs typeface="+mn-ea"/>
                <a:sym typeface="+mn-lt"/>
              </a:rPr>
              <a:t>    </a:t>
            </a:r>
            <a:r>
              <a:rPr lang="en-US" altLang="zh-CN" sz="5700" b="1" dirty="0">
                <a:cs typeface="+mn-ea"/>
                <a:sym typeface="+mn-lt"/>
              </a:rPr>
              <a:t>3.</a:t>
            </a:r>
            <a:r>
              <a:rPr lang="zh-CN" altLang="zh-CN" sz="5700" b="1" dirty="0">
                <a:cs typeface="+mn-ea"/>
                <a:sym typeface="+mn-lt"/>
              </a:rPr>
              <a:t>展示分享：</a:t>
            </a:r>
            <a:endParaRPr lang="zh-CN" altLang="zh-CN" sz="5700" b="1" dirty="0">
              <a:cs typeface="+mn-ea"/>
              <a:sym typeface="+mn-lt"/>
            </a:endParaRPr>
          </a:p>
          <a:p>
            <a:pPr marL="0" indent="0" algn="l">
              <a:buNone/>
            </a:pPr>
            <a:endParaRPr lang="zh-CN" altLang="zh-CN" sz="3600" b="1" dirty="0">
              <a:solidFill>
                <a:schemeClr val="tx1"/>
              </a:solidFill>
              <a:cs typeface="+mn-ea"/>
              <a:sym typeface="+mn-lt"/>
            </a:endParaRPr>
          </a:p>
          <a:p>
            <a:pPr marL="0" indent="0" algn="r">
              <a:buNone/>
            </a:pPr>
            <a:r>
              <a:rPr lang="zh-CN" altLang="zh-CN" sz="3600" b="1" dirty="0">
                <a:solidFill>
                  <a:schemeClr val="tx1"/>
                </a:solidFill>
                <a:cs typeface="+mn-ea"/>
                <a:sym typeface="+mn-lt"/>
              </a:rPr>
              <a:t>                                   </a:t>
            </a:r>
            <a:r>
              <a:rPr lang="en-US" altLang="zh-CN" sz="3600" b="1" dirty="0">
                <a:solidFill>
                  <a:schemeClr val="tx1"/>
                </a:solidFill>
                <a:cs typeface="+mn-ea"/>
                <a:sym typeface="+mn-lt"/>
              </a:rPr>
              <a:t>                               </a:t>
            </a:r>
            <a:endParaRPr lang="zh-CN" altLang="zh-CN" sz="3600" b="1" dirty="0">
              <a:solidFill>
                <a:schemeClr val="tx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37161" y="5419726"/>
            <a:ext cx="11944985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ct val="150000"/>
              </a:lnSpc>
              <a:defRPr/>
            </a:pPr>
            <a:r>
              <a:rPr lang="en-US" altLang="zh-CN" sz="2800" b="1">
                <a:cs typeface="+mn-ea"/>
                <a:sym typeface="+mn-lt"/>
              </a:rPr>
              <a:t>             </a:t>
            </a:r>
            <a:endParaRPr lang="zh-CN" altLang="en-US" sz="2800" b="1">
              <a:cs typeface="+mn-ea"/>
              <a:sym typeface="+mn-lt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74955" y="1759303"/>
            <a:ext cx="11474245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  <a:defRPr/>
            </a:pPr>
            <a:r>
              <a:rPr lang="zh-CN" altLang="en-US" sz="4000" b="1">
                <a:cs typeface="+mn-ea"/>
                <a:sym typeface="+mn-lt"/>
              </a:rPr>
              <a:t>活动任务：讨论“计算万以内的减法要</a:t>
            </a:r>
            <a:r>
              <a:rPr lang="zh-CN" altLang="en-US" sz="4000" b="1">
                <a:solidFill>
                  <a:srgbClr val="FF0000"/>
                </a:solidFill>
                <a:cs typeface="+mn-ea"/>
                <a:sym typeface="+mn-lt"/>
              </a:rPr>
              <a:t>注意</a:t>
            </a:r>
            <a:r>
              <a:rPr lang="zh-CN" altLang="en-US" sz="4000" b="1">
                <a:cs typeface="+mn-ea"/>
                <a:sym typeface="+mn-lt"/>
              </a:rPr>
              <a:t>什么？”</a:t>
            </a:r>
            <a:endParaRPr lang="zh-CN" altLang="en-US" sz="4000" b="1">
              <a:cs typeface="+mn-ea"/>
              <a:sym typeface="+mn-lt"/>
            </a:endParaRPr>
          </a:p>
          <a:p>
            <a:pPr algn="ctr">
              <a:lnSpc>
                <a:spcPct val="120000"/>
              </a:lnSpc>
              <a:defRPr/>
            </a:pPr>
            <a:endParaRPr lang="en-US" altLang="zh-CN" sz="4000" b="1">
              <a:cs typeface="+mn-ea"/>
              <a:sym typeface="+mn-lt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74955" y="570231"/>
            <a:ext cx="522127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>
                <a:solidFill>
                  <a:schemeClr val="tx1"/>
                </a:solidFill>
                <a:cs typeface="+mn-ea"/>
                <a:sym typeface="+mn-lt"/>
              </a:rPr>
              <a:t>活动二：总结算法</a:t>
            </a:r>
            <a:endParaRPr lang="zh-CN" altLang="en-US" sz="4000" b="1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1435" y="2997835"/>
            <a:ext cx="1179576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>
                <a:cs typeface="+mn-ea"/>
                <a:sym typeface="+mn-lt"/>
              </a:rPr>
              <a:t>活动流程：</a:t>
            </a:r>
            <a:endParaRPr lang="zh-CN" altLang="en-US" sz="3600" b="1">
              <a:cs typeface="+mn-ea"/>
              <a:sym typeface="+mn-lt"/>
            </a:endParaRPr>
          </a:p>
          <a:p>
            <a:r>
              <a:rPr lang="zh-CN" altLang="en-US" sz="3600" b="1">
                <a:cs typeface="+mn-ea"/>
                <a:sym typeface="+mn-lt"/>
              </a:rPr>
              <a:t>     </a:t>
            </a:r>
            <a:r>
              <a:rPr lang="en-US" altLang="zh-CN" sz="3600" b="1">
                <a:cs typeface="+mn-ea"/>
                <a:sym typeface="+mn-lt"/>
              </a:rPr>
              <a:t>1</a:t>
            </a:r>
            <a:r>
              <a:rPr lang="zh-CN" altLang="en-US" sz="3600" b="1">
                <a:cs typeface="+mn-ea"/>
                <a:sym typeface="+mn-lt"/>
              </a:rPr>
              <a:t>、自主学习：根据刚才的计算，先独立思考、归纳；</a:t>
            </a:r>
            <a:endParaRPr lang="zh-CN" altLang="en-US" sz="3600" b="1">
              <a:cs typeface="+mn-ea"/>
              <a:sym typeface="+mn-lt"/>
            </a:endParaRPr>
          </a:p>
          <a:p>
            <a:r>
              <a:rPr lang="zh-CN" altLang="en-US" sz="3600" b="1">
                <a:cs typeface="+mn-ea"/>
                <a:sym typeface="+mn-lt"/>
              </a:rPr>
              <a:t>     </a:t>
            </a:r>
            <a:r>
              <a:rPr lang="en-US" altLang="zh-CN" sz="3600" b="1">
                <a:cs typeface="+mn-ea"/>
                <a:sym typeface="+mn-lt"/>
              </a:rPr>
              <a:t>2</a:t>
            </a:r>
            <a:r>
              <a:rPr lang="zh-CN" altLang="en-US" sz="3600" b="1">
                <a:cs typeface="+mn-ea"/>
                <a:sym typeface="+mn-lt"/>
              </a:rPr>
              <a:t>、小组讨论：小组长带领组员交流、讨论、归纳，形成小组共识；</a:t>
            </a:r>
            <a:endParaRPr lang="zh-CN" altLang="en-US" sz="3600" b="1">
              <a:cs typeface="+mn-ea"/>
              <a:sym typeface="+mn-lt"/>
            </a:endParaRPr>
          </a:p>
          <a:p>
            <a:r>
              <a:rPr lang="zh-CN" altLang="en-US" sz="3600" b="1">
                <a:cs typeface="+mn-ea"/>
                <a:sym typeface="+mn-lt"/>
              </a:rPr>
              <a:t>     </a:t>
            </a:r>
            <a:r>
              <a:rPr lang="en-US" altLang="zh-CN" sz="3600" b="1">
                <a:cs typeface="+mn-ea"/>
                <a:sym typeface="+mn-lt"/>
              </a:rPr>
              <a:t>3</a:t>
            </a:r>
            <a:r>
              <a:rPr lang="zh-CN" altLang="en-US" sz="3600" b="1">
                <a:cs typeface="+mn-ea"/>
                <a:sym typeface="+mn-lt"/>
              </a:rPr>
              <a:t>、展示分享：</a:t>
            </a:r>
            <a:r>
              <a:rPr lang="zh-CN" altLang="zh-CN" sz="3600" b="1">
                <a:cs typeface="+mn-ea"/>
                <a:sym typeface="+mn-lt"/>
              </a:rPr>
              <a:t>随机抽一个小组进行展示分享，并组织其</a:t>
            </a:r>
            <a:r>
              <a:rPr lang="zh-CN" altLang="en-US" sz="3600" b="1">
                <a:cs typeface="+mn-ea"/>
                <a:sym typeface="+mn-lt"/>
              </a:rPr>
              <a:t>他</a:t>
            </a:r>
            <a:r>
              <a:rPr lang="zh-CN" altLang="zh-CN" sz="3600" b="1">
                <a:cs typeface="+mn-ea"/>
                <a:sym typeface="+mn-lt"/>
              </a:rPr>
              <a:t>组补充、质疑、追问等。</a:t>
            </a:r>
            <a:endParaRPr lang="zh-CN" altLang="en-US" sz="3600" b="1">
              <a:cs typeface="+mn-ea"/>
              <a:sym typeface="+mn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282575" y="765177"/>
            <a:ext cx="11776711" cy="470898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>
              <a:lnSpc>
                <a:spcPct val="150000"/>
              </a:lnSpc>
              <a:defRPr/>
            </a:pPr>
            <a:r>
              <a:rPr lang="zh-CN" altLang="en-US" sz="4000" b="1" dirty="0" smtClean="0">
                <a:cs typeface="+mn-ea"/>
                <a:sym typeface="+mn-lt"/>
              </a:rPr>
              <a:t>计</a:t>
            </a:r>
            <a:r>
              <a:rPr lang="zh-CN" altLang="en-US" sz="4000" b="1" dirty="0">
                <a:cs typeface="+mn-ea"/>
                <a:sym typeface="+mn-lt"/>
              </a:rPr>
              <a:t>算万以内的减法要</a:t>
            </a:r>
            <a:r>
              <a:rPr lang="zh-CN" altLang="en-US" sz="4000" b="1" dirty="0">
                <a:solidFill>
                  <a:srgbClr val="FF0000"/>
                </a:solidFill>
                <a:cs typeface="+mn-ea"/>
                <a:sym typeface="+mn-lt"/>
              </a:rPr>
              <a:t>注意</a:t>
            </a:r>
            <a:r>
              <a:rPr lang="zh-CN" altLang="en-US" sz="4000" b="1" dirty="0">
                <a:cs typeface="+mn-ea"/>
                <a:sym typeface="+mn-lt"/>
              </a:rPr>
              <a:t>：</a:t>
            </a:r>
            <a:endParaRPr lang="zh-CN" altLang="en-US" sz="4000" b="1" dirty="0">
              <a:cs typeface="+mn-ea"/>
              <a:sym typeface="+mn-lt"/>
            </a:endParaRPr>
          </a:p>
          <a:p>
            <a:pPr algn="l">
              <a:lnSpc>
                <a:spcPct val="150000"/>
              </a:lnSpc>
              <a:defRPr/>
            </a:pPr>
            <a:r>
              <a:rPr lang="en-US" altLang="zh-CN" sz="4000" b="1" dirty="0" smtClean="0">
                <a:cs typeface="+mn-ea"/>
                <a:sym typeface="+mn-lt"/>
              </a:rPr>
              <a:t>1</a:t>
            </a:r>
            <a:r>
              <a:rPr lang="en-US" altLang="zh-CN" sz="4000" b="1" dirty="0">
                <a:cs typeface="+mn-ea"/>
                <a:sym typeface="+mn-lt"/>
              </a:rPr>
              <a:t>. </a:t>
            </a:r>
            <a:r>
              <a:rPr lang="zh-CN" altLang="en-US" sz="4000" b="1" dirty="0">
                <a:cs typeface="+mn-ea"/>
                <a:sym typeface="+mn-lt"/>
              </a:rPr>
              <a:t>相同数位对齐。</a:t>
            </a:r>
            <a:endParaRPr lang="zh-CN" altLang="en-US" sz="4000" b="1" dirty="0">
              <a:cs typeface="+mn-ea"/>
              <a:sym typeface="+mn-lt"/>
            </a:endParaRPr>
          </a:p>
          <a:p>
            <a:pPr algn="l">
              <a:lnSpc>
                <a:spcPct val="150000"/>
              </a:lnSpc>
              <a:defRPr/>
            </a:pPr>
            <a:r>
              <a:rPr lang="en-US" altLang="zh-CN" sz="4000" b="1" dirty="0" smtClean="0">
                <a:cs typeface="+mn-ea"/>
                <a:sym typeface="+mn-lt"/>
              </a:rPr>
              <a:t>2</a:t>
            </a:r>
            <a:r>
              <a:rPr lang="en-US" altLang="zh-CN" sz="4000" b="1" dirty="0">
                <a:cs typeface="+mn-ea"/>
                <a:sym typeface="+mn-lt"/>
              </a:rPr>
              <a:t>. </a:t>
            </a:r>
            <a:r>
              <a:rPr lang="zh-CN" altLang="en-US" sz="4000" b="1" dirty="0">
                <a:cs typeface="+mn-ea"/>
                <a:sym typeface="+mn-lt"/>
              </a:rPr>
              <a:t>从个位减起。</a:t>
            </a:r>
            <a:endParaRPr lang="zh-CN" altLang="en-US" sz="4000" b="1" dirty="0">
              <a:cs typeface="+mn-ea"/>
              <a:sym typeface="+mn-lt"/>
            </a:endParaRPr>
          </a:p>
          <a:p>
            <a:pPr algn="l">
              <a:lnSpc>
                <a:spcPct val="150000"/>
              </a:lnSpc>
              <a:defRPr/>
            </a:pPr>
            <a:r>
              <a:rPr lang="en-US" altLang="zh-CN" sz="4000" b="1" dirty="0" smtClean="0">
                <a:cs typeface="+mn-ea"/>
                <a:sym typeface="+mn-lt"/>
              </a:rPr>
              <a:t>3</a:t>
            </a:r>
            <a:r>
              <a:rPr lang="en-US" altLang="zh-CN" sz="4000" b="1" dirty="0">
                <a:cs typeface="+mn-ea"/>
                <a:sym typeface="+mn-lt"/>
              </a:rPr>
              <a:t>.</a:t>
            </a:r>
            <a:r>
              <a:rPr lang="zh-CN" altLang="en-US" sz="4000" b="1" dirty="0">
                <a:cs typeface="+mn-ea"/>
                <a:sym typeface="+mn-lt"/>
              </a:rPr>
              <a:t>哪一位上的数不够减，要从前一位退</a:t>
            </a:r>
            <a:r>
              <a:rPr lang="en-US" altLang="zh-CN" sz="4000" b="1" dirty="0">
                <a:cs typeface="+mn-ea"/>
                <a:sym typeface="+mn-lt"/>
              </a:rPr>
              <a:t>1</a:t>
            </a:r>
            <a:r>
              <a:rPr lang="zh-CN" altLang="en-US" sz="4000" b="1" dirty="0">
                <a:cs typeface="+mn-ea"/>
                <a:sym typeface="+mn-lt"/>
              </a:rPr>
              <a:t>当</a:t>
            </a:r>
            <a:r>
              <a:rPr lang="en-US" altLang="zh-CN" sz="4000" b="1" dirty="0">
                <a:cs typeface="+mn-ea"/>
                <a:sym typeface="+mn-lt"/>
              </a:rPr>
              <a:t>10</a:t>
            </a:r>
            <a:r>
              <a:rPr lang="zh-CN" altLang="en-US" sz="4000" b="1" dirty="0">
                <a:cs typeface="+mn-ea"/>
                <a:sym typeface="+mn-lt"/>
              </a:rPr>
              <a:t>，加上本位上的数再减。</a:t>
            </a:r>
            <a:endParaRPr lang="zh-CN" altLang="en-US" sz="4000" b="1" dirty="0">
              <a:solidFill>
                <a:schemeClr val="tx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/>
</p:sld>
</file>

<file path=ppt/tags/tag1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1ak3m14q">
      <a:majorFont>
        <a:latin typeface="Times New Roman"/>
        <a:ea typeface="微软雅黑"/>
        <a:cs typeface="Arial"/>
      </a:majorFont>
      <a:minorFont>
        <a:latin typeface="Times New Roman"/>
        <a:ea typeface="微软雅黑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 lang="zh-CN" altLang="en-US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2047</Words>
  <Application>WPS 演示</Application>
  <PresentationFormat>自定义</PresentationFormat>
  <Paragraphs>204</Paragraphs>
  <Slides>13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5" baseType="lpstr">
      <vt:lpstr>Arial</vt:lpstr>
      <vt:lpstr>宋体</vt:lpstr>
      <vt:lpstr>Wingdings</vt:lpstr>
      <vt:lpstr>黑体</vt:lpstr>
      <vt:lpstr>微软雅黑</vt:lpstr>
      <vt:lpstr>楷体_GB2312</vt:lpstr>
      <vt:lpstr>新宋体</vt:lpstr>
      <vt:lpstr>Calibri</vt:lpstr>
      <vt:lpstr>Arial</vt:lpstr>
      <vt:lpstr>Times New Roman</vt:lpstr>
      <vt:lpstr>Arial Unicode MS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4</cp:revision>
  <cp:lastPrinted>2022-11-07T13:03:00Z</cp:lastPrinted>
  <dcterms:created xsi:type="dcterms:W3CDTF">2022-11-07T13:03:00Z</dcterms:created>
  <dcterms:modified xsi:type="dcterms:W3CDTF">2023-10-27T08:28:18Z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  <property fmtid="{D5CDD505-2E9C-101B-9397-08002B2CF9AE}" pid="6" name="ICV">
    <vt:lpwstr>789F129A552A48C1A0DBE99CB5293882_12</vt:lpwstr>
  </property>
  <property fmtid="{D5CDD505-2E9C-101B-9397-08002B2CF9AE}" pid="7" name="KSOProductBuildVer">
    <vt:lpwstr>2052-12.1.0.15712</vt:lpwstr>
  </property>
</Properties>
</file>