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41" r:id="rId3"/>
    <p:sldId id="259" r:id="rId4"/>
    <p:sldId id="324" r:id="rId5"/>
    <p:sldId id="332" r:id="rId6"/>
    <p:sldId id="342" r:id="rId7"/>
    <p:sldId id="346" r:id="rId8"/>
    <p:sldId id="344" r:id="rId9"/>
    <p:sldId id="343" r:id="rId10"/>
    <p:sldId id="340" r:id="rId11"/>
    <p:sldId id="330" r:id="rId12"/>
    <p:sldId id="335" r:id="rId13"/>
    <p:sldId id="358" r:id="rId14"/>
    <p:sldId id="356" r:id="rId16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用" lastIdx="0" clrIdx="0"/>
  <p:cmAuthor id="2" name="lenovo" initials="l" lastIdx="0" clrIdx="1"/>
  <p:cmAuthor id="3" name="xbany" initials="xb21cn" lastIdx="0" clrIdx="2"/>
  <p:cmAuthor id="4" name="书强 谢" initials="书强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5360" autoAdjust="0"/>
  </p:normalViewPr>
  <p:slideViewPr>
    <p:cSldViewPr snapToGrid="0" showGuides="1">
      <p:cViewPr>
        <p:scale>
          <a:sx n="120" d="100"/>
          <a:sy n="120" d="100"/>
        </p:scale>
        <p:origin x="-1458" y="-5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788" y="523291"/>
            <a:ext cx="666750" cy="6668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1047750" y="57251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9F653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巩固练习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9F653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788" y="537258"/>
            <a:ext cx="677862" cy="6668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047750" y="60553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36C7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课堂小结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36C7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788" y="483597"/>
            <a:ext cx="668337" cy="6684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047750" y="57251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36C7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复习旧知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36C7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788" y="506781"/>
            <a:ext cx="666750" cy="6668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047750" y="55600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36C7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新课引入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36C7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1788" y="523291"/>
            <a:ext cx="666750" cy="6668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047750" y="57251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36C7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探究新知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36C7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6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24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3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5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4.xml"/><Relationship Id="rId28" Type="http://schemas.openxmlformats.org/officeDocument/2006/relationships/image" Target="../media/image17.png"/><Relationship Id="rId27" Type="http://schemas.openxmlformats.org/officeDocument/2006/relationships/image" Target="../media/image16.png"/><Relationship Id="rId26" Type="http://schemas.openxmlformats.org/officeDocument/2006/relationships/image" Target="../media/image15.png"/><Relationship Id="rId25" Type="http://schemas.openxmlformats.org/officeDocument/2006/relationships/image" Target="../media/image14.png"/><Relationship Id="rId24" Type="http://schemas.openxmlformats.org/officeDocument/2006/relationships/image" Target="../media/image13.png"/><Relationship Id="rId23" Type="http://schemas.openxmlformats.org/officeDocument/2006/relationships/image" Target="../media/image1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4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3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矩形 1"/>
          <p:cNvSpPr/>
          <p:nvPr/>
        </p:nvSpPr>
        <p:spPr>
          <a:xfrm>
            <a:off x="1382600" y="2030365"/>
            <a:ext cx="6120000" cy="7200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+mj-ea"/>
                <a:ea typeface="+mj-ea"/>
                <a:cs typeface="Times New Roman" panose="02020603050405020304" charset="0"/>
              </a:rPr>
              <a:t>1.</a:t>
            </a:r>
            <a:r>
              <a:rPr lang="zh-CN" altLang="en-US" sz="4000">
                <a:solidFill>
                  <a:schemeClr val="bg1"/>
                </a:solidFill>
                <a:latin typeface="+mj-ea"/>
                <a:ea typeface="+mj-ea"/>
              </a:rPr>
              <a:t>认识倍</a:t>
            </a:r>
            <a:endParaRPr lang="zh-CN" altLang="en-US" sz="400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11" name="任意多边形: 形状 11"/>
          <p:cNvSpPr/>
          <p:nvPr userDrawn="1"/>
        </p:nvSpPr>
        <p:spPr>
          <a:xfrm>
            <a:off x="0" y="647700"/>
            <a:ext cx="9144000" cy="3848100"/>
          </a:xfrm>
          <a:custGeom>
            <a:avLst/>
            <a:gdLst>
              <a:gd name="connsiteX0" fmla="*/ 529389 w 12191998"/>
              <a:gd name="connsiteY0" fmla="*/ 3579398 h 5149516"/>
              <a:gd name="connsiteX1" fmla="*/ 505325 w 12191998"/>
              <a:gd name="connsiteY1" fmla="*/ 3603462 h 5149516"/>
              <a:gd name="connsiteX2" fmla="*/ 505325 w 12191998"/>
              <a:gd name="connsiteY2" fmla="*/ 4686303 h 5149516"/>
              <a:gd name="connsiteX3" fmla="*/ 529389 w 12191998"/>
              <a:gd name="connsiteY3" fmla="*/ 4710367 h 5149516"/>
              <a:gd name="connsiteX4" fmla="*/ 625640 w 12191998"/>
              <a:gd name="connsiteY4" fmla="*/ 4710367 h 5149516"/>
              <a:gd name="connsiteX5" fmla="*/ 649703 w 12191998"/>
              <a:gd name="connsiteY5" fmla="*/ 4686303 h 5149516"/>
              <a:gd name="connsiteX6" fmla="*/ 649703 w 12191998"/>
              <a:gd name="connsiteY6" fmla="*/ 3603462 h 5149516"/>
              <a:gd name="connsiteX7" fmla="*/ 625640 w 12191998"/>
              <a:gd name="connsiteY7" fmla="*/ 3579398 h 5149516"/>
              <a:gd name="connsiteX8" fmla="*/ 11566356 w 12191998"/>
              <a:gd name="connsiteY8" fmla="*/ 3579394 h 5149516"/>
              <a:gd name="connsiteX9" fmla="*/ 11542292 w 12191998"/>
              <a:gd name="connsiteY9" fmla="*/ 3603458 h 5149516"/>
              <a:gd name="connsiteX10" fmla="*/ 11542292 w 12191998"/>
              <a:gd name="connsiteY10" fmla="*/ 4686299 h 5149516"/>
              <a:gd name="connsiteX11" fmla="*/ 11566356 w 12191998"/>
              <a:gd name="connsiteY11" fmla="*/ 4710363 h 5149516"/>
              <a:gd name="connsiteX12" fmla="*/ 11662607 w 12191998"/>
              <a:gd name="connsiteY12" fmla="*/ 4710363 h 5149516"/>
              <a:gd name="connsiteX13" fmla="*/ 11686671 w 12191998"/>
              <a:gd name="connsiteY13" fmla="*/ 4686299 h 5149516"/>
              <a:gd name="connsiteX14" fmla="*/ 11686671 w 12191998"/>
              <a:gd name="connsiteY14" fmla="*/ 3603458 h 5149516"/>
              <a:gd name="connsiteX15" fmla="*/ 11662607 w 12191998"/>
              <a:gd name="connsiteY15" fmla="*/ 3579394 h 5149516"/>
              <a:gd name="connsiteX16" fmla="*/ 529389 w 12191998"/>
              <a:gd name="connsiteY16" fmla="*/ 2009277 h 5149516"/>
              <a:gd name="connsiteX17" fmla="*/ 505325 w 12191998"/>
              <a:gd name="connsiteY17" fmla="*/ 2033341 h 5149516"/>
              <a:gd name="connsiteX18" fmla="*/ 505325 w 12191998"/>
              <a:gd name="connsiteY18" fmla="*/ 3116182 h 5149516"/>
              <a:gd name="connsiteX19" fmla="*/ 529389 w 12191998"/>
              <a:gd name="connsiteY19" fmla="*/ 3140246 h 5149516"/>
              <a:gd name="connsiteX20" fmla="*/ 625640 w 12191998"/>
              <a:gd name="connsiteY20" fmla="*/ 3140246 h 5149516"/>
              <a:gd name="connsiteX21" fmla="*/ 649703 w 12191998"/>
              <a:gd name="connsiteY21" fmla="*/ 3116182 h 5149516"/>
              <a:gd name="connsiteX22" fmla="*/ 649703 w 12191998"/>
              <a:gd name="connsiteY22" fmla="*/ 2033341 h 5149516"/>
              <a:gd name="connsiteX23" fmla="*/ 625640 w 12191998"/>
              <a:gd name="connsiteY23" fmla="*/ 2009277 h 5149516"/>
              <a:gd name="connsiteX24" fmla="*/ 11566356 w 12191998"/>
              <a:gd name="connsiteY24" fmla="*/ 2009273 h 5149516"/>
              <a:gd name="connsiteX25" fmla="*/ 11542292 w 12191998"/>
              <a:gd name="connsiteY25" fmla="*/ 2033337 h 5149516"/>
              <a:gd name="connsiteX26" fmla="*/ 11542292 w 12191998"/>
              <a:gd name="connsiteY26" fmla="*/ 3116178 h 5149516"/>
              <a:gd name="connsiteX27" fmla="*/ 11566356 w 12191998"/>
              <a:gd name="connsiteY27" fmla="*/ 3140242 h 5149516"/>
              <a:gd name="connsiteX28" fmla="*/ 11662607 w 12191998"/>
              <a:gd name="connsiteY28" fmla="*/ 3140242 h 5149516"/>
              <a:gd name="connsiteX29" fmla="*/ 11686671 w 12191998"/>
              <a:gd name="connsiteY29" fmla="*/ 3116178 h 5149516"/>
              <a:gd name="connsiteX30" fmla="*/ 11686671 w 12191998"/>
              <a:gd name="connsiteY30" fmla="*/ 2033337 h 5149516"/>
              <a:gd name="connsiteX31" fmla="*/ 11662607 w 12191998"/>
              <a:gd name="connsiteY31" fmla="*/ 2009273 h 5149516"/>
              <a:gd name="connsiteX32" fmla="*/ 529389 w 12191998"/>
              <a:gd name="connsiteY32" fmla="*/ 439156 h 5149516"/>
              <a:gd name="connsiteX33" fmla="*/ 505325 w 12191998"/>
              <a:gd name="connsiteY33" fmla="*/ 463220 h 5149516"/>
              <a:gd name="connsiteX34" fmla="*/ 505325 w 12191998"/>
              <a:gd name="connsiteY34" fmla="*/ 1546061 h 5149516"/>
              <a:gd name="connsiteX35" fmla="*/ 529389 w 12191998"/>
              <a:gd name="connsiteY35" fmla="*/ 1570125 h 5149516"/>
              <a:gd name="connsiteX36" fmla="*/ 625641 w 12191998"/>
              <a:gd name="connsiteY36" fmla="*/ 1570125 h 5149516"/>
              <a:gd name="connsiteX37" fmla="*/ 649705 w 12191998"/>
              <a:gd name="connsiteY37" fmla="*/ 1546061 h 5149516"/>
              <a:gd name="connsiteX38" fmla="*/ 649705 w 12191998"/>
              <a:gd name="connsiteY38" fmla="*/ 463220 h 5149516"/>
              <a:gd name="connsiteX39" fmla="*/ 625641 w 12191998"/>
              <a:gd name="connsiteY39" fmla="*/ 439156 h 5149516"/>
              <a:gd name="connsiteX40" fmla="*/ 11566356 w 12191998"/>
              <a:gd name="connsiteY40" fmla="*/ 439152 h 5149516"/>
              <a:gd name="connsiteX41" fmla="*/ 11542292 w 12191998"/>
              <a:gd name="connsiteY41" fmla="*/ 463216 h 5149516"/>
              <a:gd name="connsiteX42" fmla="*/ 11542292 w 12191998"/>
              <a:gd name="connsiteY42" fmla="*/ 1546057 h 5149516"/>
              <a:gd name="connsiteX43" fmla="*/ 11566356 w 12191998"/>
              <a:gd name="connsiteY43" fmla="*/ 1570121 h 5149516"/>
              <a:gd name="connsiteX44" fmla="*/ 11662607 w 12191998"/>
              <a:gd name="connsiteY44" fmla="*/ 1570121 h 5149516"/>
              <a:gd name="connsiteX45" fmla="*/ 11686671 w 12191998"/>
              <a:gd name="connsiteY45" fmla="*/ 1546057 h 5149516"/>
              <a:gd name="connsiteX46" fmla="*/ 11686671 w 12191998"/>
              <a:gd name="connsiteY46" fmla="*/ 463216 h 5149516"/>
              <a:gd name="connsiteX47" fmla="*/ 11662607 w 12191998"/>
              <a:gd name="connsiteY47" fmla="*/ 439152 h 5149516"/>
              <a:gd name="connsiteX48" fmla="*/ 0 w 12191998"/>
              <a:gd name="connsiteY48" fmla="*/ 0 h 5149516"/>
              <a:gd name="connsiteX49" fmla="*/ 12191998 w 12191998"/>
              <a:gd name="connsiteY49" fmla="*/ 0 h 5149516"/>
              <a:gd name="connsiteX50" fmla="*/ 12191998 w 12191998"/>
              <a:gd name="connsiteY50" fmla="*/ 5149516 h 5149516"/>
              <a:gd name="connsiteX51" fmla="*/ 0 w 12191998"/>
              <a:gd name="connsiteY51" fmla="*/ 5149516 h 5149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1998" h="5149516">
                <a:moveTo>
                  <a:pt x="529389" y="3579398"/>
                </a:moveTo>
                <a:cubicBezTo>
                  <a:pt x="516099" y="3579398"/>
                  <a:pt x="505325" y="3590172"/>
                  <a:pt x="505325" y="3603462"/>
                </a:cubicBezTo>
                <a:lnTo>
                  <a:pt x="505325" y="4686303"/>
                </a:lnTo>
                <a:cubicBezTo>
                  <a:pt x="505325" y="4699593"/>
                  <a:pt x="516099" y="4710367"/>
                  <a:pt x="529389" y="4710367"/>
                </a:cubicBezTo>
                <a:lnTo>
                  <a:pt x="625640" y="4710367"/>
                </a:lnTo>
                <a:cubicBezTo>
                  <a:pt x="638930" y="4710367"/>
                  <a:pt x="649703" y="4699593"/>
                  <a:pt x="649703" y="4686303"/>
                </a:cubicBezTo>
                <a:lnTo>
                  <a:pt x="649703" y="3603462"/>
                </a:lnTo>
                <a:cubicBezTo>
                  <a:pt x="649703" y="3590172"/>
                  <a:pt x="638930" y="3579398"/>
                  <a:pt x="625640" y="3579398"/>
                </a:cubicBezTo>
                <a:close/>
                <a:moveTo>
                  <a:pt x="11566356" y="3579394"/>
                </a:moveTo>
                <a:cubicBezTo>
                  <a:pt x="11553066" y="3579394"/>
                  <a:pt x="11542292" y="3590168"/>
                  <a:pt x="11542292" y="3603458"/>
                </a:cubicBezTo>
                <a:lnTo>
                  <a:pt x="11542292" y="4686299"/>
                </a:lnTo>
                <a:cubicBezTo>
                  <a:pt x="11542292" y="4699589"/>
                  <a:pt x="11553066" y="4710363"/>
                  <a:pt x="11566356" y="4710363"/>
                </a:cubicBezTo>
                <a:lnTo>
                  <a:pt x="11662607" y="4710363"/>
                </a:lnTo>
                <a:cubicBezTo>
                  <a:pt x="11675897" y="4710363"/>
                  <a:pt x="11686671" y="4699589"/>
                  <a:pt x="11686671" y="4686299"/>
                </a:cubicBezTo>
                <a:lnTo>
                  <a:pt x="11686671" y="3603458"/>
                </a:lnTo>
                <a:cubicBezTo>
                  <a:pt x="11686671" y="3590168"/>
                  <a:pt x="11675897" y="3579394"/>
                  <a:pt x="11662607" y="3579394"/>
                </a:cubicBezTo>
                <a:close/>
                <a:moveTo>
                  <a:pt x="529389" y="2009277"/>
                </a:moveTo>
                <a:cubicBezTo>
                  <a:pt x="516099" y="2009277"/>
                  <a:pt x="505325" y="2020051"/>
                  <a:pt x="505325" y="2033341"/>
                </a:cubicBezTo>
                <a:lnTo>
                  <a:pt x="505325" y="3116182"/>
                </a:lnTo>
                <a:cubicBezTo>
                  <a:pt x="505325" y="3129472"/>
                  <a:pt x="516099" y="3140246"/>
                  <a:pt x="529389" y="3140246"/>
                </a:cubicBezTo>
                <a:lnTo>
                  <a:pt x="625640" y="3140246"/>
                </a:lnTo>
                <a:cubicBezTo>
                  <a:pt x="638930" y="3140246"/>
                  <a:pt x="649703" y="3129472"/>
                  <a:pt x="649703" y="3116182"/>
                </a:cubicBezTo>
                <a:lnTo>
                  <a:pt x="649703" y="2033341"/>
                </a:lnTo>
                <a:cubicBezTo>
                  <a:pt x="649703" y="2020051"/>
                  <a:pt x="638930" y="2009277"/>
                  <a:pt x="625640" y="2009277"/>
                </a:cubicBezTo>
                <a:close/>
                <a:moveTo>
                  <a:pt x="11566356" y="2009273"/>
                </a:moveTo>
                <a:cubicBezTo>
                  <a:pt x="11553066" y="2009273"/>
                  <a:pt x="11542292" y="2020047"/>
                  <a:pt x="11542292" y="2033337"/>
                </a:cubicBezTo>
                <a:lnTo>
                  <a:pt x="11542292" y="3116178"/>
                </a:lnTo>
                <a:cubicBezTo>
                  <a:pt x="11542292" y="3129468"/>
                  <a:pt x="11553066" y="3140242"/>
                  <a:pt x="11566356" y="3140242"/>
                </a:cubicBezTo>
                <a:lnTo>
                  <a:pt x="11662607" y="3140242"/>
                </a:lnTo>
                <a:cubicBezTo>
                  <a:pt x="11675897" y="3140242"/>
                  <a:pt x="11686671" y="3129468"/>
                  <a:pt x="11686671" y="3116178"/>
                </a:cubicBezTo>
                <a:lnTo>
                  <a:pt x="11686671" y="2033337"/>
                </a:lnTo>
                <a:cubicBezTo>
                  <a:pt x="11686671" y="2020047"/>
                  <a:pt x="11675897" y="2009273"/>
                  <a:pt x="11662607" y="2009273"/>
                </a:cubicBezTo>
                <a:close/>
                <a:moveTo>
                  <a:pt x="529389" y="439156"/>
                </a:moveTo>
                <a:cubicBezTo>
                  <a:pt x="516100" y="439156"/>
                  <a:pt x="505325" y="449930"/>
                  <a:pt x="505325" y="463220"/>
                </a:cubicBezTo>
                <a:lnTo>
                  <a:pt x="505325" y="1546061"/>
                </a:lnTo>
                <a:cubicBezTo>
                  <a:pt x="505325" y="1559351"/>
                  <a:pt x="516100" y="1570125"/>
                  <a:pt x="529389" y="1570125"/>
                </a:cubicBezTo>
                <a:lnTo>
                  <a:pt x="625641" y="1570125"/>
                </a:lnTo>
                <a:cubicBezTo>
                  <a:pt x="638931" y="1570125"/>
                  <a:pt x="649705" y="1559351"/>
                  <a:pt x="649705" y="1546061"/>
                </a:cubicBezTo>
                <a:lnTo>
                  <a:pt x="649705" y="463220"/>
                </a:lnTo>
                <a:cubicBezTo>
                  <a:pt x="649705" y="449930"/>
                  <a:pt x="638931" y="439156"/>
                  <a:pt x="625641" y="439156"/>
                </a:cubicBezTo>
                <a:close/>
                <a:moveTo>
                  <a:pt x="11566356" y="439152"/>
                </a:moveTo>
                <a:cubicBezTo>
                  <a:pt x="11553066" y="439152"/>
                  <a:pt x="11542292" y="449926"/>
                  <a:pt x="11542292" y="463216"/>
                </a:cubicBezTo>
                <a:lnTo>
                  <a:pt x="11542292" y="1546057"/>
                </a:lnTo>
                <a:cubicBezTo>
                  <a:pt x="11542292" y="1559347"/>
                  <a:pt x="11553066" y="1570121"/>
                  <a:pt x="11566356" y="1570121"/>
                </a:cubicBezTo>
                <a:lnTo>
                  <a:pt x="11662607" y="1570121"/>
                </a:lnTo>
                <a:cubicBezTo>
                  <a:pt x="11675897" y="1570121"/>
                  <a:pt x="11686671" y="1559347"/>
                  <a:pt x="11686671" y="1546057"/>
                </a:cubicBezTo>
                <a:lnTo>
                  <a:pt x="11686671" y="463216"/>
                </a:lnTo>
                <a:cubicBezTo>
                  <a:pt x="11686671" y="449926"/>
                  <a:pt x="11675897" y="439152"/>
                  <a:pt x="11662607" y="439152"/>
                </a:cubicBezTo>
                <a:close/>
                <a:moveTo>
                  <a:pt x="0" y="0"/>
                </a:moveTo>
                <a:lnTo>
                  <a:pt x="12191998" y="0"/>
                </a:lnTo>
                <a:lnTo>
                  <a:pt x="12191998" y="5149516"/>
                </a:lnTo>
                <a:lnTo>
                  <a:pt x="0" y="5149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2332038"/>
            <a:ext cx="3098800" cy="237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2562225" y="2869138"/>
            <a:ext cx="3903178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400" b="1" dirty="0">
                <a:ln w="28575">
                  <a:solidFill>
                    <a:srgbClr val="4066A9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5">
                      <a:lumMod val="5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+mn-ea"/>
              </a:rPr>
              <a:t>5.1</a:t>
            </a:r>
            <a:r>
              <a:rPr lang="zh-CN" altLang="en-US" sz="4400" b="1" dirty="0">
                <a:ln w="28575">
                  <a:solidFill>
                    <a:srgbClr val="4066A9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5">
                      <a:lumMod val="5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+mn-ea"/>
              </a:rPr>
              <a:t>认识倍</a:t>
            </a:r>
            <a:endParaRPr lang="zh-CN" altLang="en-US" sz="4400" b="1" dirty="0">
              <a:ln w="28575">
                <a:solidFill>
                  <a:srgbClr val="4066A9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5">
                    <a:lumMod val="5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</a:endParaRPr>
          </a:p>
        </p:txBody>
      </p:sp>
      <p:pic>
        <p:nvPicPr>
          <p:cNvPr id="23556" name="图片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62225" y="1435100"/>
            <a:ext cx="9715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94113" y="1438275"/>
            <a:ext cx="97313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9175" y="1446213"/>
            <a:ext cx="97313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图片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62650" y="1435100"/>
            <a:ext cx="9715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矩形 10"/>
          <p:cNvSpPr>
            <a:spLocks noChangeArrowheads="1"/>
          </p:cNvSpPr>
          <p:nvPr/>
        </p:nvSpPr>
        <p:spPr bwMode="auto">
          <a:xfrm>
            <a:off x="2667000" y="1106488"/>
            <a:ext cx="7604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charset="-122"/>
              </a:rPr>
              <a:t>倍</a:t>
            </a:r>
            <a:endParaRPr lang="zh-CN" altLang="en-US" sz="6000" b="1">
              <a:latin typeface="楷体" panose="02010609060101010101" pitchFamily="49" charset="-122"/>
              <a:ea typeface="黑体" panose="02010609060101010101" charset="-122"/>
            </a:endParaRPr>
          </a:p>
        </p:txBody>
      </p:sp>
      <p:sp>
        <p:nvSpPr>
          <p:cNvPr id="23561" name="矩形 11"/>
          <p:cNvSpPr>
            <a:spLocks noChangeArrowheads="1"/>
          </p:cNvSpPr>
          <p:nvPr/>
        </p:nvSpPr>
        <p:spPr bwMode="auto">
          <a:xfrm>
            <a:off x="3811588" y="1106488"/>
            <a:ext cx="760412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charset="-122"/>
              </a:rPr>
              <a:t>的</a:t>
            </a:r>
            <a:endParaRPr lang="zh-CN" altLang="en-US" sz="6000" b="1">
              <a:latin typeface="楷体" panose="02010609060101010101" pitchFamily="49" charset="-122"/>
              <a:ea typeface="黑体" panose="02010609060101010101" charset="-122"/>
            </a:endParaRPr>
          </a:p>
        </p:txBody>
      </p:sp>
      <p:sp>
        <p:nvSpPr>
          <p:cNvPr id="23562" name="矩形 12"/>
          <p:cNvSpPr>
            <a:spLocks noChangeArrowheads="1"/>
          </p:cNvSpPr>
          <p:nvPr/>
        </p:nvSpPr>
        <p:spPr bwMode="auto">
          <a:xfrm>
            <a:off x="4940300" y="1131888"/>
            <a:ext cx="7604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charset="-122"/>
              </a:rPr>
              <a:t>认</a:t>
            </a:r>
            <a:endParaRPr lang="zh-CN" altLang="en-US" sz="6000" b="1">
              <a:latin typeface="楷体" panose="02010609060101010101" pitchFamily="49" charset="-122"/>
              <a:ea typeface="黑体" panose="02010609060101010101" charset="-122"/>
            </a:endParaRPr>
          </a:p>
        </p:txBody>
      </p:sp>
      <p:sp>
        <p:nvSpPr>
          <p:cNvPr id="23563" name="矩形 13"/>
          <p:cNvSpPr>
            <a:spLocks noChangeArrowheads="1"/>
          </p:cNvSpPr>
          <p:nvPr/>
        </p:nvSpPr>
        <p:spPr bwMode="auto">
          <a:xfrm>
            <a:off x="6084888" y="1131888"/>
            <a:ext cx="7604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黑体" panose="02010609060101010101" charset="-122"/>
              </a:rPr>
              <a:t>识</a:t>
            </a:r>
            <a:endParaRPr lang="zh-CN" altLang="en-US" sz="6000" b="1">
              <a:latin typeface="楷体" panose="02010609060101010101" pitchFamily="49" charset="-122"/>
              <a:ea typeface="黑体" panose="0201060906010101010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96797" y="1419622"/>
            <a:ext cx="1063765" cy="1071234"/>
          </a:xfrm>
          <a:custGeom>
            <a:avLst/>
            <a:gdLst>
              <a:gd name="connsiteX0" fmla="*/ 1836204 w 3672408"/>
              <a:gd name="connsiteY0" fmla="*/ 0 h 3698187"/>
              <a:gd name="connsiteX1" fmla="*/ 3672408 w 3672408"/>
              <a:gd name="connsiteY1" fmla="*/ 1851865 h 3698187"/>
              <a:gd name="connsiteX2" fmla="*/ 2023945 w 3672408"/>
              <a:gd name="connsiteY2" fmla="*/ 3694169 h 3698187"/>
              <a:gd name="connsiteX3" fmla="*/ 1945048 w 3672408"/>
              <a:gd name="connsiteY3" fmla="*/ 3698187 h 3698187"/>
              <a:gd name="connsiteX4" fmla="*/ 1727361 w 3672408"/>
              <a:gd name="connsiteY4" fmla="*/ 3698187 h 3698187"/>
              <a:gd name="connsiteX5" fmla="*/ 1648463 w 3672408"/>
              <a:gd name="connsiteY5" fmla="*/ 3694169 h 3698187"/>
              <a:gd name="connsiteX6" fmla="*/ 0 w 3672408"/>
              <a:gd name="connsiteY6" fmla="*/ 1851865 h 3698187"/>
              <a:gd name="connsiteX7" fmla="*/ 1836204 w 3672408"/>
              <a:gd name="connsiteY7" fmla="*/ 0 h 369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72408" h="3698187">
                <a:moveTo>
                  <a:pt x="1836204" y="0"/>
                </a:moveTo>
                <a:cubicBezTo>
                  <a:pt x="2850311" y="0"/>
                  <a:pt x="3672408" y="829108"/>
                  <a:pt x="3672408" y="1851865"/>
                </a:cubicBezTo>
                <a:cubicBezTo>
                  <a:pt x="3672408" y="2810700"/>
                  <a:pt x="2949862" y="3599335"/>
                  <a:pt x="2023945" y="3694169"/>
                </a:cubicBezTo>
                <a:lnTo>
                  <a:pt x="1945048" y="3698187"/>
                </a:lnTo>
                <a:lnTo>
                  <a:pt x="1727361" y="3698187"/>
                </a:lnTo>
                <a:lnTo>
                  <a:pt x="1648463" y="3694169"/>
                </a:lnTo>
                <a:cubicBezTo>
                  <a:pt x="722546" y="3599335"/>
                  <a:pt x="0" y="2810700"/>
                  <a:pt x="0" y="1851865"/>
                </a:cubicBezTo>
                <a:cubicBezTo>
                  <a:pt x="0" y="829108"/>
                  <a:pt x="822097" y="0"/>
                  <a:pt x="1836204" y="0"/>
                </a:cubicBez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1099" y="1292244"/>
            <a:ext cx="505149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/>
                <a:ea typeface="宋体" panose="02010600030101010101" pitchFamily="2" charset="-122"/>
                <a:cs typeface="Times New Roman" panose="02020603050405020304" charset="0"/>
              </a:rPr>
              <a:t>1.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圈一圈，填一填。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5643" y="1759703"/>
            <a:ext cx="8280000" cy="186038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85643" y="3876023"/>
            <a:ext cx="6668172" cy="720000"/>
            <a:chOff x="685643" y="4802244"/>
            <a:chExt cx="6668172" cy="720000"/>
          </a:xfrm>
        </p:grpSpPr>
        <p:sp>
          <p:nvSpPr>
            <p:cNvPr id="46" name="TextBox 45"/>
            <p:cNvSpPr txBox="1"/>
            <p:nvPr/>
          </p:nvSpPr>
          <p:spPr>
            <a:xfrm>
              <a:off x="1391165" y="4931412"/>
              <a:ext cx="596265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mtClean="0">
                  <a:latin typeface="Times New Roman" panose="02020603050405020304"/>
                  <a:ea typeface="宋体" panose="02010600030101010101" pitchFamily="2" charset="-122"/>
                  <a:cs typeface="Times New Roman" panose="02020603050405020304" charset="0"/>
                </a:rPr>
                <a:t>的个数是           的（    ）倍。</a:t>
              </a:r>
              <a:endParaRPr lang="zh-CN" altLang="en-US" sz="2400" b="1">
                <a:latin typeface="Times New Roman" panose="02020603050405020304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685643" y="4802244"/>
              <a:ext cx="820756" cy="72000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2660796" y="4802244"/>
              <a:ext cx="820756" cy="720000"/>
            </a:xfrm>
            <a:prstGeom prst="rect">
              <a:avLst/>
            </a:prstGeom>
          </p:spPr>
        </p:pic>
      </p:grpSp>
      <p:sp>
        <p:nvSpPr>
          <p:cNvPr id="52" name="TextBox 51"/>
          <p:cNvSpPr txBox="1"/>
          <p:nvPr/>
        </p:nvSpPr>
        <p:spPr>
          <a:xfrm>
            <a:off x="4110378" y="4005191"/>
            <a:ext cx="498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/>
                <a:cs typeface="Times New Roman" panose="02020603050405020304" charset="0"/>
              </a:rPr>
              <a:t>5</a:t>
            </a:r>
            <a:endParaRPr lang="zh-CN" altLang="en-US" sz="2400" b="1">
              <a:solidFill>
                <a:srgbClr val="FF0000"/>
              </a:solidFill>
              <a:latin typeface="Times New Roman" panose="02020603050405020304"/>
              <a:cs typeface="Times New Roman" panose="02020603050405020304" charset="0"/>
            </a:endParaRPr>
          </a:p>
        </p:txBody>
      </p:sp>
      <p:sp>
        <p:nvSpPr>
          <p:cNvPr id="54" name="圆角矩形 18"/>
          <p:cNvSpPr/>
          <p:nvPr/>
        </p:nvSpPr>
        <p:spPr>
          <a:xfrm>
            <a:off x="2412443" y="2619958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6B7E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5" name="圆角矩形 19"/>
          <p:cNvSpPr/>
          <p:nvPr/>
        </p:nvSpPr>
        <p:spPr>
          <a:xfrm>
            <a:off x="756680" y="2619958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6B7E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6" name="圆角矩形 20"/>
          <p:cNvSpPr/>
          <p:nvPr/>
        </p:nvSpPr>
        <p:spPr>
          <a:xfrm>
            <a:off x="4068205" y="2619958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6B7E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7" name="圆角矩形 21"/>
          <p:cNvSpPr/>
          <p:nvPr/>
        </p:nvSpPr>
        <p:spPr>
          <a:xfrm>
            <a:off x="5723968" y="2619958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6B7E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8" name="圆角矩形 21"/>
          <p:cNvSpPr/>
          <p:nvPr/>
        </p:nvSpPr>
        <p:spPr>
          <a:xfrm>
            <a:off x="7381318" y="2619958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6B7E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60000" y="964769"/>
            <a:ext cx="8190234" cy="1793169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3974273" y="2243159"/>
            <a:ext cx="335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</a:rPr>
              <a:t>2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414" y="3983214"/>
            <a:ext cx="706374" cy="61493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9850" y="3191699"/>
            <a:ext cx="587502" cy="546354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58" y="3191699"/>
            <a:ext cx="587502" cy="546354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8066" y="3191699"/>
            <a:ext cx="587502" cy="546354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2174" y="3191699"/>
            <a:ext cx="587502" cy="546354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6282" y="3191699"/>
            <a:ext cx="587502" cy="546354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0390" y="3191699"/>
            <a:ext cx="587502" cy="546354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4498" y="3191699"/>
            <a:ext cx="587502" cy="546354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8607" y="3191699"/>
            <a:ext cx="587502" cy="546354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5593" y="3983214"/>
            <a:ext cx="706374" cy="614934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0772" y="3983214"/>
            <a:ext cx="706374" cy="614934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5950" y="3983214"/>
            <a:ext cx="706374" cy="614934"/>
          </a:xfrm>
          <a:prstGeom prst="rect">
            <a:avLst/>
          </a:prstGeom>
        </p:spPr>
      </p:pic>
      <p:sp>
        <p:nvSpPr>
          <p:cNvPr id="79" name="圆角矩形 78"/>
          <p:cNvSpPr/>
          <p:nvPr/>
        </p:nvSpPr>
        <p:spPr>
          <a:xfrm>
            <a:off x="1057385" y="3123130"/>
            <a:ext cx="2812290" cy="68349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3993819" y="3123130"/>
            <a:ext cx="2812290" cy="68349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60000" y="582700"/>
            <a:ext cx="16357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/>
              <a:t>2.</a:t>
            </a:r>
            <a:r>
              <a:rPr lang="zh-CN" altLang="en-US" sz="2400" b="1" smtClean="0"/>
              <a:t>填一填。</a:t>
            </a:r>
            <a:endParaRPr lang="zh-CN" altLang="en-US" sz="2400" b="1"/>
          </a:p>
        </p:txBody>
      </p:sp>
      <p:sp>
        <p:nvSpPr>
          <p:cNvPr id="81" name="文本框 80"/>
          <p:cNvSpPr txBox="1"/>
          <p:nvPr/>
        </p:nvSpPr>
        <p:spPr>
          <a:xfrm>
            <a:off x="4390508" y="4059848"/>
            <a:ext cx="6413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4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endParaRPr lang="zh-CN" altLang="en-US" sz="24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9382" y="2757938"/>
            <a:ext cx="8740239" cy="1840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06190" y="3031471"/>
            <a:ext cx="8837810" cy="1413163"/>
          </a:xfrm>
          <a:prstGeom prst="rect">
            <a:avLst/>
          </a:prstGeom>
        </p:spPr>
      </p:pic>
      <p:sp>
        <p:nvSpPr>
          <p:cNvPr id="83" name="圆角矩形 82"/>
          <p:cNvSpPr/>
          <p:nvPr/>
        </p:nvSpPr>
        <p:spPr>
          <a:xfrm>
            <a:off x="975564" y="3174777"/>
            <a:ext cx="2078182" cy="68349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3723120" y="3174776"/>
            <a:ext cx="2078182" cy="68349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圆角矩形 84"/>
          <p:cNvSpPr/>
          <p:nvPr/>
        </p:nvSpPr>
        <p:spPr>
          <a:xfrm>
            <a:off x="6433560" y="3174776"/>
            <a:ext cx="2078182" cy="683491"/>
          </a:xfrm>
          <a:prstGeom prst="round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3912727" y="3929855"/>
            <a:ext cx="335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</a:rPr>
              <a:t>3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9" grpId="0" animBg="1"/>
      <p:bldP spid="80" grpId="0" animBg="1"/>
      <p:bldP spid="81" grpId="0"/>
      <p:bldP spid="17" grpId="0" animBg="1"/>
      <p:bldP spid="83" grpId="0" animBg="1"/>
      <p:bldP spid="84" grpId="0" animBg="1"/>
      <p:bldP spid="85" grpId="0" animBg="1"/>
      <p:bldP spid="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6902533" y="1449817"/>
            <a:ext cx="1552974" cy="612775"/>
            <a:chOff x="1177328" y="2053815"/>
            <a:chExt cx="3098706" cy="613015"/>
          </a:xfrm>
          <a:solidFill>
            <a:srgbClr val="66FFFF"/>
          </a:solidFill>
        </p:grpSpPr>
        <p:sp>
          <p:nvSpPr>
            <p:cNvPr id="55" name="TextBox 18"/>
            <p:cNvSpPr txBox="1">
              <a:spLocks noChangeArrowheads="1"/>
            </p:cNvSpPr>
            <p:nvPr/>
          </p:nvSpPr>
          <p:spPr bwMode="auto">
            <a:xfrm>
              <a:off x="1177328" y="2053815"/>
              <a:ext cx="2938145" cy="61301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 lIns="121826" tIns="60912" rIns="121826" bIns="60912">
              <a:spAutoFit/>
            </a:bodyPr>
            <a:lstStyle/>
            <a:p>
              <a:pPr algn="ctr"/>
              <a:endParaRPr lang="en-US" altLang="zh-CN" sz="3200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endParaRPr>
            </a:p>
          </p:txBody>
        </p:sp>
        <p:sp>
          <p:nvSpPr>
            <p:cNvPr id="54" name="Freeform 528"/>
            <p:cNvSpPr>
              <a:spLocks noEditPoints="1"/>
            </p:cNvSpPr>
            <p:nvPr/>
          </p:nvSpPr>
          <p:spPr bwMode="auto">
            <a:xfrm>
              <a:off x="1304116" y="2081208"/>
              <a:ext cx="2971918" cy="517525"/>
            </a:xfrm>
            <a:custGeom>
              <a:avLst/>
              <a:gdLst>
                <a:gd name="T0" fmla="*/ 7 w 409"/>
                <a:gd name="T1" fmla="*/ 40 h 138"/>
                <a:gd name="T2" fmla="*/ 5 w 409"/>
                <a:gd name="T3" fmla="*/ 47 h 138"/>
                <a:gd name="T4" fmla="*/ 5 w 409"/>
                <a:gd name="T5" fmla="*/ 51 h 138"/>
                <a:gd name="T6" fmla="*/ 6 w 409"/>
                <a:gd name="T7" fmla="*/ 56 h 138"/>
                <a:gd name="T8" fmla="*/ 3 w 409"/>
                <a:gd name="T9" fmla="*/ 60 h 138"/>
                <a:gd name="T10" fmla="*/ 4 w 409"/>
                <a:gd name="T11" fmla="*/ 67 h 138"/>
                <a:gd name="T12" fmla="*/ 5 w 409"/>
                <a:gd name="T13" fmla="*/ 70 h 138"/>
                <a:gd name="T14" fmla="*/ 11 w 409"/>
                <a:gd name="T15" fmla="*/ 76 h 138"/>
                <a:gd name="T16" fmla="*/ 6 w 409"/>
                <a:gd name="T17" fmla="*/ 80 h 138"/>
                <a:gd name="T18" fmla="*/ 9 w 409"/>
                <a:gd name="T19" fmla="*/ 85 h 138"/>
                <a:gd name="T20" fmla="*/ 5 w 409"/>
                <a:gd name="T21" fmla="*/ 92 h 138"/>
                <a:gd name="T22" fmla="*/ 7 w 409"/>
                <a:gd name="T23" fmla="*/ 97 h 138"/>
                <a:gd name="T24" fmla="*/ 4 w 409"/>
                <a:gd name="T25" fmla="*/ 103 h 138"/>
                <a:gd name="T26" fmla="*/ 7 w 409"/>
                <a:gd name="T27" fmla="*/ 108 h 138"/>
                <a:gd name="T28" fmla="*/ 5 w 409"/>
                <a:gd name="T29" fmla="*/ 114 h 138"/>
                <a:gd name="T30" fmla="*/ 6 w 409"/>
                <a:gd name="T31" fmla="*/ 124 h 138"/>
                <a:gd name="T32" fmla="*/ 163 w 409"/>
                <a:gd name="T33" fmla="*/ 135 h 138"/>
                <a:gd name="T34" fmla="*/ 335 w 409"/>
                <a:gd name="T35" fmla="*/ 138 h 138"/>
                <a:gd name="T36" fmla="*/ 131 w 409"/>
                <a:gd name="T37" fmla="*/ 134 h 138"/>
                <a:gd name="T38" fmla="*/ 176 w 409"/>
                <a:gd name="T39" fmla="*/ 132 h 138"/>
                <a:gd name="T40" fmla="*/ 236 w 409"/>
                <a:gd name="T41" fmla="*/ 132 h 138"/>
                <a:gd name="T42" fmla="*/ 399 w 409"/>
                <a:gd name="T43" fmla="*/ 130 h 138"/>
                <a:gd name="T44" fmla="*/ 393 w 409"/>
                <a:gd name="T45" fmla="*/ 123 h 138"/>
                <a:gd name="T46" fmla="*/ 392 w 409"/>
                <a:gd name="T47" fmla="*/ 116 h 138"/>
                <a:gd name="T48" fmla="*/ 387 w 409"/>
                <a:gd name="T49" fmla="*/ 111 h 138"/>
                <a:gd name="T50" fmla="*/ 402 w 409"/>
                <a:gd name="T51" fmla="*/ 107 h 138"/>
                <a:gd name="T52" fmla="*/ 400 w 409"/>
                <a:gd name="T53" fmla="*/ 98 h 138"/>
                <a:gd name="T54" fmla="*/ 400 w 409"/>
                <a:gd name="T55" fmla="*/ 88 h 138"/>
                <a:gd name="T56" fmla="*/ 393 w 409"/>
                <a:gd name="T57" fmla="*/ 80 h 138"/>
                <a:gd name="T58" fmla="*/ 401 w 409"/>
                <a:gd name="T59" fmla="*/ 73 h 138"/>
                <a:gd name="T60" fmla="*/ 400 w 409"/>
                <a:gd name="T61" fmla="*/ 52 h 138"/>
                <a:gd name="T62" fmla="*/ 397 w 409"/>
                <a:gd name="T63" fmla="*/ 47 h 138"/>
                <a:gd name="T64" fmla="*/ 407 w 409"/>
                <a:gd name="T65" fmla="*/ 38 h 138"/>
                <a:gd name="T66" fmla="*/ 406 w 409"/>
                <a:gd name="T67" fmla="*/ 29 h 138"/>
                <a:gd name="T68" fmla="*/ 399 w 409"/>
                <a:gd name="T69" fmla="*/ 14 h 138"/>
                <a:gd name="T70" fmla="*/ 228 w 409"/>
                <a:gd name="T71" fmla="*/ 7 h 138"/>
                <a:gd name="T72" fmla="*/ 192 w 409"/>
                <a:gd name="T73" fmla="*/ 6 h 138"/>
                <a:gd name="T74" fmla="*/ 128 w 409"/>
                <a:gd name="T75" fmla="*/ 6 h 138"/>
                <a:gd name="T76" fmla="*/ 104 w 409"/>
                <a:gd name="T77" fmla="*/ 6 h 138"/>
                <a:gd name="T78" fmla="*/ 98 w 409"/>
                <a:gd name="T79" fmla="*/ 8 h 138"/>
                <a:gd name="T80" fmla="*/ 8 w 409"/>
                <a:gd name="T81" fmla="*/ 23 h 138"/>
                <a:gd name="T82" fmla="*/ 9 w 409"/>
                <a:gd name="T83" fmla="*/ 34 h 138"/>
                <a:gd name="T84" fmla="*/ 372 w 409"/>
                <a:gd name="T85" fmla="*/ 35 h 138"/>
                <a:gd name="T86" fmla="*/ 372 w 409"/>
                <a:gd name="T87" fmla="*/ 36 h 138"/>
                <a:gd name="T88" fmla="*/ 383 w 409"/>
                <a:gd name="T89" fmla="*/ 15 h 138"/>
                <a:gd name="T90" fmla="*/ 336 w 409"/>
                <a:gd name="T91" fmla="*/ 47 h 138"/>
                <a:gd name="T92" fmla="*/ 315 w 409"/>
                <a:gd name="T93" fmla="*/ 47 h 138"/>
                <a:gd name="T94" fmla="*/ 107 w 409"/>
                <a:gd name="T95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9" h="138">
                  <a:moveTo>
                    <a:pt x="1" y="36"/>
                  </a:moveTo>
                  <a:cubicBezTo>
                    <a:pt x="3" y="36"/>
                    <a:pt x="6" y="37"/>
                    <a:pt x="7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8" y="41"/>
                    <a:pt x="8" y="42"/>
                  </a:cubicBezTo>
                  <a:cubicBezTo>
                    <a:pt x="7" y="44"/>
                    <a:pt x="4" y="43"/>
                    <a:pt x="2" y="44"/>
                  </a:cubicBezTo>
                  <a:cubicBezTo>
                    <a:pt x="2" y="47"/>
                    <a:pt x="6" y="44"/>
                    <a:pt x="5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9"/>
                    <a:pt x="8" y="48"/>
                    <a:pt x="9" y="51"/>
                  </a:cubicBezTo>
                  <a:cubicBezTo>
                    <a:pt x="8" y="52"/>
                    <a:pt x="7" y="51"/>
                    <a:pt x="5" y="5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5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6" y="61"/>
                    <a:pt x="9" y="62"/>
                    <a:pt x="11" y="64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4" y="67"/>
                    <a:pt x="4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8"/>
                    <a:pt x="7" y="68"/>
                    <a:pt x="9" y="69"/>
                  </a:cubicBezTo>
                  <a:cubicBezTo>
                    <a:pt x="7" y="70"/>
                    <a:pt x="5" y="69"/>
                    <a:pt x="5" y="70"/>
                  </a:cubicBezTo>
                  <a:cubicBezTo>
                    <a:pt x="6" y="72"/>
                    <a:pt x="8" y="70"/>
                    <a:pt x="8" y="72"/>
                  </a:cubicBezTo>
                  <a:cubicBezTo>
                    <a:pt x="6" y="73"/>
                    <a:pt x="5" y="71"/>
                    <a:pt x="4" y="73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8"/>
                    <a:pt x="9" y="77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6" y="78"/>
                    <a:pt x="7" y="79"/>
                    <a:pt x="6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6" y="82"/>
                    <a:pt x="3" y="80"/>
                    <a:pt x="4" y="83"/>
                  </a:cubicBezTo>
                  <a:cubicBezTo>
                    <a:pt x="5" y="84"/>
                    <a:pt x="7" y="84"/>
                    <a:pt x="9" y="85"/>
                  </a:cubicBezTo>
                  <a:cubicBezTo>
                    <a:pt x="7" y="85"/>
                    <a:pt x="7" y="89"/>
                    <a:pt x="4" y="88"/>
                  </a:cubicBezTo>
                  <a:cubicBezTo>
                    <a:pt x="5" y="90"/>
                    <a:pt x="7" y="89"/>
                    <a:pt x="8" y="91"/>
                  </a:cubicBezTo>
                  <a:cubicBezTo>
                    <a:pt x="7" y="91"/>
                    <a:pt x="6" y="92"/>
                    <a:pt x="5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5" y="93"/>
                    <a:pt x="5" y="94"/>
                    <a:pt x="5" y="94"/>
                  </a:cubicBezTo>
                  <a:cubicBezTo>
                    <a:pt x="5" y="96"/>
                    <a:pt x="7" y="94"/>
                    <a:pt x="7" y="97"/>
                  </a:cubicBezTo>
                  <a:cubicBezTo>
                    <a:pt x="6" y="98"/>
                    <a:pt x="6" y="97"/>
                    <a:pt x="5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5" y="100"/>
                    <a:pt x="4" y="101"/>
                    <a:pt x="4" y="103"/>
                  </a:cubicBezTo>
                  <a:cubicBezTo>
                    <a:pt x="5" y="104"/>
                    <a:pt x="6" y="104"/>
                    <a:pt x="7" y="106"/>
                  </a:cubicBezTo>
                  <a:cubicBezTo>
                    <a:pt x="6" y="107"/>
                    <a:pt x="5" y="106"/>
                    <a:pt x="5" y="106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6" y="110"/>
                    <a:pt x="4" y="109"/>
                    <a:pt x="3" y="110"/>
                  </a:cubicBezTo>
                  <a:cubicBezTo>
                    <a:pt x="4" y="112"/>
                    <a:pt x="7" y="110"/>
                    <a:pt x="8" y="113"/>
                  </a:cubicBezTo>
                  <a:cubicBezTo>
                    <a:pt x="7" y="115"/>
                    <a:pt x="6" y="114"/>
                    <a:pt x="5" y="114"/>
                  </a:cubicBezTo>
                  <a:cubicBezTo>
                    <a:pt x="7" y="115"/>
                    <a:pt x="6" y="118"/>
                    <a:pt x="5" y="119"/>
                  </a:cubicBezTo>
                  <a:cubicBezTo>
                    <a:pt x="5" y="119"/>
                    <a:pt x="6" y="119"/>
                    <a:pt x="7" y="120"/>
                  </a:cubicBezTo>
                  <a:cubicBezTo>
                    <a:pt x="6" y="121"/>
                    <a:pt x="7" y="123"/>
                    <a:pt x="6" y="124"/>
                  </a:cubicBezTo>
                  <a:cubicBezTo>
                    <a:pt x="10" y="131"/>
                    <a:pt x="17" y="129"/>
                    <a:pt x="22" y="132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163" y="135"/>
                    <a:pt x="163" y="135"/>
                    <a:pt x="163" y="135"/>
                  </a:cubicBezTo>
                  <a:cubicBezTo>
                    <a:pt x="245" y="137"/>
                    <a:pt x="245" y="137"/>
                    <a:pt x="245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335" y="138"/>
                    <a:pt x="335" y="138"/>
                    <a:pt x="335" y="138"/>
                  </a:cubicBezTo>
                  <a:cubicBezTo>
                    <a:pt x="345" y="137"/>
                    <a:pt x="355" y="137"/>
                    <a:pt x="365" y="135"/>
                  </a:cubicBezTo>
                  <a:cubicBezTo>
                    <a:pt x="319" y="137"/>
                    <a:pt x="276" y="137"/>
                    <a:pt x="230" y="136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22" y="135"/>
                    <a:pt x="112" y="135"/>
                    <a:pt x="103" y="133"/>
                  </a:cubicBezTo>
                  <a:cubicBezTo>
                    <a:pt x="168" y="133"/>
                    <a:pt x="168" y="133"/>
                    <a:pt x="168" y="133"/>
                  </a:cubicBezTo>
                  <a:cubicBezTo>
                    <a:pt x="170" y="132"/>
                    <a:pt x="174" y="134"/>
                    <a:pt x="176" y="132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10" y="133"/>
                    <a:pt x="210" y="133"/>
                    <a:pt x="210" y="133"/>
                  </a:cubicBezTo>
                  <a:cubicBezTo>
                    <a:pt x="218" y="133"/>
                    <a:pt x="228" y="134"/>
                    <a:pt x="236" y="132"/>
                  </a:cubicBezTo>
                  <a:cubicBezTo>
                    <a:pt x="301" y="133"/>
                    <a:pt x="301" y="133"/>
                    <a:pt x="301" y="133"/>
                  </a:cubicBezTo>
                  <a:cubicBezTo>
                    <a:pt x="322" y="130"/>
                    <a:pt x="344" y="136"/>
                    <a:pt x="367" y="133"/>
                  </a:cubicBezTo>
                  <a:cubicBezTo>
                    <a:pt x="378" y="131"/>
                    <a:pt x="389" y="131"/>
                    <a:pt x="399" y="130"/>
                  </a:cubicBezTo>
                  <a:cubicBezTo>
                    <a:pt x="400" y="128"/>
                    <a:pt x="402" y="129"/>
                    <a:pt x="403" y="128"/>
                  </a:cubicBezTo>
                  <a:cubicBezTo>
                    <a:pt x="394" y="127"/>
                    <a:pt x="386" y="124"/>
                    <a:pt x="377" y="124"/>
                  </a:cubicBezTo>
                  <a:cubicBezTo>
                    <a:pt x="383" y="123"/>
                    <a:pt x="388" y="121"/>
                    <a:pt x="393" y="123"/>
                  </a:cubicBezTo>
                  <a:cubicBezTo>
                    <a:pt x="396" y="121"/>
                    <a:pt x="400" y="121"/>
                    <a:pt x="403" y="121"/>
                  </a:cubicBezTo>
                  <a:cubicBezTo>
                    <a:pt x="403" y="121"/>
                    <a:pt x="403" y="120"/>
                    <a:pt x="403" y="120"/>
                  </a:cubicBezTo>
                  <a:cubicBezTo>
                    <a:pt x="400" y="119"/>
                    <a:pt x="395" y="118"/>
                    <a:pt x="392" y="116"/>
                  </a:cubicBezTo>
                  <a:cubicBezTo>
                    <a:pt x="395" y="114"/>
                    <a:pt x="398" y="117"/>
                    <a:pt x="402" y="116"/>
                  </a:cubicBezTo>
                  <a:cubicBezTo>
                    <a:pt x="398" y="114"/>
                    <a:pt x="393" y="114"/>
                    <a:pt x="388" y="113"/>
                  </a:cubicBezTo>
                  <a:cubicBezTo>
                    <a:pt x="387" y="111"/>
                    <a:pt x="387" y="111"/>
                    <a:pt x="387" y="111"/>
                  </a:cubicBezTo>
                  <a:cubicBezTo>
                    <a:pt x="388" y="109"/>
                    <a:pt x="390" y="112"/>
                    <a:pt x="392" y="111"/>
                  </a:cubicBezTo>
                  <a:cubicBezTo>
                    <a:pt x="390" y="109"/>
                    <a:pt x="385" y="111"/>
                    <a:pt x="382" y="109"/>
                  </a:cubicBezTo>
                  <a:cubicBezTo>
                    <a:pt x="389" y="107"/>
                    <a:pt x="396" y="111"/>
                    <a:pt x="402" y="107"/>
                  </a:cubicBezTo>
                  <a:cubicBezTo>
                    <a:pt x="401" y="106"/>
                    <a:pt x="401" y="106"/>
                    <a:pt x="401" y="106"/>
                  </a:cubicBezTo>
                  <a:cubicBezTo>
                    <a:pt x="403" y="106"/>
                    <a:pt x="401" y="104"/>
                    <a:pt x="401" y="102"/>
                  </a:cubicBezTo>
                  <a:cubicBezTo>
                    <a:pt x="399" y="101"/>
                    <a:pt x="403" y="98"/>
                    <a:pt x="400" y="98"/>
                  </a:cubicBezTo>
                  <a:cubicBezTo>
                    <a:pt x="401" y="97"/>
                    <a:pt x="402" y="97"/>
                    <a:pt x="401" y="95"/>
                  </a:cubicBezTo>
                  <a:cubicBezTo>
                    <a:pt x="398" y="94"/>
                    <a:pt x="396" y="91"/>
                    <a:pt x="393" y="89"/>
                  </a:cubicBezTo>
                  <a:cubicBezTo>
                    <a:pt x="400" y="88"/>
                    <a:pt x="400" y="88"/>
                    <a:pt x="400" y="88"/>
                  </a:cubicBezTo>
                  <a:cubicBezTo>
                    <a:pt x="399" y="86"/>
                    <a:pt x="395" y="87"/>
                    <a:pt x="393" y="85"/>
                  </a:cubicBezTo>
                  <a:cubicBezTo>
                    <a:pt x="394" y="82"/>
                    <a:pt x="398" y="84"/>
                    <a:pt x="400" y="84"/>
                  </a:cubicBezTo>
                  <a:cubicBezTo>
                    <a:pt x="398" y="81"/>
                    <a:pt x="395" y="83"/>
                    <a:pt x="393" y="80"/>
                  </a:cubicBezTo>
                  <a:cubicBezTo>
                    <a:pt x="396" y="79"/>
                    <a:pt x="401" y="81"/>
                    <a:pt x="403" y="78"/>
                  </a:cubicBezTo>
                  <a:cubicBezTo>
                    <a:pt x="399" y="75"/>
                    <a:pt x="399" y="75"/>
                    <a:pt x="399" y="75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9" y="72"/>
                    <a:pt x="397" y="71"/>
                    <a:pt x="397" y="69"/>
                  </a:cubicBezTo>
                  <a:cubicBezTo>
                    <a:pt x="399" y="68"/>
                    <a:pt x="401" y="68"/>
                    <a:pt x="403" y="67"/>
                  </a:cubicBezTo>
                  <a:cubicBezTo>
                    <a:pt x="401" y="63"/>
                    <a:pt x="405" y="55"/>
                    <a:pt x="400" y="52"/>
                  </a:cubicBezTo>
                  <a:cubicBezTo>
                    <a:pt x="400" y="51"/>
                    <a:pt x="399" y="50"/>
                    <a:pt x="400" y="49"/>
                  </a:cubicBezTo>
                  <a:cubicBezTo>
                    <a:pt x="401" y="49"/>
                    <a:pt x="401" y="49"/>
                    <a:pt x="401" y="49"/>
                  </a:cubicBezTo>
                  <a:cubicBezTo>
                    <a:pt x="397" y="47"/>
                    <a:pt x="397" y="47"/>
                    <a:pt x="397" y="47"/>
                  </a:cubicBezTo>
                  <a:cubicBezTo>
                    <a:pt x="397" y="43"/>
                    <a:pt x="400" y="45"/>
                    <a:pt x="402" y="44"/>
                  </a:cubicBezTo>
                  <a:cubicBezTo>
                    <a:pt x="397" y="39"/>
                    <a:pt x="389" y="41"/>
                    <a:pt x="383" y="37"/>
                  </a:cubicBezTo>
                  <a:cubicBezTo>
                    <a:pt x="391" y="36"/>
                    <a:pt x="399" y="40"/>
                    <a:pt x="407" y="38"/>
                  </a:cubicBezTo>
                  <a:cubicBezTo>
                    <a:pt x="408" y="34"/>
                    <a:pt x="404" y="34"/>
                    <a:pt x="403" y="31"/>
                  </a:cubicBezTo>
                  <a:cubicBezTo>
                    <a:pt x="400" y="30"/>
                    <a:pt x="397" y="30"/>
                    <a:pt x="395" y="28"/>
                  </a:cubicBezTo>
                  <a:cubicBezTo>
                    <a:pt x="398" y="27"/>
                    <a:pt x="403" y="29"/>
                    <a:pt x="406" y="29"/>
                  </a:cubicBezTo>
                  <a:cubicBezTo>
                    <a:pt x="406" y="29"/>
                    <a:pt x="407" y="29"/>
                    <a:pt x="407" y="28"/>
                  </a:cubicBezTo>
                  <a:cubicBezTo>
                    <a:pt x="404" y="27"/>
                    <a:pt x="409" y="21"/>
                    <a:pt x="404" y="22"/>
                  </a:cubicBezTo>
                  <a:cubicBezTo>
                    <a:pt x="405" y="17"/>
                    <a:pt x="402" y="15"/>
                    <a:pt x="399" y="14"/>
                  </a:cubicBezTo>
                  <a:cubicBezTo>
                    <a:pt x="381" y="10"/>
                    <a:pt x="381" y="10"/>
                    <a:pt x="381" y="10"/>
                  </a:cubicBezTo>
                  <a:cubicBezTo>
                    <a:pt x="295" y="9"/>
                    <a:pt x="295" y="9"/>
                    <a:pt x="295" y="9"/>
                  </a:cubicBezTo>
                  <a:cubicBezTo>
                    <a:pt x="272" y="10"/>
                    <a:pt x="249" y="10"/>
                    <a:pt x="228" y="7"/>
                  </a:cubicBezTo>
                  <a:cubicBezTo>
                    <a:pt x="227" y="6"/>
                    <a:pt x="227" y="6"/>
                    <a:pt x="227" y="6"/>
                  </a:cubicBezTo>
                  <a:cubicBezTo>
                    <a:pt x="214" y="8"/>
                    <a:pt x="203" y="0"/>
                    <a:pt x="191" y="6"/>
                  </a:cubicBezTo>
                  <a:cubicBezTo>
                    <a:pt x="192" y="6"/>
                    <a:pt x="192" y="6"/>
                    <a:pt x="192" y="6"/>
                  </a:cubicBezTo>
                  <a:cubicBezTo>
                    <a:pt x="191" y="7"/>
                    <a:pt x="191" y="7"/>
                    <a:pt x="191" y="7"/>
                  </a:cubicBezTo>
                  <a:cubicBezTo>
                    <a:pt x="179" y="6"/>
                    <a:pt x="167" y="4"/>
                    <a:pt x="154" y="5"/>
                  </a:cubicBezTo>
                  <a:cubicBezTo>
                    <a:pt x="146" y="5"/>
                    <a:pt x="137" y="7"/>
                    <a:pt x="128" y="6"/>
                  </a:cubicBezTo>
                  <a:cubicBezTo>
                    <a:pt x="125" y="4"/>
                    <a:pt x="120" y="3"/>
                    <a:pt x="116" y="3"/>
                  </a:cubicBezTo>
                  <a:cubicBezTo>
                    <a:pt x="111" y="2"/>
                    <a:pt x="106" y="2"/>
                    <a:pt x="101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97" y="9"/>
                    <a:pt x="93" y="0"/>
                    <a:pt x="86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8" y="8"/>
                    <a:pt x="94" y="6"/>
                    <a:pt x="98" y="8"/>
                  </a:cubicBezTo>
                  <a:cubicBezTo>
                    <a:pt x="74" y="7"/>
                    <a:pt x="49" y="10"/>
                    <a:pt x="25" y="13"/>
                  </a:cubicBezTo>
                  <a:cubicBezTo>
                    <a:pt x="17" y="13"/>
                    <a:pt x="7" y="14"/>
                    <a:pt x="2" y="22"/>
                  </a:cubicBezTo>
                  <a:cubicBezTo>
                    <a:pt x="4" y="23"/>
                    <a:pt x="6" y="20"/>
                    <a:pt x="8" y="23"/>
                  </a:cubicBezTo>
                  <a:cubicBezTo>
                    <a:pt x="7" y="27"/>
                    <a:pt x="2" y="25"/>
                    <a:pt x="3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" y="34"/>
                    <a:pt x="7" y="30"/>
                    <a:pt x="9" y="34"/>
                  </a:cubicBezTo>
                  <a:cubicBezTo>
                    <a:pt x="7" y="36"/>
                    <a:pt x="4" y="34"/>
                    <a:pt x="1" y="36"/>
                  </a:cubicBezTo>
                  <a:close/>
                  <a:moveTo>
                    <a:pt x="372" y="36"/>
                  </a:moveTo>
                  <a:cubicBezTo>
                    <a:pt x="372" y="35"/>
                    <a:pt x="372" y="35"/>
                    <a:pt x="372" y="35"/>
                  </a:cubicBezTo>
                  <a:cubicBezTo>
                    <a:pt x="374" y="36"/>
                    <a:pt x="376" y="36"/>
                    <a:pt x="379" y="36"/>
                  </a:cubicBezTo>
                  <a:cubicBezTo>
                    <a:pt x="380" y="38"/>
                    <a:pt x="382" y="38"/>
                    <a:pt x="383" y="38"/>
                  </a:cubicBezTo>
                  <a:cubicBezTo>
                    <a:pt x="379" y="38"/>
                    <a:pt x="375" y="38"/>
                    <a:pt x="372" y="36"/>
                  </a:cubicBezTo>
                  <a:close/>
                  <a:moveTo>
                    <a:pt x="360" y="14"/>
                  </a:moveTo>
                  <a:cubicBezTo>
                    <a:pt x="373" y="14"/>
                    <a:pt x="373" y="14"/>
                    <a:pt x="373" y="14"/>
                  </a:cubicBezTo>
                  <a:cubicBezTo>
                    <a:pt x="383" y="15"/>
                    <a:pt x="383" y="15"/>
                    <a:pt x="383" y="15"/>
                  </a:cubicBezTo>
                  <a:lnTo>
                    <a:pt x="360" y="14"/>
                  </a:lnTo>
                  <a:close/>
                  <a:moveTo>
                    <a:pt x="315" y="47"/>
                  </a:moveTo>
                  <a:cubicBezTo>
                    <a:pt x="336" y="47"/>
                    <a:pt x="336" y="47"/>
                    <a:pt x="336" y="47"/>
                  </a:cubicBezTo>
                  <a:cubicBezTo>
                    <a:pt x="343" y="46"/>
                    <a:pt x="350" y="46"/>
                    <a:pt x="358" y="46"/>
                  </a:cubicBezTo>
                  <a:cubicBezTo>
                    <a:pt x="336" y="47"/>
                    <a:pt x="336" y="47"/>
                    <a:pt x="336" y="47"/>
                  </a:cubicBezTo>
                  <a:cubicBezTo>
                    <a:pt x="329" y="47"/>
                    <a:pt x="322" y="47"/>
                    <a:pt x="315" y="47"/>
                  </a:cubicBezTo>
                  <a:close/>
                  <a:moveTo>
                    <a:pt x="107" y="7"/>
                  </a:moveTo>
                  <a:cubicBezTo>
                    <a:pt x="108" y="6"/>
                    <a:pt x="109" y="7"/>
                    <a:pt x="110" y="8"/>
                  </a:cubicBezTo>
                  <a:cubicBezTo>
                    <a:pt x="107" y="8"/>
                    <a:pt x="107" y="8"/>
                    <a:pt x="107" y="8"/>
                  </a:cubicBezTo>
                  <a:lnTo>
                    <a:pt x="10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72" tIns="45686" rIns="91372" bIns="45686" numCol="1" anchor="t" anchorCtr="0" compatLnSpc="1"/>
            <a:lstStyle/>
            <a:p>
              <a:endParaRPr lang="zh-CN" altLang="en-US">
                <a:sym typeface="+mn-lt"/>
              </a:endParaRPr>
            </a:p>
          </p:txBody>
        </p:sp>
      </p:grpSp>
      <p:sp>
        <p:nvSpPr>
          <p:cNvPr id="86" name="Rectangle 6"/>
          <p:cNvSpPr>
            <a:spLocks noChangeArrowheads="1"/>
          </p:cNvSpPr>
          <p:nvPr/>
        </p:nvSpPr>
        <p:spPr bwMode="auto">
          <a:xfrm>
            <a:off x="171186" y="311397"/>
            <a:ext cx="3992108" cy="5822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370" tIns="45685" rIns="91370" bIns="45685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 smtClean="0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rPr>
              <a:t>3.</a:t>
            </a:r>
            <a:r>
              <a:rPr lang="zh-CN" altLang="en-US" sz="3200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rPr>
              <a:t>看图圈一圈</a:t>
            </a:r>
            <a:r>
              <a:rPr lang="en-US" altLang="zh-CN" sz="3200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rPr>
              <a:t>,</a:t>
            </a:r>
            <a:r>
              <a:rPr lang="zh-CN" altLang="en-US" sz="3200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rPr>
              <a:t>填一填。</a:t>
            </a:r>
            <a:endParaRPr lang="zh-CN" altLang="en-US" sz="3200" b="1">
              <a:solidFill>
                <a:prstClr val="black"/>
              </a:solidFill>
              <a:ea typeface="楷体" panose="02010609060101010101" pitchFamily="49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2" name="笑脸 1"/>
          <p:cNvSpPr/>
          <p:nvPr/>
        </p:nvSpPr>
        <p:spPr>
          <a:xfrm>
            <a:off x="588811" y="2283201"/>
            <a:ext cx="431680" cy="4316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588811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3" name="五角星 12"/>
          <p:cNvSpPr/>
          <p:nvPr/>
        </p:nvSpPr>
        <p:spPr>
          <a:xfrm>
            <a:off x="1114954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4" name="五角星 13"/>
          <p:cNvSpPr/>
          <p:nvPr/>
        </p:nvSpPr>
        <p:spPr>
          <a:xfrm>
            <a:off x="1641098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5" name="五角星 14"/>
          <p:cNvSpPr/>
          <p:nvPr/>
        </p:nvSpPr>
        <p:spPr>
          <a:xfrm>
            <a:off x="2167241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6" name="五角星 15"/>
          <p:cNvSpPr/>
          <p:nvPr/>
        </p:nvSpPr>
        <p:spPr>
          <a:xfrm>
            <a:off x="2693384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7" name="五角星 16"/>
          <p:cNvSpPr/>
          <p:nvPr/>
        </p:nvSpPr>
        <p:spPr>
          <a:xfrm>
            <a:off x="3219528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8" name="五角星 17"/>
          <p:cNvSpPr/>
          <p:nvPr/>
        </p:nvSpPr>
        <p:spPr>
          <a:xfrm>
            <a:off x="3745671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9" name="五角星 18"/>
          <p:cNvSpPr/>
          <p:nvPr/>
        </p:nvSpPr>
        <p:spPr>
          <a:xfrm>
            <a:off x="4271814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0" name="五角星 19"/>
          <p:cNvSpPr/>
          <p:nvPr/>
        </p:nvSpPr>
        <p:spPr>
          <a:xfrm>
            <a:off x="4797958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1" name="五角星 20"/>
          <p:cNvSpPr/>
          <p:nvPr/>
        </p:nvSpPr>
        <p:spPr>
          <a:xfrm>
            <a:off x="5324101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2" name="五角星 21"/>
          <p:cNvSpPr/>
          <p:nvPr/>
        </p:nvSpPr>
        <p:spPr>
          <a:xfrm>
            <a:off x="5850244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3" name="五角星 22"/>
          <p:cNvSpPr/>
          <p:nvPr/>
        </p:nvSpPr>
        <p:spPr>
          <a:xfrm>
            <a:off x="6376389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4" name="笑脸 23"/>
          <p:cNvSpPr/>
          <p:nvPr/>
        </p:nvSpPr>
        <p:spPr>
          <a:xfrm>
            <a:off x="1156018" y="2283201"/>
            <a:ext cx="431680" cy="4316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5" name="笑脸 24"/>
          <p:cNvSpPr/>
          <p:nvPr/>
        </p:nvSpPr>
        <p:spPr>
          <a:xfrm>
            <a:off x="1641098" y="2283201"/>
            <a:ext cx="431680" cy="4316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6" name="笑脸 25"/>
          <p:cNvSpPr/>
          <p:nvPr/>
        </p:nvSpPr>
        <p:spPr>
          <a:xfrm>
            <a:off x="2126177" y="2283201"/>
            <a:ext cx="431680" cy="4316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7" name="笑脸 26"/>
          <p:cNvSpPr/>
          <p:nvPr/>
        </p:nvSpPr>
        <p:spPr>
          <a:xfrm>
            <a:off x="2611257" y="2283201"/>
            <a:ext cx="431680" cy="4316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5782" y="3043512"/>
            <a:ext cx="8413599" cy="582295"/>
            <a:chOff x="834090" y="2937648"/>
            <a:chExt cx="8419831" cy="582726"/>
          </a:xfrm>
        </p:grpSpPr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834090" y="2937648"/>
              <a:ext cx="8419831" cy="58272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370" tIns="45685" rIns="91370" bIns="45685" anchor="ctr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（</a:t>
              </a:r>
              <a:r>
                <a:rPr lang="en-US" altLang="zh-CN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1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）去掉</a:t>
              </a:r>
              <a:r>
                <a:rPr lang="zh-CN" altLang="en-US" sz="3200" b="1" smtClean="0">
                  <a:solidFill>
                    <a:prstClr val="black"/>
                  </a:solidFill>
                  <a:latin typeface="方正书宋_GBK" panose="03000509000000000000" pitchFamily="65" charset="-122"/>
                  <a:ea typeface="方正书宋_GBK" panose="03000509000000000000" pitchFamily="65" charset="-122"/>
                  <a:cs typeface="Times New Roman" panose="02020603050405020304" charset="0"/>
                  <a:sym typeface="+mn-lt"/>
                </a:rPr>
                <a:t>（ ）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个      </a:t>
              </a:r>
              <a:r>
                <a:rPr lang="zh-CN" altLang="en-US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，    的个数就是     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的</a:t>
              </a:r>
              <a:r>
                <a:rPr lang="en-US" altLang="zh-CN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2</a:t>
              </a:r>
              <a:r>
                <a:rPr lang="zh-CN" altLang="en-US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倍。</a:t>
              </a:r>
              <a:endParaRPr lang="zh-CN" altLang="en-US" sz="3200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endParaRPr>
            </a:p>
          </p:txBody>
        </p:sp>
        <p:sp>
          <p:nvSpPr>
            <p:cNvPr id="30" name="五角星 29"/>
            <p:cNvSpPr/>
            <p:nvPr/>
          </p:nvSpPr>
          <p:spPr>
            <a:xfrm>
              <a:off x="4178396" y="2996063"/>
              <a:ext cx="432000" cy="432000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1" name="五角星 30"/>
            <p:cNvSpPr/>
            <p:nvPr/>
          </p:nvSpPr>
          <p:spPr>
            <a:xfrm>
              <a:off x="4892804" y="2996063"/>
              <a:ext cx="432000" cy="432000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2" name="笑脸 31"/>
            <p:cNvSpPr/>
            <p:nvPr/>
          </p:nvSpPr>
          <p:spPr>
            <a:xfrm>
              <a:off x="7586736" y="2993962"/>
              <a:ext cx="432000" cy="432000"/>
            </a:xfrm>
            <a:prstGeom prst="smileyFac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5783" y="3802049"/>
            <a:ext cx="8413598" cy="582295"/>
            <a:chOff x="834091" y="2937648"/>
            <a:chExt cx="8419830" cy="582726"/>
          </a:xfrm>
        </p:grpSpPr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834091" y="2937648"/>
              <a:ext cx="8419830" cy="58272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370" tIns="45685" rIns="91370" bIns="45685" anchor="ctr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（</a:t>
              </a:r>
              <a:r>
                <a:rPr lang="en-US" altLang="zh-CN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2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）增加</a:t>
              </a:r>
              <a:r>
                <a:rPr lang="zh-CN" altLang="en-US" sz="3200" b="1" smtClean="0">
                  <a:solidFill>
                    <a:prstClr val="black"/>
                  </a:solidFill>
                  <a:latin typeface="方正书宋_GBK" panose="03000509000000000000" pitchFamily="65" charset="-122"/>
                  <a:ea typeface="方正书宋_GBK" panose="03000509000000000000" pitchFamily="65" charset="-122"/>
                  <a:cs typeface="Times New Roman" panose="02020603050405020304" charset="0"/>
                  <a:sym typeface="+mn-lt"/>
                </a:rPr>
                <a:t>（ ）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个      ，    </a:t>
              </a:r>
              <a:r>
                <a:rPr lang="zh-CN" altLang="en-US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的个数就是     </a:t>
              </a:r>
              <a:r>
                <a:rPr lang="zh-CN" altLang="en-US" sz="3200" b="1" smtClean="0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的</a:t>
              </a:r>
              <a:r>
                <a:rPr lang="en-US" altLang="zh-CN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3</a:t>
              </a:r>
              <a:r>
                <a:rPr lang="zh-CN" altLang="en-US" sz="3200" b="1">
                  <a:solidFill>
                    <a:prstClr val="black"/>
                  </a:solidFill>
                  <a:ea typeface="楷体" panose="02010609060101010101" pitchFamily="49" charset="-122"/>
                  <a:cs typeface="Times New Roman" panose="02020603050405020304" charset="0"/>
                  <a:sym typeface="+mn-lt"/>
                </a:rPr>
                <a:t>倍。</a:t>
              </a:r>
              <a:endParaRPr lang="zh-CN" altLang="en-US" sz="3200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charset="0"/>
                <a:sym typeface="+mn-lt"/>
              </a:endParaRPr>
            </a:p>
          </p:txBody>
        </p:sp>
        <p:sp>
          <p:nvSpPr>
            <p:cNvPr id="36" name="五角星 35"/>
            <p:cNvSpPr/>
            <p:nvPr/>
          </p:nvSpPr>
          <p:spPr>
            <a:xfrm>
              <a:off x="4187359" y="2976987"/>
              <a:ext cx="432000" cy="432000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7" name="五角星 36"/>
            <p:cNvSpPr/>
            <p:nvPr/>
          </p:nvSpPr>
          <p:spPr>
            <a:xfrm>
              <a:off x="4897929" y="2967401"/>
              <a:ext cx="432000" cy="432000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8" name="笑脸 37"/>
            <p:cNvSpPr/>
            <p:nvPr/>
          </p:nvSpPr>
          <p:spPr>
            <a:xfrm>
              <a:off x="7566021" y="2976987"/>
              <a:ext cx="432000" cy="432000"/>
            </a:xfrm>
            <a:prstGeom prst="smileyFac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39" name="五角星 38"/>
          <p:cNvSpPr/>
          <p:nvPr/>
        </p:nvSpPr>
        <p:spPr>
          <a:xfrm>
            <a:off x="6936959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0" name="五角星 39"/>
          <p:cNvSpPr/>
          <p:nvPr/>
        </p:nvSpPr>
        <p:spPr>
          <a:xfrm>
            <a:off x="7462087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1" name="五角星 40"/>
          <p:cNvSpPr/>
          <p:nvPr/>
        </p:nvSpPr>
        <p:spPr>
          <a:xfrm>
            <a:off x="7971098" y="1510038"/>
            <a:ext cx="431680" cy="43168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850244" y="1391821"/>
            <a:ext cx="431680" cy="7141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6376389" y="1368790"/>
            <a:ext cx="431680" cy="7141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2327960" y="3027333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2</a:t>
            </a:r>
            <a:endParaRPr lang="zh-CN" altLang="en-US" sz="3200" b="1">
              <a:solidFill>
                <a:srgbClr val="FF000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47" name="Text Box 42"/>
          <p:cNvSpPr txBox="1">
            <a:spLocks noChangeArrowheads="1"/>
          </p:cNvSpPr>
          <p:nvPr/>
        </p:nvSpPr>
        <p:spPr bwMode="auto">
          <a:xfrm>
            <a:off x="2331468" y="3790116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3</a:t>
            </a:r>
            <a:endParaRPr lang="zh-CN" altLang="en-US" sz="3200" b="1">
              <a:solidFill>
                <a:srgbClr val="FF000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42" name="圆角矩形 19"/>
          <p:cNvSpPr>
            <a:spLocks noChangeArrowheads="1"/>
          </p:cNvSpPr>
          <p:nvPr/>
        </p:nvSpPr>
        <p:spPr bwMode="auto">
          <a:xfrm>
            <a:off x="536781" y="2200145"/>
            <a:ext cx="2605414" cy="63314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993366"/>
            </a:solidFill>
            <a:prstDash val="sysDash"/>
            <a:round/>
          </a:ln>
        </p:spPr>
        <p:txBody>
          <a:bodyPr anchor="ctr"/>
          <a:lstStyle/>
          <a:p>
            <a:pPr algn="ctr" eaLnBrk="0" hangingPunct="0"/>
            <a:endParaRPr lang="zh-CN" altLang="en-US" sz="3200">
              <a:solidFill>
                <a:srgbClr val="FFFFFF"/>
              </a:solidFill>
              <a:ea typeface="微软雅黑" panose="020B0503020204020204" charset="-122"/>
              <a:sym typeface="+mn-lt"/>
            </a:endParaRPr>
          </a:p>
        </p:txBody>
      </p:sp>
      <p:sp>
        <p:nvSpPr>
          <p:cNvPr id="43" name="圆角矩形 19"/>
          <p:cNvSpPr>
            <a:spLocks noChangeArrowheads="1"/>
          </p:cNvSpPr>
          <p:nvPr/>
        </p:nvSpPr>
        <p:spPr bwMode="auto">
          <a:xfrm>
            <a:off x="536781" y="1465388"/>
            <a:ext cx="2605415" cy="63314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993366"/>
            </a:solidFill>
            <a:prstDash val="sysDash"/>
            <a:round/>
          </a:ln>
        </p:spPr>
        <p:txBody>
          <a:bodyPr anchor="ctr"/>
          <a:lstStyle/>
          <a:p>
            <a:pPr algn="ctr" eaLnBrk="0" hangingPunct="0"/>
            <a:endParaRPr lang="zh-CN" altLang="en-US" sz="3200">
              <a:solidFill>
                <a:srgbClr val="FFFFFF"/>
              </a:solidFill>
              <a:ea typeface="微软雅黑" panose="020B0503020204020204" charset="-122"/>
              <a:sym typeface="+mn-lt"/>
            </a:endParaRPr>
          </a:p>
        </p:txBody>
      </p:sp>
      <p:sp>
        <p:nvSpPr>
          <p:cNvPr id="44" name="圆角矩形 19"/>
          <p:cNvSpPr>
            <a:spLocks noChangeArrowheads="1"/>
          </p:cNvSpPr>
          <p:nvPr/>
        </p:nvSpPr>
        <p:spPr bwMode="auto">
          <a:xfrm>
            <a:off x="3180384" y="1449816"/>
            <a:ext cx="2605415" cy="63314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993366"/>
            </a:solidFill>
            <a:prstDash val="sysDash"/>
            <a:round/>
          </a:ln>
        </p:spPr>
        <p:txBody>
          <a:bodyPr anchor="ctr"/>
          <a:lstStyle/>
          <a:p>
            <a:pPr algn="ctr" eaLnBrk="0" hangingPunct="0"/>
            <a:endParaRPr lang="zh-CN" altLang="en-US" sz="3200">
              <a:solidFill>
                <a:srgbClr val="FFFFFF"/>
              </a:solidFill>
              <a:ea typeface="微软雅黑" panose="020B0503020204020204" charset="-122"/>
              <a:sym typeface="+mn-lt"/>
            </a:endParaRPr>
          </a:p>
        </p:txBody>
      </p:sp>
      <p:sp>
        <p:nvSpPr>
          <p:cNvPr id="48" name="圆角矩形 19"/>
          <p:cNvSpPr>
            <a:spLocks noChangeArrowheads="1"/>
          </p:cNvSpPr>
          <p:nvPr/>
        </p:nvSpPr>
        <p:spPr bwMode="auto">
          <a:xfrm>
            <a:off x="5850091" y="1449816"/>
            <a:ext cx="2605415" cy="63314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993366"/>
            </a:solidFill>
            <a:prstDash val="sysDash"/>
            <a:round/>
          </a:ln>
        </p:spPr>
        <p:txBody>
          <a:bodyPr anchor="ctr"/>
          <a:lstStyle/>
          <a:p>
            <a:pPr algn="ctr" eaLnBrk="0" hangingPunct="0"/>
            <a:endParaRPr lang="zh-CN" altLang="en-US" sz="3200">
              <a:solidFill>
                <a:srgbClr val="FFFFFF"/>
              </a:solidFill>
              <a:ea typeface="微软雅黑" panose="020B0503020204020204" charset="-122"/>
              <a:sym typeface="+mn-lt"/>
            </a:endParaRPr>
          </a:p>
        </p:txBody>
      </p:sp>
      <p:sp>
        <p:nvSpPr>
          <p:cNvPr id="49" name="Text Box 42"/>
          <p:cNvSpPr txBox="1">
            <a:spLocks noChangeArrowheads="1"/>
          </p:cNvSpPr>
          <p:nvPr/>
        </p:nvSpPr>
        <p:spPr bwMode="auto">
          <a:xfrm>
            <a:off x="3219528" y="2307170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70C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5</a:t>
            </a:r>
            <a:endParaRPr lang="zh-CN" altLang="en-US" sz="3200" b="1">
              <a:solidFill>
                <a:srgbClr val="0070C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50" name="Text Box 42"/>
          <p:cNvSpPr txBox="1">
            <a:spLocks noChangeArrowheads="1"/>
          </p:cNvSpPr>
          <p:nvPr/>
        </p:nvSpPr>
        <p:spPr bwMode="auto">
          <a:xfrm>
            <a:off x="1822610" y="989540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70C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5</a:t>
            </a:r>
            <a:endParaRPr lang="zh-CN" altLang="en-US" sz="3200" b="1">
              <a:solidFill>
                <a:srgbClr val="0070C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51" name="Text Box 42"/>
          <p:cNvSpPr txBox="1">
            <a:spLocks noChangeArrowheads="1"/>
          </p:cNvSpPr>
          <p:nvPr/>
        </p:nvSpPr>
        <p:spPr bwMode="auto">
          <a:xfrm>
            <a:off x="4423437" y="988584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70C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5</a:t>
            </a:r>
            <a:endParaRPr lang="zh-CN" altLang="en-US" sz="3200" b="1">
              <a:solidFill>
                <a:srgbClr val="0070C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  <p:sp>
        <p:nvSpPr>
          <p:cNvPr id="52" name="Text Box 42"/>
          <p:cNvSpPr txBox="1">
            <a:spLocks noChangeArrowheads="1"/>
          </p:cNvSpPr>
          <p:nvPr/>
        </p:nvSpPr>
        <p:spPr bwMode="auto">
          <a:xfrm>
            <a:off x="7066050" y="988583"/>
            <a:ext cx="431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70C0"/>
                </a:solidFill>
                <a:ea typeface="微软雅黑" panose="020B0503020204020204" charset="-122"/>
                <a:cs typeface="Times New Roman" panose="02020603050405020304" charset="0"/>
                <a:sym typeface="+mn-lt"/>
              </a:rPr>
              <a:t>5</a:t>
            </a:r>
            <a:endParaRPr lang="zh-CN" altLang="en-US" sz="3200" b="1">
              <a:solidFill>
                <a:srgbClr val="0070C0"/>
              </a:solidFill>
              <a:ea typeface="微软雅黑" panose="020B0503020204020204" charset="-122"/>
              <a:cs typeface="Times New Roman" panose="02020603050405020304" charset="0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6" grpId="0"/>
      <p:bldP spid="47" grpId="0"/>
      <p:bldP spid="42" grpId="0" animBg="1"/>
      <p:bldP spid="43" grpId="0" animBg="1"/>
      <p:bldP spid="44" grpId="0" animBg="1"/>
      <p:bldP spid="48" grpId="0" animBg="1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881004" y="2601103"/>
            <a:ext cx="6381720" cy="2504994"/>
            <a:chOff x="1879011" y="2907833"/>
            <a:chExt cx="6386447" cy="2506849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357130" y="4022819"/>
              <a:ext cx="461141" cy="514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79011" y="2907833"/>
              <a:ext cx="6386447" cy="2506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204730" y="3870419"/>
              <a:ext cx="461141" cy="514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圆角矩形 56"/>
            <p:cNvSpPr/>
            <p:nvPr/>
          </p:nvSpPr>
          <p:spPr bwMode="auto">
            <a:xfrm>
              <a:off x="4011272" y="3505794"/>
              <a:ext cx="4059593" cy="111846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17089" tIns="58545" rIns="117089" bIns="58545"/>
            <a:lstStyle/>
            <a:p>
              <a:pPr marL="0" marR="0" lvl="0" indent="0" algn="l" defTabSz="11715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一个数里面含有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几个另一个数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，这个数就是另一个数的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几倍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。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65010" y="1132688"/>
            <a:ext cx="6196555" cy="1975760"/>
            <a:chOff x="1362635" y="1438330"/>
            <a:chExt cx="6201144" cy="1977223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362635" y="1438330"/>
              <a:ext cx="6201144" cy="1977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0024" y="1936270"/>
              <a:ext cx="485714" cy="552381"/>
            </a:xfrm>
            <a:prstGeom prst="rect">
              <a:avLst/>
            </a:prstGeom>
          </p:spPr>
        </p:pic>
        <p:sp>
          <p:nvSpPr>
            <p:cNvPr id="9" name="圆角矩形 33"/>
            <p:cNvSpPr/>
            <p:nvPr/>
          </p:nvSpPr>
          <p:spPr bwMode="auto">
            <a:xfrm>
              <a:off x="4188452" y="1536299"/>
              <a:ext cx="3291303" cy="777875"/>
            </a:xfrm>
            <a:prstGeom prst="round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17089" tIns="58545" rIns="117089" bIns="58545"/>
            <a:lstStyle/>
            <a:p>
              <a:pPr marL="0" marR="0" lvl="0" indent="0" defTabSz="1171575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kern="0" smtClea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倍是</a:t>
              </a:r>
              <a:r>
                <a:rPr kumimoji="0" lang="zh-CN" alt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两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个数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进行比较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的</a:t>
              </a: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一种关系</a:t>
              </a:r>
              <a:r>
                <a:rPr lang="zh-CN" altLang="en-US" sz="2800" b="1" kern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 charset="0"/>
                  <a:sym typeface="+mn-lt"/>
                </a:rPr>
                <a:t>。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  <a:sym typeface="+mn-lt"/>
              </a:endParaRPr>
            </a:p>
          </p:txBody>
        </p:sp>
      </p:grpSp>
      <p:pic>
        <p:nvPicPr>
          <p:cNvPr id="18435" name="图片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1788" y="537258"/>
            <a:ext cx="677862" cy="6668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7750" y="605533"/>
            <a:ext cx="22002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36C7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课堂小结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36C7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64879" y="2346983"/>
            <a:ext cx="1089662" cy="1101854"/>
          </a:xfrm>
          <a:prstGeom prst="rect">
            <a:avLst/>
          </a:prstGeom>
        </p:spPr>
      </p:pic>
      <p:pic>
        <p:nvPicPr>
          <p:cNvPr id="18436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1087100" y="104140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29385" y="1174115"/>
            <a:ext cx="6652895" cy="3020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24"/>
          <p:cNvSpPr txBox="1"/>
          <p:nvPr/>
        </p:nvSpPr>
        <p:spPr>
          <a:xfrm>
            <a:off x="386768" y="4484492"/>
            <a:ext cx="844348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/>
                <a:ea typeface="宋体" panose="02010600030101010101" pitchFamily="2" charset="-122"/>
              </a:rPr>
              <a:t>看一看，图中有什么？数一数，它们分别</a:t>
            </a:r>
            <a:r>
              <a:rPr lang="zh-CN" altLang="en-US" sz="2400" b="1">
                <a:latin typeface="Times New Roman" panose="02020603050405020304"/>
                <a:ea typeface="宋体" panose="02010600030101010101" pitchFamily="2" charset="-122"/>
              </a:rPr>
              <a:t>有</a:t>
            </a:r>
            <a:r>
              <a:rPr lang="zh-CN" altLang="en-US" sz="2400" b="1" smtClean="0">
                <a:latin typeface="Times New Roman" panose="02020603050405020304"/>
                <a:ea typeface="宋体" panose="02010600030101010101" pitchFamily="2" charset="-122"/>
              </a:rPr>
              <a:t>多少？</a:t>
            </a:r>
            <a:endParaRPr lang="zh-CN" altLang="en-US" sz="2400" b="1">
              <a:latin typeface="Times New Roman" panose="020206030504050203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962274" y="148130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2534962" y="95661"/>
            <a:ext cx="6330315" cy="287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文本框 26"/>
          <p:cNvSpPr txBox="1"/>
          <p:nvPr/>
        </p:nvSpPr>
        <p:spPr>
          <a:xfrm>
            <a:off x="1589903" y="1844943"/>
            <a:ext cx="6479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Times New Roman" panose="02020603050405020304"/>
                <a:ea typeface="宋体" panose="02010600030101010101" pitchFamily="2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根</a:t>
            </a:r>
            <a:endParaRPr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 rot="20402360">
            <a:off x="722040" y="1589951"/>
            <a:ext cx="1081330" cy="81156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 rot="1319706">
            <a:off x="927748" y="2727029"/>
            <a:ext cx="669914" cy="1440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776389" y="4015427"/>
            <a:ext cx="972632" cy="108000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589903" y="3447029"/>
            <a:ext cx="6479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Times New Roman" panose="02020603050405020304"/>
                <a:ea typeface="宋体" panose="02010600030101010101" pitchFamily="2" charset="-122"/>
              </a:defRPr>
            </a:lvl1pPr>
          </a:lstStyle>
          <a:p>
            <a:r>
              <a:rPr lang="en-US" altLang="zh-CN" dirty="0" smtClean="0"/>
              <a:t>6</a:t>
            </a:r>
            <a:r>
              <a:rPr lang="zh-CN" altLang="en-US" dirty="0" smtClean="0"/>
              <a:t>根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1589903" y="4468619"/>
            <a:ext cx="120317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Times New Roman" panose="02020603050405020304"/>
                <a:ea typeface="宋体" panose="02010600030101010101" pitchFamily="2" charset="-122"/>
              </a:defRPr>
            </a:lvl1pPr>
          </a:lstStyle>
          <a:p>
            <a:r>
              <a:rPr lang="en-US" altLang="zh-CN" dirty="0" smtClean="0"/>
              <a:t>10</a:t>
            </a:r>
            <a:r>
              <a:rPr lang="zh-CN" altLang="en-US" dirty="0" smtClean="0"/>
              <a:t>根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589903" y="3066048"/>
            <a:ext cx="22229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Times New Roman" panose="02020603050405020304"/>
                <a:ea typeface="宋体" panose="02010600030101010101" pitchFamily="2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 smtClean="0"/>
              <a:t>根</a:t>
            </a:r>
            <a:r>
              <a:rPr lang="en-US" altLang="zh-CN" dirty="0" smtClean="0"/>
              <a:t>2</a:t>
            </a:r>
            <a:r>
              <a:rPr lang="zh-CN" altLang="en-US" dirty="0" smtClean="0"/>
              <a:t>根地数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1589903" y="4082621"/>
            <a:ext cx="22229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Times New Roman" panose="02020603050405020304"/>
                <a:ea typeface="宋体" panose="02010600030101010101" pitchFamily="2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 smtClean="0"/>
              <a:t>根</a:t>
            </a:r>
            <a:r>
              <a:rPr lang="en-US" altLang="zh-CN" dirty="0" smtClean="0"/>
              <a:t>2</a:t>
            </a:r>
            <a:r>
              <a:rPr lang="zh-CN" altLang="en-US" dirty="0" smtClean="0"/>
              <a:t>根地数</a:t>
            </a:r>
            <a:endParaRPr lang="zh-CN" altLang="en-US" dirty="0"/>
          </a:p>
        </p:txBody>
      </p:sp>
      <p:grpSp>
        <p:nvGrpSpPr>
          <p:cNvPr id="34" name="Group 81"/>
          <p:cNvGrpSpPr/>
          <p:nvPr/>
        </p:nvGrpSpPr>
        <p:grpSpPr>
          <a:xfrm>
            <a:off x="3405585" y="3033284"/>
            <a:ext cx="4894263" cy="1279525"/>
            <a:chOff x="1934" y="572"/>
            <a:chExt cx="3083" cy="806"/>
          </a:xfrm>
        </p:grpSpPr>
        <p:pic>
          <p:nvPicPr>
            <p:cNvPr id="35" name="Picture 16" descr="C:\Users\Administrator\Desktop\图片\QQ截图20220818083509.pngQQ截图20220818083509"/>
            <p:cNvPicPr>
              <a:picLocks noChangeAspect="1"/>
            </p:cNvPicPr>
            <p:nvPr/>
          </p:nvPicPr>
          <p:blipFill>
            <a:blip r:embed="rId27" cstate="email"/>
            <a:stretch>
              <a:fillRect/>
            </a:stretch>
          </p:blipFill>
          <p:spPr>
            <a:xfrm>
              <a:off x="4515" y="572"/>
              <a:ext cx="502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AutoShape 27"/>
            <p:cNvSpPr/>
            <p:nvPr/>
          </p:nvSpPr>
          <p:spPr>
            <a:xfrm>
              <a:off x="1934" y="572"/>
              <a:ext cx="2162" cy="806"/>
            </a:xfrm>
            <a:prstGeom prst="wedgeRoundRectCallout">
              <a:avLst>
                <a:gd name="adj1" fmla="val 62562"/>
                <a:gd name="adj2" fmla="val -20395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胡萝卜和红萝卜的根数有什么数量关系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呢</a:t>
              </a:r>
              <a:r>
                <a:rPr lang="zh-CN" altLang="en-US" sz="24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？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" name="Text Box 7"/>
          <p:cNvSpPr txBox="1"/>
          <p:nvPr/>
        </p:nvSpPr>
        <p:spPr>
          <a:xfrm>
            <a:off x="3051351" y="2514394"/>
            <a:ext cx="4588129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FF6B7E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Times New Roman" panose="02020603050405020304"/>
                <a:ea typeface="宋体" panose="02010600030101010101" pitchFamily="2" charset="-122"/>
              </a:rPr>
              <a:t>胡萝卜比红萝卜少</a:t>
            </a:r>
            <a:r>
              <a:rPr lang="en-US" altLang="zh-CN" sz="2400" b="1" dirty="0" smtClean="0">
                <a:latin typeface="Times New Roman" panose="02020603050405020304"/>
                <a:ea typeface="宋体" panose="02010600030101010101" pitchFamily="2" charset="-122"/>
              </a:rPr>
              <a:t>4</a:t>
            </a:r>
            <a:r>
              <a:rPr lang="zh-CN" altLang="en-US" sz="2400" b="1" dirty="0" smtClean="0">
                <a:latin typeface="Times New Roman" panose="02020603050405020304"/>
                <a:ea typeface="宋体" panose="02010600030101010101" pitchFamily="2" charset="-122"/>
              </a:rPr>
              <a:t>根。</a:t>
            </a:r>
            <a:endParaRPr lang="en-US" altLang="zh-CN" sz="2400" b="1" dirty="0" smtClean="0">
              <a:latin typeface="Times New Roman" panose="02020603050405020304"/>
              <a:ea typeface="宋体" panose="02010600030101010101" pitchFamily="2" charset="-122"/>
            </a:endParaRPr>
          </a:p>
          <a:p>
            <a:pPr marL="342900" indent="-342900">
              <a:lnSpc>
                <a:spcPct val="200000"/>
              </a:lnSpc>
              <a:buClr>
                <a:srgbClr val="FF6B7E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Times New Roman" panose="02020603050405020304"/>
                <a:ea typeface="宋体" panose="02010600030101010101" pitchFamily="2" charset="-122"/>
              </a:rPr>
              <a:t>红萝卜比胡萝卜多</a:t>
            </a:r>
            <a:r>
              <a:rPr lang="en-US" altLang="zh-CN" sz="2400" b="1" dirty="0" smtClean="0">
                <a:latin typeface="Times New Roman" panose="02020603050405020304"/>
                <a:ea typeface="宋体" panose="02010600030101010101" pitchFamily="2" charset="-122"/>
              </a:rPr>
              <a:t>4</a:t>
            </a:r>
            <a:r>
              <a:rPr lang="zh-CN" altLang="en-US" sz="2400" b="1" dirty="0" smtClean="0">
                <a:latin typeface="Times New Roman" panose="02020603050405020304"/>
                <a:ea typeface="宋体" panose="02010600030101010101" pitchFamily="2" charset="-122"/>
              </a:rPr>
              <a:t>根。</a:t>
            </a:r>
            <a:endParaRPr lang="en-US" altLang="zh-CN" sz="2400" b="1" dirty="0" smtClean="0">
              <a:latin typeface="Times New Roman" panose="02020603050405020304"/>
              <a:ea typeface="宋体" panose="02010600030101010101" pitchFamily="2" charset="-122"/>
            </a:endParaRPr>
          </a:p>
          <a:p>
            <a:pPr marL="342900" indent="-342900">
              <a:lnSpc>
                <a:spcPct val="200000"/>
              </a:lnSpc>
              <a:buClr>
                <a:srgbClr val="FF6B7E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Times New Roman" panose="02020603050405020304"/>
                <a:ea typeface="宋体" panose="02010600030101010101" pitchFamily="2" charset="-122"/>
              </a:rPr>
              <a:t>红萝卜的根数是胡萝卜的</a:t>
            </a:r>
            <a:endParaRPr lang="zh-CN" altLang="en-US" sz="2400" b="1" dirty="0">
              <a:latin typeface="Times New Roman" panose="02020603050405020304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8" cstate="email"/>
          <a:srcRect/>
          <a:stretch>
            <a:fillRect/>
          </a:stretch>
        </p:blipFill>
        <p:spPr>
          <a:xfrm rot="20780300">
            <a:off x="7441211" y="3738015"/>
            <a:ext cx="700644" cy="89064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810333" y="4097626"/>
            <a:ext cx="6413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Times New Roman" panose="02020603050405020304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latin typeface="Times New Roman" panose="02020603050405020304"/>
                <a:ea typeface="宋体" panose="02010600030101010101" pitchFamily="2" charset="-122"/>
              </a:rPr>
              <a:t>倍</a:t>
            </a:r>
            <a:endParaRPr lang="zh-CN" altLang="en-US" sz="2400"/>
          </a:p>
        </p:txBody>
      </p:sp>
      <p:sp>
        <p:nvSpPr>
          <p:cNvPr id="43" name="矩形 42"/>
          <p:cNvSpPr/>
          <p:nvPr/>
        </p:nvSpPr>
        <p:spPr>
          <a:xfrm>
            <a:off x="7286325" y="4119419"/>
            <a:ext cx="487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/>
              <a:t>。</a:t>
            </a: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55000" y="5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9136E-06 L 0.14306 -0.13272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53" y="-6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2" grpId="0"/>
      <p:bldP spid="32" grpId="1"/>
      <p:bldP spid="33" grpId="0"/>
      <p:bldP spid="33" grpId="1"/>
      <p:bldP spid="7" grpId="0"/>
      <p:bldP spid="7" grpId="1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4"/>
          <p:cNvSpPr txBox="1"/>
          <p:nvPr/>
        </p:nvSpPr>
        <p:spPr>
          <a:xfrm>
            <a:off x="360000" y="620460"/>
            <a:ext cx="844348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/>
                <a:ea typeface="宋体" panose="02010600030101010101" pitchFamily="2" charset="-122"/>
              </a:rPr>
              <a:t>圈一圈。</a:t>
            </a:r>
            <a:endParaRPr lang="zh-CN" altLang="en-US" sz="2400" b="1">
              <a:latin typeface="Times New Roman" panose="02020603050405020304"/>
              <a:ea typeface="宋体" panose="02010600030101010101" pitchFamily="2" charset="-122"/>
            </a:endParaRPr>
          </a:p>
        </p:txBody>
      </p:sp>
      <p:sp>
        <p:nvSpPr>
          <p:cNvPr id="43" name="圆角矩形 26"/>
          <p:cNvSpPr/>
          <p:nvPr/>
        </p:nvSpPr>
        <p:spPr>
          <a:xfrm>
            <a:off x="2008203" y="2274331"/>
            <a:ext cx="1525587" cy="10382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圆角矩形 25"/>
          <p:cNvSpPr/>
          <p:nvPr/>
        </p:nvSpPr>
        <p:spPr>
          <a:xfrm>
            <a:off x="360000" y="2274331"/>
            <a:ext cx="1524000" cy="10382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圆角矩形 27"/>
          <p:cNvSpPr/>
          <p:nvPr/>
        </p:nvSpPr>
        <p:spPr>
          <a:xfrm>
            <a:off x="3664387" y="2274331"/>
            <a:ext cx="1524000" cy="10382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5" name="Picture 6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3543" y="1394780"/>
            <a:ext cx="1205869" cy="57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" name="Picture 7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7262" y="2379900"/>
            <a:ext cx="1258887" cy="827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" name="Picture 7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2665" y="2379900"/>
            <a:ext cx="1258888" cy="827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" name="Picture 7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2875" y="2379899"/>
            <a:ext cx="1258888" cy="827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TextBox 1"/>
          <p:cNvSpPr txBox="1"/>
          <p:nvPr/>
        </p:nvSpPr>
        <p:spPr>
          <a:xfrm>
            <a:off x="5285756" y="1451948"/>
            <a:ext cx="6413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/>
              <a:t>2</a:t>
            </a:r>
            <a:r>
              <a:rPr lang="zh-CN" altLang="en-US" sz="2400" b="1" smtClean="0"/>
              <a:t>根</a:t>
            </a:r>
            <a:endParaRPr lang="zh-CN" altLang="en-US" sz="2400" b="1"/>
          </a:p>
        </p:txBody>
      </p:sp>
      <p:sp>
        <p:nvSpPr>
          <p:cNvPr id="60" name="TextBox 24"/>
          <p:cNvSpPr txBox="1"/>
          <p:nvPr/>
        </p:nvSpPr>
        <p:spPr>
          <a:xfrm>
            <a:off x="5304422" y="2369131"/>
            <a:ext cx="64135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/>
              <a:t>3</a:t>
            </a:r>
            <a:r>
              <a:rPr lang="zh-CN" altLang="en-US" sz="2400" b="1" smtClean="0"/>
              <a:t>个</a:t>
            </a:r>
            <a:endParaRPr lang="en-US" altLang="zh-CN" sz="2400" b="1" smtClean="0"/>
          </a:p>
          <a:p>
            <a:r>
              <a:rPr lang="en-US" altLang="zh-CN" sz="2400" b="1" smtClean="0"/>
              <a:t>2</a:t>
            </a:r>
            <a:r>
              <a:rPr lang="zh-CN" altLang="en-US" sz="2400" b="1" smtClean="0"/>
              <a:t>根</a:t>
            </a:r>
            <a:endParaRPr lang="zh-CN" altLang="en-US" sz="2400" b="1"/>
          </a:p>
        </p:txBody>
      </p:sp>
      <p:grpSp>
        <p:nvGrpSpPr>
          <p:cNvPr id="61" name="组合 60"/>
          <p:cNvGrpSpPr/>
          <p:nvPr/>
        </p:nvGrpSpPr>
        <p:grpSpPr>
          <a:xfrm>
            <a:off x="409582" y="3555116"/>
            <a:ext cx="4982997" cy="1440000"/>
            <a:chOff x="468535" y="3368773"/>
            <a:chExt cx="4982997" cy="1440000"/>
          </a:xfrm>
        </p:grpSpPr>
        <p:sp>
          <p:nvSpPr>
            <p:cNvPr id="62" name="AutoShape 27"/>
            <p:cNvSpPr/>
            <p:nvPr/>
          </p:nvSpPr>
          <p:spPr>
            <a:xfrm>
              <a:off x="468535" y="3733173"/>
              <a:ext cx="4982997" cy="711200"/>
            </a:xfrm>
            <a:prstGeom prst="wedgeRoundRectCallout">
              <a:avLst>
                <a:gd name="adj1" fmla="val -30915"/>
                <a:gd name="adj2" fmla="val -19834"/>
                <a:gd name="adj3" fmla="val 16667"/>
              </a:avLst>
            </a:prstGeom>
            <a:solidFill>
              <a:srgbClr val="FFFFFF"/>
            </a:solidFill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latin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400" b="1" smtClean="0"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我们说         </a:t>
              </a:r>
              <a:r>
                <a:rPr lang="zh-CN" altLang="en-US" sz="2400" b="1"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的根数</a:t>
              </a:r>
              <a:r>
                <a:rPr lang="zh-CN" altLang="en-US" sz="2400" b="1" smtClean="0"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是        </a:t>
              </a:r>
              <a:r>
                <a:rPr lang="zh-CN" altLang="en-US" sz="2400" b="1"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的 </a:t>
              </a:r>
              <a:r>
                <a:rPr lang="en-US" altLang="zh-CN" sz="2400" b="1" smtClean="0">
                  <a:solidFill>
                    <a:srgbClr val="FF0000"/>
                  </a:solidFill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3 </a:t>
              </a:r>
              <a:r>
                <a:rPr lang="zh-CN" altLang="en-US" sz="2400" b="1" smtClean="0">
                  <a:solidFill>
                    <a:srgbClr val="FF0000"/>
                  </a:solidFill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倍</a:t>
              </a:r>
              <a:r>
                <a:rPr lang="zh-CN" altLang="en-US" sz="2400" b="1">
                  <a:latin typeface="Times New Roman" panose="02020603050405020304"/>
                  <a:ea typeface="宋体" panose="02010600030101010101" pitchFamily="2" charset="-122"/>
                  <a:sym typeface="楷体" panose="02010609060101010101" pitchFamily="49" charset="-122"/>
                </a:rPr>
                <a:t>。</a:t>
              </a:r>
              <a:endParaRPr lang="zh-CN" altLang="en-US" sz="2400" b="1">
                <a:latin typeface="Times New Roman" panose="02020603050405020304"/>
                <a:ea typeface="宋体" panose="02010600030101010101" pitchFamily="2" charset="-122"/>
                <a:sym typeface="楷体" panose="02010609060101010101" pitchFamily="49" charset="-122"/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20402360">
              <a:off x="3335903" y="3668466"/>
              <a:ext cx="863392" cy="648000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1319706">
              <a:off x="1648929" y="3368773"/>
              <a:ext cx="669914" cy="1440000"/>
            </a:xfrm>
            <a:prstGeom prst="rect">
              <a:avLst/>
            </a:prstGeom>
          </p:spPr>
        </p:pic>
      </p:grpSp>
      <p:sp>
        <p:nvSpPr>
          <p:cNvPr id="65" name="文本框 64"/>
          <p:cNvSpPr txBox="1"/>
          <p:nvPr/>
        </p:nvSpPr>
        <p:spPr>
          <a:xfrm>
            <a:off x="6079685" y="1682780"/>
            <a:ext cx="2551546" cy="2236736"/>
          </a:xfrm>
          <a:prstGeom prst="rect">
            <a:avLst/>
          </a:prstGeom>
          <a:noFill/>
          <a:ln w="19050">
            <a:solidFill>
              <a:srgbClr val="FF6B7E"/>
            </a:solidFill>
            <a:prstDash val="lgDashDot"/>
          </a:ln>
        </p:spPr>
        <p:txBody>
          <a:bodyPr wrap="square" lIns="72000" tIns="36000" rIns="72000" bIns="3600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ea typeface="楷体" panose="02010609060101010101" pitchFamily="49" charset="-122"/>
              </a:rPr>
              <a:t>胡萝卜有</a:t>
            </a:r>
            <a:r>
              <a:rPr lang="en-US" altLang="zh-CN" sz="2400" b="1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ea typeface="楷体" panose="02010609060101010101" pitchFamily="49" charset="-122"/>
              </a:rPr>
              <a:t>根</a:t>
            </a:r>
            <a:r>
              <a:rPr lang="zh-CN" altLang="en-US" sz="2400" b="1" smtClean="0">
                <a:ea typeface="楷体" panose="02010609060101010101" pitchFamily="49" charset="-122"/>
              </a:rPr>
              <a:t>，</a:t>
            </a:r>
            <a:endParaRPr lang="en-US" altLang="zh-CN" sz="2400" b="1" smtClean="0"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ea typeface="楷体" panose="02010609060101010101" pitchFamily="49" charset="-122"/>
              </a:rPr>
              <a:t>红萝卜有</a:t>
            </a:r>
            <a:r>
              <a:rPr lang="en-US" altLang="zh-CN" sz="2400" b="1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r>
              <a:rPr lang="en-US" altLang="zh-CN" sz="2400" b="1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ea typeface="楷体" panose="02010609060101010101" pitchFamily="49" charset="-122"/>
              </a:rPr>
              <a:t>根</a:t>
            </a:r>
            <a:r>
              <a:rPr lang="zh-CN" altLang="en-US" sz="2400" b="1" smtClean="0">
                <a:ea typeface="楷体" panose="02010609060101010101" pitchFamily="49" charset="-122"/>
              </a:rPr>
              <a:t>，</a:t>
            </a:r>
            <a:endParaRPr lang="en-US" altLang="zh-CN" sz="2400" b="1" smtClean="0"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ea typeface="楷体" panose="02010609060101010101" pitchFamily="49" charset="-122"/>
              </a:rPr>
              <a:t>红萝卜的根数是胡萝卜的</a:t>
            </a:r>
            <a:r>
              <a:rPr lang="en-US" altLang="zh-CN" sz="2400" b="1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ea typeface="楷体" panose="02010609060101010101" pitchFamily="49" charset="-122"/>
              </a:rPr>
              <a:t>倍</a:t>
            </a:r>
            <a:r>
              <a:rPr lang="zh-CN" altLang="en-US" sz="2400" b="1" smtClean="0">
                <a:ea typeface="楷体" panose="02010609060101010101" pitchFamily="49" charset="-122"/>
              </a:rPr>
              <a:t>。</a:t>
            </a:r>
            <a:endParaRPr lang="zh-CN" altLang="en-US" sz="2400" b="1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53" grpId="0" animBg="1"/>
      <p:bldP spid="54" grpId="0" animBg="1"/>
      <p:bldP spid="59" grpId="0"/>
      <p:bldP spid="60" grpId="0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4702" y="1186900"/>
            <a:ext cx="375508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摆一摆：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 dirty="0">
                <a:ea typeface="楷体" panose="02010609060101010101" pitchFamily="49" charset="-122"/>
              </a:rPr>
              <a:t>以第一行摆的学具个数为标准，第二行摆的学具个数是第一行的</a:t>
            </a:r>
            <a:r>
              <a:rPr lang="en-US" altLang="zh-CN" sz="2000" b="1" dirty="0"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ea typeface="楷体" panose="02010609060101010101" pitchFamily="49" charset="-122"/>
              </a:rPr>
              <a:t>倍。</a:t>
            </a:r>
            <a:endParaRPr lang="en-US" altLang="zh-CN" sz="2000" b="1" dirty="0"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说一说：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用一句话说一说两行学具个数之间的关系。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88290" algn="just">
              <a:lnSpc>
                <a:spcPct val="14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360000" y="529360"/>
            <a:ext cx="418407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B7E"/>
              </a:buClr>
            </a:pPr>
            <a:r>
              <a:rPr lang="zh-CN" altLang="en-US" sz="2400" b="1" smtClean="0">
                <a:latin typeface="+mj-lt"/>
                <a:ea typeface="+mj-ea"/>
              </a:rPr>
              <a:t>活动：</a:t>
            </a:r>
            <a:r>
              <a:rPr lang="zh-CN" altLang="en-US" sz="2400" b="1" smtClean="0"/>
              <a:t>感受“</a:t>
            </a:r>
            <a:r>
              <a:rPr lang="en-US" altLang="zh-CN" sz="2400" b="1" smtClean="0"/>
              <a:t>3</a:t>
            </a:r>
            <a:r>
              <a:rPr lang="zh-CN" altLang="en-US" sz="2400" b="1" smtClean="0"/>
              <a:t>倍”的含义</a:t>
            </a:r>
            <a:endParaRPr lang="zh-CN" altLang="en-US" sz="2400" b="1"/>
          </a:p>
        </p:txBody>
      </p:sp>
      <p:sp>
        <p:nvSpPr>
          <p:cNvPr id="54" name="任意多边形 53"/>
          <p:cNvSpPr/>
          <p:nvPr/>
        </p:nvSpPr>
        <p:spPr>
          <a:xfrm>
            <a:off x="362242" y="1132777"/>
            <a:ext cx="3780000" cy="396000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19050">
            <a:solidFill>
              <a:srgbClr val="FF6B7E"/>
            </a:solidFill>
            <a:prstDash val="solid"/>
            <a:round/>
            <a:headEnd type="oval" w="med" len="med"/>
            <a:tailEnd type="oval" w="med" len="med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 sz="2400" ker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77678" y="630598"/>
            <a:ext cx="887603" cy="720853"/>
            <a:chOff x="5261863" y="821664"/>
            <a:chExt cx="887603" cy="72085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61863" y="821664"/>
              <a:ext cx="347473" cy="720853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609336" y="821664"/>
              <a:ext cx="347473" cy="720853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35599" y="821664"/>
              <a:ext cx="347473" cy="720853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801993" y="821664"/>
              <a:ext cx="347473" cy="720853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4977678" y="1623317"/>
            <a:ext cx="858224" cy="720853"/>
            <a:chOff x="5088127" y="1814385"/>
            <a:chExt cx="858224" cy="720853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088127" y="1814385"/>
              <a:ext cx="347473" cy="720853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35600" y="1814385"/>
              <a:ext cx="347473" cy="720853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61863" y="1814385"/>
              <a:ext cx="347473" cy="72085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598878" y="1814385"/>
              <a:ext cx="347473" cy="720853"/>
            </a:xfrm>
            <a:prstGeom prst="rect">
              <a:avLst/>
            </a:prstGeom>
          </p:spPr>
        </p:pic>
      </p:grpSp>
      <p:grpSp>
        <p:nvGrpSpPr>
          <p:cNvPr id="61" name="组合 60"/>
          <p:cNvGrpSpPr/>
          <p:nvPr/>
        </p:nvGrpSpPr>
        <p:grpSpPr>
          <a:xfrm>
            <a:off x="6146794" y="1623317"/>
            <a:ext cx="878810" cy="720853"/>
            <a:chOff x="5261863" y="821664"/>
            <a:chExt cx="878810" cy="720853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61863" y="821664"/>
              <a:ext cx="347473" cy="720853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609336" y="821664"/>
              <a:ext cx="347473" cy="720853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35599" y="821664"/>
              <a:ext cx="347473" cy="720853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793200" y="821664"/>
              <a:ext cx="347473" cy="720853"/>
            </a:xfrm>
            <a:prstGeom prst="rect">
              <a:avLst/>
            </a:prstGeom>
          </p:spPr>
        </p:pic>
      </p:grpSp>
      <p:grpSp>
        <p:nvGrpSpPr>
          <p:cNvPr id="65" name="组合 64"/>
          <p:cNvGrpSpPr/>
          <p:nvPr/>
        </p:nvGrpSpPr>
        <p:grpSpPr>
          <a:xfrm>
            <a:off x="7336496" y="1623317"/>
            <a:ext cx="881777" cy="720853"/>
            <a:chOff x="5261863" y="821664"/>
            <a:chExt cx="881777" cy="720853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61863" y="821664"/>
              <a:ext cx="347473" cy="720853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609336" y="821664"/>
              <a:ext cx="347473" cy="720853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35599" y="821664"/>
              <a:ext cx="347473" cy="720853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796167" y="821664"/>
              <a:ext cx="347473" cy="720853"/>
            </a:xfrm>
            <a:prstGeom prst="rect">
              <a:avLst/>
            </a:prstGeom>
          </p:spPr>
        </p:pic>
      </p:grpSp>
      <p:sp>
        <p:nvSpPr>
          <p:cNvPr id="73" name="文本框 72"/>
          <p:cNvSpPr txBox="1"/>
          <p:nvPr/>
        </p:nvSpPr>
        <p:spPr>
          <a:xfrm>
            <a:off x="4858904" y="2704598"/>
            <a:ext cx="3827896" cy="2306955"/>
          </a:xfrm>
          <a:prstGeom prst="rect">
            <a:avLst/>
          </a:prstGeom>
          <a:noFill/>
          <a:ln w="19050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第一行摆了</a:t>
            </a:r>
            <a:r>
              <a:rPr lang="en-US" altLang="zh-CN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4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根小棒，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第二行摆了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4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根小棒，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摆的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小棒的根数是第一行的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倍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。</a:t>
            </a:r>
            <a:endParaRPr lang="zh-CN" altLang="en-US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74" name="圆角矩形 25"/>
          <p:cNvSpPr/>
          <p:nvPr/>
        </p:nvSpPr>
        <p:spPr>
          <a:xfrm>
            <a:off x="4935685" y="1479743"/>
            <a:ext cx="1008000" cy="1008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5" name="圆角矩形 25"/>
          <p:cNvSpPr/>
          <p:nvPr/>
        </p:nvSpPr>
        <p:spPr>
          <a:xfrm>
            <a:off x="6085101" y="1479743"/>
            <a:ext cx="1008000" cy="1008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6" name="圆角矩形 25"/>
          <p:cNvSpPr/>
          <p:nvPr/>
        </p:nvSpPr>
        <p:spPr>
          <a:xfrm>
            <a:off x="7288647" y="1479743"/>
            <a:ext cx="1008000" cy="1008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8445" y="531736"/>
            <a:ext cx="1125484" cy="7832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smtClean="0">
                <a:latin typeface="+mn-ea"/>
              </a:rPr>
              <a:t>第</a:t>
            </a:r>
            <a:r>
              <a:rPr lang="en-US" altLang="zh-CN" sz="4000" b="1"/>
              <a:t>1</a:t>
            </a:r>
            <a:r>
              <a:rPr lang="zh-CN" altLang="en-US" sz="2400" b="1" smtClean="0">
                <a:latin typeface="+mn-ea"/>
              </a:rPr>
              <a:t>组</a:t>
            </a:r>
            <a:endParaRPr lang="zh-CN" altLang="en-US" sz="2400" b="1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3" grpId="0"/>
      <p:bldP spid="54" grpId="0" animBg="1"/>
      <p:bldP spid="74" grpId="0" animBg="1"/>
      <p:bldP spid="75" grpId="0" animBg="1"/>
      <p:bldP spid="7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4702" y="1204680"/>
            <a:ext cx="375508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摆一摆：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>
                <a:ea typeface="楷体" panose="02010609060101010101" pitchFamily="49" charset="-122"/>
              </a:rPr>
              <a:t>以第一行摆的学具个数为标准，第二行摆的学具个数是第一行的</a:t>
            </a:r>
            <a:r>
              <a:rPr lang="en-US" altLang="zh-CN" sz="2000" b="1">
                <a:ea typeface="楷体" panose="02010609060101010101" pitchFamily="49" charset="-122"/>
              </a:rPr>
              <a:t>3</a:t>
            </a:r>
            <a:r>
              <a:rPr lang="zh-CN" altLang="en-US" sz="2000" b="1">
                <a:ea typeface="楷体" panose="02010609060101010101" pitchFamily="49" charset="-122"/>
              </a:rPr>
              <a:t>倍。</a:t>
            </a:r>
            <a:endParaRPr lang="en-US" altLang="zh-CN" sz="2000" b="1"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说一说：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用一句话说一说两行学具个数之间的关系。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88290" algn="just">
              <a:lnSpc>
                <a:spcPct val="14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360000" y="547140"/>
            <a:ext cx="418407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B7E"/>
              </a:buClr>
            </a:pPr>
            <a:r>
              <a:rPr lang="zh-CN" altLang="en-US" sz="2400" b="1" smtClean="0">
                <a:latin typeface="+mj-lt"/>
                <a:ea typeface="+mj-ea"/>
              </a:rPr>
              <a:t>活动：</a:t>
            </a:r>
            <a:r>
              <a:rPr lang="zh-CN" altLang="en-US" sz="2400" b="1" smtClean="0"/>
              <a:t>感受“</a:t>
            </a:r>
            <a:r>
              <a:rPr lang="en-US" altLang="zh-CN" sz="2400" b="1" smtClean="0"/>
              <a:t>3</a:t>
            </a:r>
            <a:r>
              <a:rPr lang="zh-CN" altLang="en-US" sz="2400" b="1" smtClean="0"/>
              <a:t>倍”的含义</a:t>
            </a:r>
            <a:endParaRPr lang="zh-CN" altLang="en-US" sz="2400" b="1"/>
          </a:p>
        </p:txBody>
      </p:sp>
      <p:sp>
        <p:nvSpPr>
          <p:cNvPr id="54" name="任意多边形 53"/>
          <p:cNvSpPr/>
          <p:nvPr/>
        </p:nvSpPr>
        <p:spPr>
          <a:xfrm>
            <a:off x="362242" y="1150557"/>
            <a:ext cx="3780000" cy="396000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19050">
            <a:solidFill>
              <a:srgbClr val="FF6B7E"/>
            </a:solidFill>
            <a:prstDash val="solid"/>
            <a:round/>
            <a:headEnd type="oval" w="med" len="med"/>
            <a:tailEnd type="oval" w="med" len="med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 sz="2400" ker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859976" y="2636744"/>
            <a:ext cx="4055424" cy="2306955"/>
          </a:xfrm>
          <a:prstGeom prst="rect">
            <a:avLst/>
          </a:prstGeom>
          <a:noFill/>
          <a:ln w="19050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第一行摆了</a:t>
            </a:r>
            <a:r>
              <a:rPr lang="en-US" altLang="zh-CN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个圆片，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第二行摆了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个三角形片，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摆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的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三角形片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的个数是第一行的圆片的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倍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。</a:t>
            </a:r>
            <a:endParaRPr lang="zh-CN" altLang="en-US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74" name="圆角矩形 25"/>
          <p:cNvSpPr/>
          <p:nvPr/>
        </p:nvSpPr>
        <p:spPr>
          <a:xfrm>
            <a:off x="4640410" y="1675323"/>
            <a:ext cx="1440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6" name="圆角矩形 25"/>
          <p:cNvSpPr/>
          <p:nvPr/>
        </p:nvSpPr>
        <p:spPr>
          <a:xfrm>
            <a:off x="6156605" y="1675323"/>
            <a:ext cx="1440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8445" y="522846"/>
            <a:ext cx="1125484" cy="7832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smtClean="0">
                <a:latin typeface="+mn-ea"/>
              </a:rPr>
              <a:t>第</a:t>
            </a:r>
            <a:r>
              <a:rPr lang="en-US" altLang="zh-CN" sz="4000" b="1" smtClean="0"/>
              <a:t>2</a:t>
            </a:r>
            <a:r>
              <a:rPr lang="zh-CN" altLang="en-US" sz="2400" b="1" smtClean="0">
                <a:latin typeface="+mn-ea"/>
              </a:rPr>
              <a:t>组</a:t>
            </a:r>
            <a:endParaRPr lang="zh-CN" altLang="en-US" sz="2400" b="1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00440" y="776046"/>
            <a:ext cx="1249416" cy="360000"/>
            <a:chOff x="4881415" y="588906"/>
            <a:chExt cx="1249416" cy="360000"/>
          </a:xfrm>
        </p:grpSpPr>
        <p:sp>
          <p:nvSpPr>
            <p:cNvPr id="2" name="椭圆 1"/>
            <p:cNvSpPr/>
            <p:nvPr/>
          </p:nvSpPr>
          <p:spPr>
            <a:xfrm>
              <a:off x="4881415" y="588906"/>
              <a:ext cx="360000" cy="360000"/>
            </a:xfrm>
            <a:prstGeom prst="ellips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326123" y="588906"/>
              <a:ext cx="360000" cy="360000"/>
            </a:xfrm>
            <a:prstGeom prst="ellips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770831" y="588906"/>
              <a:ext cx="360000" cy="360000"/>
            </a:xfrm>
            <a:prstGeom prst="ellips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54705" y="1821523"/>
            <a:ext cx="1274670" cy="360000"/>
            <a:chOff x="4935680" y="1634383"/>
            <a:chExt cx="1274670" cy="360000"/>
          </a:xfrm>
        </p:grpSpPr>
        <p:grpSp>
          <p:nvGrpSpPr>
            <p:cNvPr id="35" name="组合 34"/>
            <p:cNvGrpSpPr/>
            <p:nvPr/>
          </p:nvGrpSpPr>
          <p:grpSpPr>
            <a:xfrm>
              <a:off x="4935680" y="1634383"/>
              <a:ext cx="841669" cy="360000"/>
              <a:chOff x="4881415" y="588906"/>
              <a:chExt cx="841667" cy="360000"/>
            </a:xfrm>
            <a:solidFill>
              <a:srgbClr val="00B050"/>
            </a:solidFill>
          </p:grpSpPr>
          <p:sp>
            <p:nvSpPr>
              <p:cNvPr id="36" name="等腰三角形 35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等腰三角形 36"/>
              <p:cNvSpPr>
                <a:spLocks noChangeAspect="1"/>
              </p:cNvSpPr>
              <p:nvPr/>
            </p:nvSpPr>
            <p:spPr>
              <a:xfrm>
                <a:off x="5305483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等腰三角形 38"/>
            <p:cNvSpPr>
              <a:spLocks noChangeAspect="1"/>
            </p:cNvSpPr>
            <p:nvPr/>
          </p:nvSpPr>
          <p:spPr>
            <a:xfrm>
              <a:off x="5792751" y="1634383"/>
              <a:ext cx="417599" cy="360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08240" y="1821523"/>
            <a:ext cx="1287365" cy="360000"/>
            <a:chOff x="6929217" y="1634383"/>
            <a:chExt cx="1287365" cy="360000"/>
          </a:xfrm>
        </p:grpSpPr>
        <p:grpSp>
          <p:nvGrpSpPr>
            <p:cNvPr id="41" name="组合 40"/>
            <p:cNvGrpSpPr/>
            <p:nvPr/>
          </p:nvGrpSpPr>
          <p:grpSpPr>
            <a:xfrm>
              <a:off x="6929217" y="1634383"/>
              <a:ext cx="854364" cy="360000"/>
              <a:chOff x="4881415" y="588906"/>
              <a:chExt cx="854364" cy="360000"/>
            </a:xfrm>
            <a:solidFill>
              <a:srgbClr val="00B050"/>
            </a:solidFill>
          </p:grpSpPr>
          <p:sp>
            <p:nvSpPr>
              <p:cNvPr id="42" name="等腰三角形 41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等腰三角形 43"/>
              <p:cNvSpPr>
                <a:spLocks noChangeAspect="1"/>
              </p:cNvSpPr>
              <p:nvPr/>
            </p:nvSpPr>
            <p:spPr>
              <a:xfrm>
                <a:off x="5318180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等腰三角形 24"/>
            <p:cNvSpPr>
              <a:spLocks noChangeAspect="1"/>
            </p:cNvSpPr>
            <p:nvPr/>
          </p:nvSpPr>
          <p:spPr>
            <a:xfrm>
              <a:off x="7798983" y="1634383"/>
              <a:ext cx="417599" cy="360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圆角矩形 25"/>
          <p:cNvSpPr/>
          <p:nvPr/>
        </p:nvSpPr>
        <p:spPr>
          <a:xfrm>
            <a:off x="7672800" y="1675323"/>
            <a:ext cx="1440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724435" y="1821523"/>
            <a:ext cx="1287365" cy="360000"/>
            <a:chOff x="6929217" y="1634383"/>
            <a:chExt cx="1287365" cy="360000"/>
          </a:xfrm>
        </p:grpSpPr>
        <p:grpSp>
          <p:nvGrpSpPr>
            <p:cNvPr id="30" name="组合 29"/>
            <p:cNvGrpSpPr/>
            <p:nvPr/>
          </p:nvGrpSpPr>
          <p:grpSpPr>
            <a:xfrm>
              <a:off x="6929217" y="1634383"/>
              <a:ext cx="854364" cy="360000"/>
              <a:chOff x="4881415" y="588906"/>
              <a:chExt cx="854364" cy="360000"/>
            </a:xfrm>
            <a:solidFill>
              <a:srgbClr val="00B050"/>
            </a:solidFill>
          </p:grpSpPr>
          <p:sp>
            <p:nvSpPr>
              <p:cNvPr id="33" name="等腰三角形 32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33"/>
              <p:cNvSpPr>
                <a:spLocks noChangeAspect="1"/>
              </p:cNvSpPr>
              <p:nvPr/>
            </p:nvSpPr>
            <p:spPr>
              <a:xfrm>
                <a:off x="5318180" y="588906"/>
                <a:ext cx="417599" cy="360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等腰三角形 30"/>
            <p:cNvSpPr>
              <a:spLocks noChangeAspect="1"/>
            </p:cNvSpPr>
            <p:nvPr/>
          </p:nvSpPr>
          <p:spPr>
            <a:xfrm>
              <a:off x="7798983" y="1634383"/>
              <a:ext cx="417599" cy="360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6" grpId="0" animBg="1"/>
      <p:bldP spid="8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4702" y="1186900"/>
            <a:ext cx="375508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摆一摆：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>
                <a:ea typeface="楷体" panose="02010609060101010101" pitchFamily="49" charset="-122"/>
              </a:rPr>
              <a:t>以第一行摆的学具个数为标准，第二行摆的学具个数是第一行的</a:t>
            </a:r>
            <a:r>
              <a:rPr lang="en-US" altLang="zh-CN" sz="2000" b="1">
                <a:ea typeface="楷体" panose="02010609060101010101" pitchFamily="49" charset="-122"/>
              </a:rPr>
              <a:t>3</a:t>
            </a:r>
            <a:r>
              <a:rPr lang="zh-CN" altLang="en-US" sz="2000" b="1">
                <a:ea typeface="楷体" panose="02010609060101010101" pitchFamily="49" charset="-122"/>
              </a:rPr>
              <a:t>倍。</a:t>
            </a:r>
            <a:endParaRPr lang="en-US" altLang="zh-CN" sz="2000" b="1"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说一说：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8290" algn="just">
              <a:lnSpc>
                <a:spcPct val="14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用一句话说一说两行学具个数之间的关系。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88290" algn="just">
              <a:lnSpc>
                <a:spcPct val="14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360000" y="529360"/>
            <a:ext cx="418407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B7E"/>
              </a:buClr>
            </a:pPr>
            <a:r>
              <a:rPr lang="zh-CN" altLang="en-US" sz="2400" b="1" smtClean="0">
                <a:latin typeface="+mj-lt"/>
                <a:ea typeface="+mj-ea"/>
              </a:rPr>
              <a:t>活动：</a:t>
            </a:r>
            <a:r>
              <a:rPr lang="zh-CN" altLang="en-US" sz="2400" b="1" smtClean="0"/>
              <a:t>感受“</a:t>
            </a:r>
            <a:r>
              <a:rPr lang="en-US" altLang="zh-CN" sz="2400" b="1" smtClean="0"/>
              <a:t>3</a:t>
            </a:r>
            <a:r>
              <a:rPr lang="zh-CN" altLang="en-US" sz="2400" b="1" smtClean="0"/>
              <a:t>倍”的含义</a:t>
            </a:r>
            <a:endParaRPr lang="zh-CN" altLang="en-US" sz="2400" b="1"/>
          </a:p>
        </p:txBody>
      </p:sp>
      <p:sp>
        <p:nvSpPr>
          <p:cNvPr id="54" name="任意多边形 53"/>
          <p:cNvSpPr/>
          <p:nvPr/>
        </p:nvSpPr>
        <p:spPr>
          <a:xfrm>
            <a:off x="362242" y="1132777"/>
            <a:ext cx="3780000" cy="396000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19050">
            <a:solidFill>
              <a:srgbClr val="FF6B7E"/>
            </a:solidFill>
            <a:prstDash val="solid"/>
            <a:round/>
            <a:headEnd type="oval" w="med" len="med"/>
            <a:tailEnd type="oval" w="med" len="med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 sz="2400" ker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859976" y="2618964"/>
            <a:ext cx="4055424" cy="2306955"/>
          </a:xfrm>
          <a:prstGeom prst="rect">
            <a:avLst/>
          </a:prstGeom>
          <a:noFill/>
          <a:ln w="19050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第一行摆了</a:t>
            </a:r>
            <a:r>
              <a:rPr lang="en-US" altLang="zh-CN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个三角形片，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第二行摆了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个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三角形片，</a:t>
            </a:r>
            <a:endParaRPr lang="en-US" altLang="zh-CN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第二行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摆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的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三角形片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的个数是第一行的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倍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。</a:t>
            </a:r>
            <a:endParaRPr lang="zh-CN" altLang="en-US" sz="2400" b="1" smtClean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74" name="圆角矩形 25"/>
          <p:cNvSpPr/>
          <p:nvPr/>
        </p:nvSpPr>
        <p:spPr>
          <a:xfrm>
            <a:off x="4821385" y="1657543"/>
            <a:ext cx="1152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5" name="圆角矩形 25"/>
          <p:cNvSpPr/>
          <p:nvPr/>
        </p:nvSpPr>
        <p:spPr>
          <a:xfrm>
            <a:off x="6027284" y="1656908"/>
            <a:ext cx="1152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6" name="圆角矩形 25"/>
          <p:cNvSpPr/>
          <p:nvPr/>
        </p:nvSpPr>
        <p:spPr>
          <a:xfrm>
            <a:off x="7233182" y="1657543"/>
            <a:ext cx="1152000" cy="72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8445" y="576186"/>
            <a:ext cx="1125484" cy="7832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smtClean="0">
                <a:latin typeface="+mn-ea"/>
              </a:rPr>
              <a:t>第</a:t>
            </a:r>
            <a:r>
              <a:rPr lang="en-US" altLang="zh-CN" sz="4000" b="1" smtClean="0"/>
              <a:t>3</a:t>
            </a:r>
            <a:r>
              <a:rPr lang="zh-CN" altLang="en-US" sz="2400" b="1" smtClean="0">
                <a:latin typeface="+mn-ea"/>
              </a:rPr>
              <a:t>组</a:t>
            </a:r>
            <a:endParaRPr lang="zh-CN" altLang="en-US" sz="2400" b="1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81415" y="758266"/>
            <a:ext cx="892464" cy="360000"/>
            <a:chOff x="4881415" y="588906"/>
            <a:chExt cx="892464" cy="360000"/>
          </a:xfrm>
        </p:grpSpPr>
        <p:sp>
          <p:nvSpPr>
            <p:cNvPr id="2" name="等腰三角形 1"/>
            <p:cNvSpPr>
              <a:spLocks noChangeAspect="1"/>
            </p:cNvSpPr>
            <p:nvPr/>
          </p:nvSpPr>
          <p:spPr>
            <a:xfrm>
              <a:off x="4881415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>
              <a:spLocks noChangeAspect="1"/>
            </p:cNvSpPr>
            <p:nvPr/>
          </p:nvSpPr>
          <p:spPr>
            <a:xfrm>
              <a:off x="5356280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935685" y="1803743"/>
            <a:ext cx="892464" cy="360000"/>
            <a:chOff x="4881415" y="588906"/>
            <a:chExt cx="892464" cy="360000"/>
          </a:xfrm>
        </p:grpSpPr>
        <p:sp>
          <p:nvSpPr>
            <p:cNvPr id="36" name="等腰三角形 35"/>
            <p:cNvSpPr>
              <a:spLocks noChangeAspect="1"/>
            </p:cNvSpPr>
            <p:nvPr/>
          </p:nvSpPr>
          <p:spPr>
            <a:xfrm>
              <a:off x="4881415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>
              <a:spLocks noChangeAspect="1"/>
            </p:cNvSpPr>
            <p:nvPr/>
          </p:nvSpPr>
          <p:spPr>
            <a:xfrm>
              <a:off x="5356280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98453" y="1803743"/>
            <a:ext cx="892464" cy="360000"/>
            <a:chOff x="4881415" y="588906"/>
            <a:chExt cx="892464" cy="360000"/>
          </a:xfrm>
        </p:grpSpPr>
        <p:sp>
          <p:nvSpPr>
            <p:cNvPr id="39" name="等腰三角形 38"/>
            <p:cNvSpPr>
              <a:spLocks noChangeAspect="1"/>
            </p:cNvSpPr>
            <p:nvPr/>
          </p:nvSpPr>
          <p:spPr>
            <a:xfrm>
              <a:off x="4881415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>
              <a:spLocks noChangeAspect="1"/>
            </p:cNvSpPr>
            <p:nvPr/>
          </p:nvSpPr>
          <p:spPr>
            <a:xfrm>
              <a:off x="5356280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354153" y="1803743"/>
            <a:ext cx="892464" cy="360000"/>
            <a:chOff x="4881415" y="588906"/>
            <a:chExt cx="892464" cy="360000"/>
          </a:xfrm>
        </p:grpSpPr>
        <p:sp>
          <p:nvSpPr>
            <p:cNvPr id="42" name="等腰三角形 41"/>
            <p:cNvSpPr>
              <a:spLocks noChangeAspect="1"/>
            </p:cNvSpPr>
            <p:nvPr/>
          </p:nvSpPr>
          <p:spPr>
            <a:xfrm>
              <a:off x="4881415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>
              <a:spLocks noChangeAspect="1"/>
            </p:cNvSpPr>
            <p:nvPr/>
          </p:nvSpPr>
          <p:spPr>
            <a:xfrm>
              <a:off x="5356280" y="588906"/>
              <a:ext cx="417599" cy="360000"/>
            </a:xfrm>
            <a:prstGeom prst="triangle">
              <a:avLst/>
            </a:prstGeom>
            <a:solidFill>
              <a:srgbClr val="FF6B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/>
        </p:nvSpPr>
        <p:spPr>
          <a:xfrm>
            <a:off x="4555930" y="2662320"/>
            <a:ext cx="4205624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647700"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不论两行学具的数量各是多少，只要第二行的个数里有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第一行的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个数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第二行的个数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就是第一行的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92719" y="2322869"/>
            <a:ext cx="2160000" cy="1800000"/>
            <a:chOff x="4298194" y="2535241"/>
            <a:chExt cx="2160000" cy="1800000"/>
          </a:xfrm>
        </p:grpSpPr>
        <p:sp>
          <p:nvSpPr>
            <p:cNvPr id="30" name="Freeform 5"/>
            <p:cNvSpPr/>
            <p:nvPr/>
          </p:nvSpPr>
          <p:spPr bwMode="auto">
            <a:xfrm flipV="1">
              <a:off x="4298194" y="2815195"/>
              <a:ext cx="2160000" cy="45720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FF6B7E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"/>
            <p:cNvSpPr/>
            <p:nvPr/>
          </p:nvSpPr>
          <p:spPr bwMode="auto">
            <a:xfrm rot="5400000">
              <a:off x="3744710" y="3407938"/>
              <a:ext cx="1800000" cy="54606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FF6B7E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1434061" y="541923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比一比。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30653" y="536444"/>
            <a:ext cx="3748244" cy="2178257"/>
            <a:chOff x="4935685" y="140126"/>
            <a:chExt cx="3748244" cy="2178257"/>
          </a:xfrm>
        </p:grpSpPr>
        <p:grpSp>
          <p:nvGrpSpPr>
            <p:cNvPr id="74" name="组合 73"/>
            <p:cNvGrpSpPr/>
            <p:nvPr/>
          </p:nvGrpSpPr>
          <p:grpSpPr>
            <a:xfrm>
              <a:off x="4977678" y="461238"/>
              <a:ext cx="887603" cy="720853"/>
              <a:chOff x="5261863" y="821664"/>
              <a:chExt cx="887603" cy="720853"/>
            </a:xfrm>
          </p:grpSpPr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261863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609336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435599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801993" y="821664"/>
                <a:ext cx="347473" cy="720853"/>
              </a:xfrm>
              <a:prstGeom prst="rect">
                <a:avLst/>
              </a:prstGeom>
            </p:spPr>
          </p:pic>
        </p:grpSp>
        <p:grpSp>
          <p:nvGrpSpPr>
            <p:cNvPr id="79" name="组合 78"/>
            <p:cNvGrpSpPr/>
            <p:nvPr/>
          </p:nvGrpSpPr>
          <p:grpSpPr>
            <a:xfrm>
              <a:off x="4977678" y="1453957"/>
              <a:ext cx="858224" cy="720853"/>
              <a:chOff x="5088127" y="1814385"/>
              <a:chExt cx="858224" cy="720853"/>
            </a:xfrm>
          </p:grpSpPr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088127" y="1814385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435600" y="1814385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261863" y="1814385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598878" y="1814385"/>
                <a:ext cx="347473" cy="720853"/>
              </a:xfrm>
              <a:prstGeom prst="rect">
                <a:avLst/>
              </a:prstGeom>
            </p:spPr>
          </p:pic>
        </p:grpSp>
        <p:grpSp>
          <p:nvGrpSpPr>
            <p:cNvPr id="84" name="组合 83"/>
            <p:cNvGrpSpPr/>
            <p:nvPr/>
          </p:nvGrpSpPr>
          <p:grpSpPr>
            <a:xfrm>
              <a:off x="6146794" y="1453957"/>
              <a:ext cx="878810" cy="720853"/>
              <a:chOff x="5261863" y="821664"/>
              <a:chExt cx="878810" cy="720853"/>
            </a:xfrm>
          </p:grpSpPr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261863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609336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435599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793200" y="821664"/>
                <a:ext cx="347473" cy="720853"/>
              </a:xfrm>
              <a:prstGeom prst="rect">
                <a:avLst/>
              </a:prstGeom>
            </p:spPr>
          </p:pic>
        </p:grpSp>
        <p:grpSp>
          <p:nvGrpSpPr>
            <p:cNvPr id="89" name="组合 88"/>
            <p:cNvGrpSpPr/>
            <p:nvPr/>
          </p:nvGrpSpPr>
          <p:grpSpPr>
            <a:xfrm>
              <a:off x="7336496" y="1453957"/>
              <a:ext cx="881777" cy="720853"/>
              <a:chOff x="5261863" y="821664"/>
              <a:chExt cx="881777" cy="720853"/>
            </a:xfrm>
          </p:grpSpPr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261863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609336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435599" y="821664"/>
                <a:ext cx="347473" cy="720853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5796167" y="821664"/>
                <a:ext cx="347473" cy="720853"/>
              </a:xfrm>
              <a:prstGeom prst="rect">
                <a:avLst/>
              </a:prstGeom>
            </p:spPr>
          </p:pic>
        </p:grpSp>
        <p:sp>
          <p:nvSpPr>
            <p:cNvPr id="94" name="圆角矩形 25"/>
            <p:cNvSpPr/>
            <p:nvPr/>
          </p:nvSpPr>
          <p:spPr>
            <a:xfrm>
              <a:off x="4935685" y="1310383"/>
              <a:ext cx="1008000" cy="1008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圆角矩形 25"/>
            <p:cNvSpPr/>
            <p:nvPr/>
          </p:nvSpPr>
          <p:spPr>
            <a:xfrm>
              <a:off x="6085101" y="1310383"/>
              <a:ext cx="1008000" cy="1008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圆角矩形 25"/>
            <p:cNvSpPr/>
            <p:nvPr/>
          </p:nvSpPr>
          <p:spPr>
            <a:xfrm>
              <a:off x="7288647" y="1310383"/>
              <a:ext cx="1008000" cy="1008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7558445" y="140126"/>
              <a:ext cx="1125484" cy="78321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softEdge rad="6350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smtClean="0">
                  <a:latin typeface="+mn-ea"/>
                </a:rPr>
                <a:t>第</a:t>
              </a:r>
              <a:r>
                <a:rPr lang="en-US" altLang="zh-CN" sz="4000" b="1"/>
                <a:t>1</a:t>
              </a:r>
              <a:r>
                <a:rPr lang="zh-CN" altLang="en-US" sz="2400" b="1" smtClean="0">
                  <a:latin typeface="+mn-ea"/>
                </a:rPr>
                <a:t>组</a:t>
              </a:r>
              <a:endParaRPr lang="zh-CN" altLang="en-US" sz="2400" b="1">
                <a:latin typeface="+mn-ea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597496" y="492589"/>
            <a:ext cx="4168254" cy="2069014"/>
            <a:chOff x="4640410" y="-11796"/>
            <a:chExt cx="4472390" cy="2219979"/>
          </a:xfrm>
        </p:grpSpPr>
        <p:sp>
          <p:nvSpPr>
            <p:cNvPr id="98" name="圆角矩形 25"/>
            <p:cNvSpPr/>
            <p:nvPr/>
          </p:nvSpPr>
          <p:spPr>
            <a:xfrm>
              <a:off x="4640410" y="1488183"/>
              <a:ext cx="1440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圆角矩形 25"/>
            <p:cNvSpPr/>
            <p:nvPr/>
          </p:nvSpPr>
          <p:spPr>
            <a:xfrm>
              <a:off x="6156605" y="1488183"/>
              <a:ext cx="1440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7635302" y="-11796"/>
              <a:ext cx="1202026" cy="83478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softEdge rad="6350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smtClean="0">
                  <a:latin typeface="+mn-ea"/>
                </a:rPr>
                <a:t>第</a:t>
              </a:r>
              <a:r>
                <a:rPr lang="en-US" altLang="zh-CN" sz="4000" b="1" smtClean="0"/>
                <a:t>2</a:t>
              </a:r>
              <a:r>
                <a:rPr lang="zh-CN" altLang="en-US" sz="2400" b="1" smtClean="0">
                  <a:latin typeface="+mn-ea"/>
                </a:rPr>
                <a:t>组</a:t>
              </a:r>
              <a:endParaRPr lang="zh-CN" altLang="en-US" sz="2400" b="1">
                <a:latin typeface="+mn-ea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4700440" y="588906"/>
              <a:ext cx="1249416" cy="360000"/>
              <a:chOff x="4881415" y="588906"/>
              <a:chExt cx="1249416" cy="36000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4881415" y="588906"/>
                <a:ext cx="360000" cy="360000"/>
              </a:xfrm>
              <a:prstGeom prst="ellips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5326123" y="588906"/>
                <a:ext cx="360000" cy="360000"/>
              </a:xfrm>
              <a:prstGeom prst="ellips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5770831" y="588906"/>
                <a:ext cx="360000" cy="360000"/>
              </a:xfrm>
              <a:prstGeom prst="ellips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4754705" y="1634383"/>
              <a:ext cx="1274670" cy="360000"/>
              <a:chOff x="4935680" y="1634383"/>
              <a:chExt cx="1274670" cy="360000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4935680" y="1634383"/>
                <a:ext cx="841669" cy="360000"/>
                <a:chOff x="4881415" y="588906"/>
                <a:chExt cx="841667" cy="360000"/>
              </a:xfrm>
              <a:solidFill>
                <a:srgbClr val="00B050"/>
              </a:solidFill>
            </p:grpSpPr>
            <p:sp>
              <p:nvSpPr>
                <p:cNvPr id="108" name="等腰三角形 107"/>
                <p:cNvSpPr>
                  <a:spLocks noChangeAspect="1"/>
                </p:cNvSpPr>
                <p:nvPr/>
              </p:nvSpPr>
              <p:spPr>
                <a:xfrm>
                  <a:off x="4881415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等腰三角形 108"/>
                <p:cNvSpPr>
                  <a:spLocks noChangeAspect="1"/>
                </p:cNvSpPr>
                <p:nvPr/>
              </p:nvSpPr>
              <p:spPr>
                <a:xfrm>
                  <a:off x="5305483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7" name="等腰三角形 106"/>
              <p:cNvSpPr>
                <a:spLocks noChangeAspect="1"/>
              </p:cNvSpPr>
              <p:nvPr/>
            </p:nvSpPr>
            <p:spPr>
              <a:xfrm>
                <a:off x="5792751" y="1634383"/>
                <a:ext cx="417599" cy="360000"/>
              </a:xfrm>
              <a:prstGeom prst="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6208240" y="1634383"/>
              <a:ext cx="1287365" cy="360000"/>
              <a:chOff x="6929217" y="1634383"/>
              <a:chExt cx="1287365" cy="360000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6929217" y="1634383"/>
                <a:ext cx="854364" cy="360000"/>
                <a:chOff x="4881415" y="588906"/>
                <a:chExt cx="854364" cy="360000"/>
              </a:xfrm>
              <a:solidFill>
                <a:srgbClr val="00B050"/>
              </a:solidFill>
            </p:grpSpPr>
            <p:sp>
              <p:nvSpPr>
                <p:cNvPr id="113" name="等腰三角形 112"/>
                <p:cNvSpPr>
                  <a:spLocks noChangeAspect="1"/>
                </p:cNvSpPr>
                <p:nvPr/>
              </p:nvSpPr>
              <p:spPr>
                <a:xfrm>
                  <a:off x="4881415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等腰三角形 113"/>
                <p:cNvSpPr>
                  <a:spLocks noChangeAspect="1"/>
                </p:cNvSpPr>
                <p:nvPr/>
              </p:nvSpPr>
              <p:spPr>
                <a:xfrm>
                  <a:off x="5318180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2" name="等腰三角形 111"/>
              <p:cNvSpPr>
                <a:spLocks noChangeAspect="1"/>
              </p:cNvSpPr>
              <p:nvPr/>
            </p:nvSpPr>
            <p:spPr>
              <a:xfrm>
                <a:off x="7798983" y="1634383"/>
                <a:ext cx="417599" cy="360000"/>
              </a:xfrm>
              <a:prstGeom prst="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圆角矩形 25"/>
            <p:cNvSpPr/>
            <p:nvPr/>
          </p:nvSpPr>
          <p:spPr>
            <a:xfrm>
              <a:off x="7672800" y="1488183"/>
              <a:ext cx="1440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7724435" y="1634383"/>
              <a:ext cx="1287365" cy="360000"/>
              <a:chOff x="6929217" y="1634383"/>
              <a:chExt cx="1287365" cy="360000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6929217" y="1634383"/>
                <a:ext cx="854364" cy="360000"/>
                <a:chOff x="4881415" y="588906"/>
                <a:chExt cx="854364" cy="360000"/>
              </a:xfrm>
              <a:solidFill>
                <a:srgbClr val="00B050"/>
              </a:solidFill>
            </p:grpSpPr>
            <p:sp>
              <p:nvSpPr>
                <p:cNvPr id="119" name="等腰三角形 118"/>
                <p:cNvSpPr>
                  <a:spLocks noChangeAspect="1"/>
                </p:cNvSpPr>
                <p:nvPr/>
              </p:nvSpPr>
              <p:spPr>
                <a:xfrm>
                  <a:off x="4881415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等腰三角形 119"/>
                <p:cNvSpPr>
                  <a:spLocks noChangeAspect="1"/>
                </p:cNvSpPr>
                <p:nvPr/>
              </p:nvSpPr>
              <p:spPr>
                <a:xfrm>
                  <a:off x="5318180" y="588906"/>
                  <a:ext cx="417599" cy="3600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8" name="等腰三角形 117"/>
              <p:cNvSpPr>
                <a:spLocks noChangeAspect="1"/>
              </p:cNvSpPr>
              <p:nvPr/>
            </p:nvSpPr>
            <p:spPr>
              <a:xfrm>
                <a:off x="7798983" y="1634383"/>
                <a:ext cx="417599" cy="360000"/>
              </a:xfrm>
              <a:prstGeom prst="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414487" y="2890397"/>
            <a:ext cx="3862544" cy="2068057"/>
            <a:chOff x="4821385" y="140126"/>
            <a:chExt cx="3862544" cy="2068057"/>
          </a:xfrm>
        </p:grpSpPr>
        <p:sp>
          <p:nvSpPr>
            <p:cNvPr id="122" name="圆角矩形 25"/>
            <p:cNvSpPr/>
            <p:nvPr/>
          </p:nvSpPr>
          <p:spPr>
            <a:xfrm>
              <a:off x="4821385" y="1488183"/>
              <a:ext cx="1152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圆角矩形 25"/>
            <p:cNvSpPr/>
            <p:nvPr/>
          </p:nvSpPr>
          <p:spPr>
            <a:xfrm>
              <a:off x="6027284" y="1488183"/>
              <a:ext cx="1152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圆角矩形 25"/>
            <p:cNvSpPr/>
            <p:nvPr/>
          </p:nvSpPr>
          <p:spPr>
            <a:xfrm>
              <a:off x="7233182" y="1488183"/>
              <a:ext cx="1152000" cy="720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B0F0"/>
              </a:solidFill>
              <a:prstDash val="dash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None/>
              </a:pPr>
              <a:endParaRPr lang="zh-CN" altLang="zh-CN" sz="2400" b="1">
                <a:solidFill>
                  <a:srgbClr val="FFFFFF"/>
                </a:solidFill>
                <a:latin typeface="Times New Roman" panose="02020603050405020304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7558445" y="140126"/>
              <a:ext cx="1125484" cy="78321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softEdge rad="6350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smtClean="0">
                  <a:latin typeface="+mn-ea"/>
                </a:rPr>
                <a:t>第</a:t>
              </a:r>
              <a:r>
                <a:rPr lang="en-US" altLang="zh-CN" sz="4000" b="1" smtClean="0"/>
                <a:t>3</a:t>
              </a:r>
              <a:r>
                <a:rPr lang="zh-CN" altLang="en-US" sz="2400" b="1" smtClean="0">
                  <a:latin typeface="+mn-ea"/>
                </a:rPr>
                <a:t>组</a:t>
              </a:r>
              <a:endParaRPr lang="zh-CN" altLang="en-US" sz="2400" b="1">
                <a:latin typeface="+mn-ea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4881415" y="588906"/>
              <a:ext cx="892464" cy="360000"/>
              <a:chOff x="4881415" y="588906"/>
              <a:chExt cx="892464" cy="360000"/>
            </a:xfrm>
          </p:grpSpPr>
          <p:sp>
            <p:nvSpPr>
              <p:cNvPr id="127" name="等腰三角形 126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等腰三角形 127"/>
              <p:cNvSpPr>
                <a:spLocks noChangeAspect="1"/>
              </p:cNvSpPr>
              <p:nvPr/>
            </p:nvSpPr>
            <p:spPr>
              <a:xfrm>
                <a:off x="5356280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4935685" y="1634383"/>
              <a:ext cx="892464" cy="360000"/>
              <a:chOff x="4881415" y="588906"/>
              <a:chExt cx="892464" cy="360000"/>
            </a:xfrm>
          </p:grpSpPr>
          <p:sp>
            <p:nvSpPr>
              <p:cNvPr id="130" name="等腰三角形 129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等腰三角形 130"/>
              <p:cNvSpPr>
                <a:spLocks noChangeAspect="1"/>
              </p:cNvSpPr>
              <p:nvPr/>
            </p:nvSpPr>
            <p:spPr>
              <a:xfrm>
                <a:off x="5356280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>
              <a:off x="6198453" y="1634383"/>
              <a:ext cx="892464" cy="360000"/>
              <a:chOff x="4881415" y="588906"/>
              <a:chExt cx="892464" cy="360000"/>
            </a:xfrm>
          </p:grpSpPr>
          <p:sp>
            <p:nvSpPr>
              <p:cNvPr id="133" name="等腰三角形 132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等腰三角形 133"/>
              <p:cNvSpPr>
                <a:spLocks noChangeAspect="1"/>
              </p:cNvSpPr>
              <p:nvPr/>
            </p:nvSpPr>
            <p:spPr>
              <a:xfrm>
                <a:off x="5356280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>
              <a:off x="7354153" y="1634383"/>
              <a:ext cx="892464" cy="360000"/>
              <a:chOff x="4881415" y="588906"/>
              <a:chExt cx="892464" cy="360000"/>
            </a:xfrm>
          </p:grpSpPr>
          <p:sp>
            <p:nvSpPr>
              <p:cNvPr id="136" name="等腰三角形 135"/>
              <p:cNvSpPr>
                <a:spLocks noChangeAspect="1"/>
              </p:cNvSpPr>
              <p:nvPr/>
            </p:nvSpPr>
            <p:spPr>
              <a:xfrm>
                <a:off x="4881415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等腰三角形 136"/>
              <p:cNvSpPr>
                <a:spLocks noChangeAspect="1"/>
              </p:cNvSpPr>
              <p:nvPr/>
            </p:nvSpPr>
            <p:spPr>
              <a:xfrm>
                <a:off x="5356280" y="588906"/>
                <a:ext cx="417599" cy="360000"/>
              </a:xfrm>
              <a:prstGeom prst="triangle">
                <a:avLst/>
              </a:prstGeom>
              <a:solidFill>
                <a:srgbClr val="FF6B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18"/>
          <p:cNvSpPr/>
          <p:nvPr/>
        </p:nvSpPr>
        <p:spPr>
          <a:xfrm>
            <a:off x="2183447" y="1896446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" name="圆角矩形 19"/>
          <p:cNvSpPr/>
          <p:nvPr/>
        </p:nvSpPr>
        <p:spPr>
          <a:xfrm>
            <a:off x="527684" y="1896446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圆角矩形 20"/>
          <p:cNvSpPr/>
          <p:nvPr/>
        </p:nvSpPr>
        <p:spPr>
          <a:xfrm>
            <a:off x="3839209" y="1896446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圆角矩形 21"/>
          <p:cNvSpPr/>
          <p:nvPr/>
        </p:nvSpPr>
        <p:spPr>
          <a:xfrm>
            <a:off x="5494972" y="1896446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8" name="圆角矩形 21"/>
          <p:cNvSpPr/>
          <p:nvPr/>
        </p:nvSpPr>
        <p:spPr>
          <a:xfrm>
            <a:off x="7152322" y="1896446"/>
            <a:ext cx="1584325" cy="10001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B0F0"/>
            </a:solidFill>
            <a:prstDash val="dash"/>
            <a:headEnd type="none" w="med" len="med"/>
            <a:tailEnd type="none" w="med" len="med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400" b="1">
              <a:solidFill>
                <a:srgbClr val="FFFFFF"/>
              </a:solidFill>
              <a:latin typeface="Times New Roman" panose="020206030504050203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49" name="Picture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9122" y="1994871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Picture 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54884" y="1994871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" name="Picture 3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10647" y="1994871"/>
            <a:ext cx="1282700" cy="803275"/>
          </a:xfrm>
          <a:prstGeom prst="rect">
            <a:avLst/>
          </a:prstGeom>
          <a:noFill/>
          <a:ln w="19050" cap="flat" cmpd="sng">
            <a:noFill/>
            <a:prstDash val="dash"/>
            <a:headEnd type="none" w="med" len="med"/>
            <a:tailEnd type="none" w="med" len="med"/>
          </a:ln>
        </p:spPr>
      </p:pic>
      <p:pic>
        <p:nvPicPr>
          <p:cNvPr id="70" name="Picture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66409" y="1994871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" name="Picture 3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66622" y="1994871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" name="TextBox 22"/>
          <p:cNvSpPr>
            <a:spLocks noChangeArrowheads="1"/>
          </p:cNvSpPr>
          <p:nvPr/>
        </p:nvSpPr>
        <p:spPr bwMode="auto">
          <a:xfrm>
            <a:off x="6605094" y="3434686"/>
            <a:ext cx="603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5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73" name="TextBox 23"/>
          <p:cNvSpPr>
            <a:spLocks noChangeArrowheads="1"/>
          </p:cNvSpPr>
          <p:nvPr/>
        </p:nvSpPr>
        <p:spPr bwMode="auto">
          <a:xfrm>
            <a:off x="1626548" y="3434686"/>
            <a:ext cx="676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5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74" name="矩形 9"/>
          <p:cNvSpPr>
            <a:spLocks noChangeArrowheads="1"/>
          </p:cNvSpPr>
          <p:nvPr/>
        </p:nvSpPr>
        <p:spPr bwMode="auto">
          <a:xfrm>
            <a:off x="345526" y="497018"/>
            <a:ext cx="4262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6B7E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0" lang="zh-CN" altLang="en-US" sz="2400" b="1" i="0" u="none" strike="noStrike" kern="1200" cap="none" spc="0" normalizeH="0" baseline="0" smtClean="0"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圈一圈，填一填</a:t>
            </a:r>
            <a:r>
              <a:rPr lang="zh-CN" altLang="en-US" sz="2400" b="1" smtClean="0">
                <a:latin typeface="Times New Roman" panose="02020603050405020304"/>
                <a:ea typeface="宋体" panose="02010600030101010101" pitchFamily="2" charset="-122"/>
                <a:sym typeface="楷体" panose="02010609060101010101" pitchFamily="49" charset="-122"/>
              </a:rPr>
              <a:t>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75" name="矩形 11"/>
          <p:cNvSpPr>
            <a:spLocks noChangeArrowheads="1"/>
          </p:cNvSpPr>
          <p:nvPr/>
        </p:nvSpPr>
        <p:spPr bwMode="auto">
          <a:xfrm>
            <a:off x="864763" y="3434442"/>
            <a:ext cx="2933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   有（ 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）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个 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2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根，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76" name="矩形 13"/>
          <p:cNvSpPr>
            <a:spLocks noChangeArrowheads="1"/>
          </p:cNvSpPr>
          <p:nvPr/>
        </p:nvSpPr>
        <p:spPr bwMode="auto">
          <a:xfrm>
            <a:off x="4097796" y="3434041"/>
            <a:ext cx="424609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楷体" panose="02010609060101010101" pitchFamily="49" charset="-122"/>
              </a:rPr>
              <a:t>的根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sym typeface="楷体" panose="02010609060101010101" pitchFamily="49" charset="-122"/>
              </a:rPr>
              <a:t>数是         的（     ）倍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sym typeface="楷体" panose="02010609060101010101" pitchFamily="49" charset="-122"/>
              </a:rPr>
              <a:t>。</a:t>
            </a:r>
            <a:endParaRPr lang="zh-CN" altLang="en-US" sz="2400" b="1">
              <a:solidFill>
                <a:srgbClr val="000000"/>
              </a:solidFill>
              <a:latin typeface="Times New Roman" panose="02020603050405020304"/>
              <a:ea typeface="宋体" panose="02010600030101010101" pitchFamily="2" charset="-122"/>
              <a:sym typeface="楷体" panose="02010609060101010101" pitchFamily="49" charset="-122"/>
            </a:endParaRPr>
          </a:p>
        </p:txBody>
      </p:sp>
      <p:pic>
        <p:nvPicPr>
          <p:cNvPr id="77" name="Picture 6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8013" y="1053434"/>
            <a:ext cx="1385887" cy="661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092543"/>
            <a:ext cx="810527" cy="900000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7235" y="3092543"/>
            <a:ext cx="810527" cy="900000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402360">
            <a:off x="5284304" y="3136759"/>
            <a:ext cx="1081330" cy="811569"/>
          </a:xfrm>
          <a:prstGeom prst="rect">
            <a:avLst/>
          </a:prstGeom>
        </p:spPr>
      </p:pic>
      <p:sp>
        <p:nvSpPr>
          <p:cNvPr id="83" name="文本框 82"/>
          <p:cNvSpPr txBox="1"/>
          <p:nvPr/>
        </p:nvSpPr>
        <p:spPr>
          <a:xfrm>
            <a:off x="216624" y="4255996"/>
            <a:ext cx="8832629" cy="645160"/>
          </a:xfrm>
          <a:prstGeom prst="rect">
            <a:avLst/>
          </a:prstGeom>
          <a:noFill/>
          <a:ln w="19050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ea typeface="楷体" panose="02010609060101010101" pitchFamily="49" charset="-122"/>
              </a:rPr>
              <a:t>胡萝卜有</a:t>
            </a:r>
            <a:r>
              <a:rPr lang="en-US" altLang="zh-CN" sz="2400" b="1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ea typeface="楷体" panose="02010609060101010101" pitchFamily="49" charset="-122"/>
              </a:rPr>
              <a:t>根</a:t>
            </a:r>
            <a:r>
              <a:rPr lang="zh-CN" altLang="en-US" sz="2400" b="1" smtClean="0">
                <a:ea typeface="楷体" panose="02010609060101010101" pitchFamily="49" charset="-122"/>
              </a:rPr>
              <a:t>，白萝卜有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5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个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根</a:t>
            </a:r>
            <a:r>
              <a:rPr lang="zh-CN" altLang="en-US" sz="2400" b="1" smtClean="0">
                <a:ea typeface="楷体" panose="02010609060101010101" pitchFamily="49" charset="-122"/>
              </a:rPr>
              <a:t>，白萝卜的根数是胡萝卜的</a:t>
            </a:r>
            <a:r>
              <a:rPr lang="en-US" altLang="zh-CN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5</a:t>
            </a:r>
            <a:r>
              <a:rPr lang="zh-CN" altLang="en-US" sz="2400" b="1" smtClean="0">
                <a:solidFill>
                  <a:srgbClr val="FF0000"/>
                </a:solidFill>
                <a:ea typeface="楷体" panose="02010609060101010101" pitchFamily="49" charset="-122"/>
              </a:rPr>
              <a:t>倍</a:t>
            </a:r>
            <a:r>
              <a:rPr lang="zh-CN" altLang="en-US" sz="2400" b="1" smtClean="0">
                <a:ea typeface="楷体" panose="02010609060101010101" pitchFamily="49" charset="-122"/>
              </a:rPr>
              <a:t>。</a:t>
            </a:r>
            <a:endParaRPr lang="zh-CN" altLang="en-US" sz="2400" b="1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 animBg="1"/>
      <p:bldP spid="46" grpId="0" animBg="1"/>
      <p:bldP spid="47" grpId="0" animBg="1"/>
      <p:bldP spid="48" grpId="0" animBg="1"/>
      <p:bldP spid="72" grpId="0"/>
      <p:bldP spid="73" grpId="0"/>
      <p:bldP spid="8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TFmYzMxYzE1NGFjZjA3YzNlZjRkZGVhNjQyYmRkOTYifQ=="/>
  <p:tag name="KSO_WPP_MARK_KEY" val="62dee561-825b-465c-98a9-901cae89345f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黑体"/>
        <a:cs typeface="Arial"/>
      </a:majorFont>
      <a:minorFont>
        <a:latin typeface="Times New Roman"/>
        <a:ea typeface="宋体"/>
        <a:cs typeface="Arial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1716</Words>
  <Application>WPS 演示</Application>
  <PresentationFormat>全屏显示(16:9)</PresentationFormat>
  <Paragraphs>165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Calibri Light</vt:lpstr>
      <vt:lpstr>Calibri</vt:lpstr>
      <vt:lpstr>微软雅黑</vt:lpstr>
      <vt:lpstr>Times New Roman</vt:lpstr>
      <vt:lpstr>黑体</vt:lpstr>
      <vt:lpstr>Times New Roman</vt:lpstr>
      <vt:lpstr>楷体</vt:lpstr>
      <vt:lpstr>Calibri</vt:lpstr>
      <vt:lpstr>方正书宋_GBK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2022-11-11T14:47:00Z</cp:lastPrinted>
  <dcterms:created xsi:type="dcterms:W3CDTF">2022-11-11T14:47:00Z</dcterms:created>
  <dcterms:modified xsi:type="dcterms:W3CDTF">2023-10-27T08:29:18Z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3E88CE151FBF4EF7838A5E8B77C9FB06_12</vt:lpwstr>
  </property>
  <property fmtid="{D5CDD505-2E9C-101B-9397-08002B2CF9AE}" pid="3" name="KSOProductBuildVer">
    <vt:lpwstr>2052-12.1.0.15712</vt:lpwstr>
  </property>
</Properties>
</file>