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382" r:id="rId5"/>
    <p:sldId id="373" r:id="rId6"/>
    <p:sldId id="280" r:id="rId7"/>
    <p:sldId id="334" r:id="rId8"/>
    <p:sldId id="350" r:id="rId9"/>
    <p:sldId id="370" r:id="rId10"/>
    <p:sldId id="351" r:id="rId11"/>
    <p:sldId id="343" r:id="rId12"/>
    <p:sldId id="277" r:id="rId13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楷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" userDrawn="1">
          <p15:clr>
            <a:srgbClr val="A4A3A4"/>
          </p15:clr>
        </p15:guide>
        <p15:guide id="2" orient="horz" pos="758" userDrawn="1">
          <p15:clr>
            <a:srgbClr val="A4A3A4"/>
          </p15:clr>
        </p15:guide>
        <p15:guide id="3" orient="horz" pos="2970" userDrawn="1">
          <p15:clr>
            <a:srgbClr val="A4A3A4"/>
          </p15:clr>
        </p15:guide>
        <p15:guide id="4" pos="140" userDrawn="1">
          <p15:clr>
            <a:srgbClr val="A4A3A4"/>
          </p15:clr>
        </p15:guide>
        <p15:guide id="5" pos="35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5238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610"/>
        <p:guide orient="horz" pos="758"/>
        <p:guide orient="horz" pos="2970"/>
        <p:guide pos="140"/>
        <p:guide pos="35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A2ACAFA-41F2-4A97-B588-2458D07E581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93C109D6-C9BA-42DA-8496-85850A818D2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fld id="{18DC949D-6FA5-4A9D-B213-4F626360F50E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</p:spPr>
      </p:pic>
      <p:sp>
        <p:nvSpPr>
          <p:cNvPr id="4" name="任意多边形: 形状 11"/>
          <p:cNvSpPr/>
          <p:nvPr userDrawn="1"/>
        </p:nvSpPr>
        <p:spPr>
          <a:xfrm>
            <a:off x="0" y="647700"/>
            <a:ext cx="9144000" cy="3848100"/>
          </a:xfrm>
          <a:custGeom>
            <a:avLst/>
            <a:gdLst>
              <a:gd name="connsiteX0" fmla="*/ 529389 w 12191998"/>
              <a:gd name="connsiteY0" fmla="*/ 3579398 h 5149516"/>
              <a:gd name="connsiteX1" fmla="*/ 505325 w 12191998"/>
              <a:gd name="connsiteY1" fmla="*/ 3603462 h 5149516"/>
              <a:gd name="connsiteX2" fmla="*/ 505325 w 12191998"/>
              <a:gd name="connsiteY2" fmla="*/ 4686303 h 5149516"/>
              <a:gd name="connsiteX3" fmla="*/ 529389 w 12191998"/>
              <a:gd name="connsiteY3" fmla="*/ 4710367 h 5149516"/>
              <a:gd name="connsiteX4" fmla="*/ 625640 w 12191998"/>
              <a:gd name="connsiteY4" fmla="*/ 4710367 h 5149516"/>
              <a:gd name="connsiteX5" fmla="*/ 649703 w 12191998"/>
              <a:gd name="connsiteY5" fmla="*/ 4686303 h 5149516"/>
              <a:gd name="connsiteX6" fmla="*/ 649703 w 12191998"/>
              <a:gd name="connsiteY6" fmla="*/ 3603462 h 5149516"/>
              <a:gd name="connsiteX7" fmla="*/ 625640 w 12191998"/>
              <a:gd name="connsiteY7" fmla="*/ 3579398 h 5149516"/>
              <a:gd name="connsiteX8" fmla="*/ 11566356 w 12191998"/>
              <a:gd name="connsiteY8" fmla="*/ 3579394 h 5149516"/>
              <a:gd name="connsiteX9" fmla="*/ 11542292 w 12191998"/>
              <a:gd name="connsiteY9" fmla="*/ 3603458 h 5149516"/>
              <a:gd name="connsiteX10" fmla="*/ 11542292 w 12191998"/>
              <a:gd name="connsiteY10" fmla="*/ 4686299 h 5149516"/>
              <a:gd name="connsiteX11" fmla="*/ 11566356 w 12191998"/>
              <a:gd name="connsiteY11" fmla="*/ 4710363 h 5149516"/>
              <a:gd name="connsiteX12" fmla="*/ 11662607 w 12191998"/>
              <a:gd name="connsiteY12" fmla="*/ 4710363 h 5149516"/>
              <a:gd name="connsiteX13" fmla="*/ 11686671 w 12191998"/>
              <a:gd name="connsiteY13" fmla="*/ 4686299 h 5149516"/>
              <a:gd name="connsiteX14" fmla="*/ 11686671 w 12191998"/>
              <a:gd name="connsiteY14" fmla="*/ 3603458 h 5149516"/>
              <a:gd name="connsiteX15" fmla="*/ 11662607 w 12191998"/>
              <a:gd name="connsiteY15" fmla="*/ 3579394 h 5149516"/>
              <a:gd name="connsiteX16" fmla="*/ 529389 w 12191998"/>
              <a:gd name="connsiteY16" fmla="*/ 2009277 h 5149516"/>
              <a:gd name="connsiteX17" fmla="*/ 505325 w 12191998"/>
              <a:gd name="connsiteY17" fmla="*/ 2033341 h 5149516"/>
              <a:gd name="connsiteX18" fmla="*/ 505325 w 12191998"/>
              <a:gd name="connsiteY18" fmla="*/ 3116182 h 5149516"/>
              <a:gd name="connsiteX19" fmla="*/ 529389 w 12191998"/>
              <a:gd name="connsiteY19" fmla="*/ 3140246 h 5149516"/>
              <a:gd name="connsiteX20" fmla="*/ 625640 w 12191998"/>
              <a:gd name="connsiteY20" fmla="*/ 3140246 h 5149516"/>
              <a:gd name="connsiteX21" fmla="*/ 649703 w 12191998"/>
              <a:gd name="connsiteY21" fmla="*/ 3116182 h 5149516"/>
              <a:gd name="connsiteX22" fmla="*/ 649703 w 12191998"/>
              <a:gd name="connsiteY22" fmla="*/ 2033341 h 5149516"/>
              <a:gd name="connsiteX23" fmla="*/ 625640 w 12191998"/>
              <a:gd name="connsiteY23" fmla="*/ 2009277 h 5149516"/>
              <a:gd name="connsiteX24" fmla="*/ 11566356 w 12191998"/>
              <a:gd name="connsiteY24" fmla="*/ 2009273 h 5149516"/>
              <a:gd name="connsiteX25" fmla="*/ 11542292 w 12191998"/>
              <a:gd name="connsiteY25" fmla="*/ 2033337 h 5149516"/>
              <a:gd name="connsiteX26" fmla="*/ 11542292 w 12191998"/>
              <a:gd name="connsiteY26" fmla="*/ 3116178 h 5149516"/>
              <a:gd name="connsiteX27" fmla="*/ 11566356 w 12191998"/>
              <a:gd name="connsiteY27" fmla="*/ 3140242 h 5149516"/>
              <a:gd name="connsiteX28" fmla="*/ 11662607 w 12191998"/>
              <a:gd name="connsiteY28" fmla="*/ 3140242 h 5149516"/>
              <a:gd name="connsiteX29" fmla="*/ 11686671 w 12191998"/>
              <a:gd name="connsiteY29" fmla="*/ 3116178 h 5149516"/>
              <a:gd name="connsiteX30" fmla="*/ 11686671 w 12191998"/>
              <a:gd name="connsiteY30" fmla="*/ 2033337 h 5149516"/>
              <a:gd name="connsiteX31" fmla="*/ 11662607 w 12191998"/>
              <a:gd name="connsiteY31" fmla="*/ 2009273 h 5149516"/>
              <a:gd name="connsiteX32" fmla="*/ 529389 w 12191998"/>
              <a:gd name="connsiteY32" fmla="*/ 439156 h 5149516"/>
              <a:gd name="connsiteX33" fmla="*/ 505325 w 12191998"/>
              <a:gd name="connsiteY33" fmla="*/ 463220 h 5149516"/>
              <a:gd name="connsiteX34" fmla="*/ 505325 w 12191998"/>
              <a:gd name="connsiteY34" fmla="*/ 1546061 h 5149516"/>
              <a:gd name="connsiteX35" fmla="*/ 529389 w 12191998"/>
              <a:gd name="connsiteY35" fmla="*/ 1570125 h 5149516"/>
              <a:gd name="connsiteX36" fmla="*/ 625641 w 12191998"/>
              <a:gd name="connsiteY36" fmla="*/ 1570125 h 5149516"/>
              <a:gd name="connsiteX37" fmla="*/ 649705 w 12191998"/>
              <a:gd name="connsiteY37" fmla="*/ 1546061 h 5149516"/>
              <a:gd name="connsiteX38" fmla="*/ 649705 w 12191998"/>
              <a:gd name="connsiteY38" fmla="*/ 463220 h 5149516"/>
              <a:gd name="connsiteX39" fmla="*/ 625641 w 12191998"/>
              <a:gd name="connsiteY39" fmla="*/ 439156 h 5149516"/>
              <a:gd name="connsiteX40" fmla="*/ 11566356 w 12191998"/>
              <a:gd name="connsiteY40" fmla="*/ 439152 h 5149516"/>
              <a:gd name="connsiteX41" fmla="*/ 11542292 w 12191998"/>
              <a:gd name="connsiteY41" fmla="*/ 463216 h 5149516"/>
              <a:gd name="connsiteX42" fmla="*/ 11542292 w 12191998"/>
              <a:gd name="connsiteY42" fmla="*/ 1546057 h 5149516"/>
              <a:gd name="connsiteX43" fmla="*/ 11566356 w 12191998"/>
              <a:gd name="connsiteY43" fmla="*/ 1570121 h 5149516"/>
              <a:gd name="connsiteX44" fmla="*/ 11662607 w 12191998"/>
              <a:gd name="connsiteY44" fmla="*/ 1570121 h 5149516"/>
              <a:gd name="connsiteX45" fmla="*/ 11686671 w 12191998"/>
              <a:gd name="connsiteY45" fmla="*/ 1546057 h 5149516"/>
              <a:gd name="connsiteX46" fmla="*/ 11686671 w 12191998"/>
              <a:gd name="connsiteY46" fmla="*/ 463216 h 5149516"/>
              <a:gd name="connsiteX47" fmla="*/ 11662607 w 12191998"/>
              <a:gd name="connsiteY47" fmla="*/ 439152 h 5149516"/>
              <a:gd name="connsiteX48" fmla="*/ 0 w 12191998"/>
              <a:gd name="connsiteY48" fmla="*/ 0 h 5149516"/>
              <a:gd name="connsiteX49" fmla="*/ 12191998 w 12191998"/>
              <a:gd name="connsiteY49" fmla="*/ 0 h 5149516"/>
              <a:gd name="connsiteX50" fmla="*/ 12191998 w 12191998"/>
              <a:gd name="connsiteY50" fmla="*/ 5149516 h 5149516"/>
              <a:gd name="connsiteX51" fmla="*/ 0 w 12191998"/>
              <a:gd name="connsiteY51" fmla="*/ 5149516 h 5149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1998" h="5149516">
                <a:moveTo>
                  <a:pt x="529389" y="3579398"/>
                </a:moveTo>
                <a:cubicBezTo>
                  <a:pt x="516099" y="3579398"/>
                  <a:pt x="505325" y="3590172"/>
                  <a:pt x="505325" y="3603462"/>
                </a:cubicBezTo>
                <a:lnTo>
                  <a:pt x="505325" y="4686303"/>
                </a:lnTo>
                <a:cubicBezTo>
                  <a:pt x="505325" y="4699593"/>
                  <a:pt x="516099" y="4710367"/>
                  <a:pt x="529389" y="4710367"/>
                </a:cubicBezTo>
                <a:lnTo>
                  <a:pt x="625640" y="4710367"/>
                </a:lnTo>
                <a:cubicBezTo>
                  <a:pt x="638930" y="4710367"/>
                  <a:pt x="649703" y="4699593"/>
                  <a:pt x="649703" y="4686303"/>
                </a:cubicBezTo>
                <a:lnTo>
                  <a:pt x="649703" y="3603462"/>
                </a:lnTo>
                <a:cubicBezTo>
                  <a:pt x="649703" y="3590172"/>
                  <a:pt x="638930" y="3579398"/>
                  <a:pt x="625640" y="3579398"/>
                </a:cubicBezTo>
                <a:close/>
                <a:moveTo>
                  <a:pt x="11566356" y="3579394"/>
                </a:moveTo>
                <a:cubicBezTo>
                  <a:pt x="11553066" y="3579394"/>
                  <a:pt x="11542292" y="3590168"/>
                  <a:pt x="11542292" y="3603458"/>
                </a:cubicBezTo>
                <a:lnTo>
                  <a:pt x="11542292" y="4686299"/>
                </a:lnTo>
                <a:cubicBezTo>
                  <a:pt x="11542292" y="4699589"/>
                  <a:pt x="11553066" y="4710363"/>
                  <a:pt x="11566356" y="4710363"/>
                </a:cubicBezTo>
                <a:lnTo>
                  <a:pt x="11662607" y="4710363"/>
                </a:lnTo>
                <a:cubicBezTo>
                  <a:pt x="11675897" y="4710363"/>
                  <a:pt x="11686671" y="4699589"/>
                  <a:pt x="11686671" y="4686299"/>
                </a:cubicBezTo>
                <a:lnTo>
                  <a:pt x="11686671" y="3603458"/>
                </a:lnTo>
                <a:cubicBezTo>
                  <a:pt x="11686671" y="3590168"/>
                  <a:pt x="11675897" y="3579394"/>
                  <a:pt x="11662607" y="3579394"/>
                </a:cubicBezTo>
                <a:close/>
                <a:moveTo>
                  <a:pt x="529389" y="2009277"/>
                </a:moveTo>
                <a:cubicBezTo>
                  <a:pt x="516099" y="2009277"/>
                  <a:pt x="505325" y="2020051"/>
                  <a:pt x="505325" y="2033341"/>
                </a:cubicBezTo>
                <a:lnTo>
                  <a:pt x="505325" y="3116182"/>
                </a:lnTo>
                <a:cubicBezTo>
                  <a:pt x="505325" y="3129472"/>
                  <a:pt x="516099" y="3140246"/>
                  <a:pt x="529389" y="3140246"/>
                </a:cubicBezTo>
                <a:lnTo>
                  <a:pt x="625640" y="3140246"/>
                </a:lnTo>
                <a:cubicBezTo>
                  <a:pt x="638930" y="3140246"/>
                  <a:pt x="649703" y="3129472"/>
                  <a:pt x="649703" y="3116182"/>
                </a:cubicBezTo>
                <a:lnTo>
                  <a:pt x="649703" y="2033341"/>
                </a:lnTo>
                <a:cubicBezTo>
                  <a:pt x="649703" y="2020051"/>
                  <a:pt x="638930" y="2009277"/>
                  <a:pt x="625640" y="2009277"/>
                </a:cubicBezTo>
                <a:close/>
                <a:moveTo>
                  <a:pt x="11566356" y="2009273"/>
                </a:moveTo>
                <a:cubicBezTo>
                  <a:pt x="11553066" y="2009273"/>
                  <a:pt x="11542292" y="2020047"/>
                  <a:pt x="11542292" y="2033337"/>
                </a:cubicBezTo>
                <a:lnTo>
                  <a:pt x="11542292" y="3116178"/>
                </a:lnTo>
                <a:cubicBezTo>
                  <a:pt x="11542292" y="3129468"/>
                  <a:pt x="11553066" y="3140242"/>
                  <a:pt x="11566356" y="3140242"/>
                </a:cubicBezTo>
                <a:lnTo>
                  <a:pt x="11662607" y="3140242"/>
                </a:lnTo>
                <a:cubicBezTo>
                  <a:pt x="11675897" y="3140242"/>
                  <a:pt x="11686671" y="3129468"/>
                  <a:pt x="11686671" y="3116178"/>
                </a:cubicBezTo>
                <a:lnTo>
                  <a:pt x="11686671" y="2033337"/>
                </a:lnTo>
                <a:cubicBezTo>
                  <a:pt x="11686671" y="2020047"/>
                  <a:pt x="11675897" y="2009273"/>
                  <a:pt x="11662607" y="2009273"/>
                </a:cubicBezTo>
                <a:close/>
                <a:moveTo>
                  <a:pt x="529389" y="439156"/>
                </a:moveTo>
                <a:cubicBezTo>
                  <a:pt x="516100" y="439156"/>
                  <a:pt x="505325" y="449930"/>
                  <a:pt x="505325" y="463220"/>
                </a:cubicBezTo>
                <a:lnTo>
                  <a:pt x="505325" y="1546061"/>
                </a:lnTo>
                <a:cubicBezTo>
                  <a:pt x="505325" y="1559351"/>
                  <a:pt x="516100" y="1570125"/>
                  <a:pt x="529389" y="1570125"/>
                </a:cubicBezTo>
                <a:lnTo>
                  <a:pt x="625641" y="1570125"/>
                </a:lnTo>
                <a:cubicBezTo>
                  <a:pt x="638931" y="1570125"/>
                  <a:pt x="649705" y="1559351"/>
                  <a:pt x="649705" y="1546061"/>
                </a:cubicBezTo>
                <a:lnTo>
                  <a:pt x="649705" y="463220"/>
                </a:lnTo>
                <a:cubicBezTo>
                  <a:pt x="649705" y="449930"/>
                  <a:pt x="638931" y="439156"/>
                  <a:pt x="625641" y="439156"/>
                </a:cubicBezTo>
                <a:close/>
                <a:moveTo>
                  <a:pt x="11566356" y="439152"/>
                </a:moveTo>
                <a:cubicBezTo>
                  <a:pt x="11553066" y="439152"/>
                  <a:pt x="11542292" y="449926"/>
                  <a:pt x="11542292" y="463216"/>
                </a:cubicBezTo>
                <a:lnTo>
                  <a:pt x="11542292" y="1546057"/>
                </a:lnTo>
                <a:cubicBezTo>
                  <a:pt x="11542292" y="1559347"/>
                  <a:pt x="11553066" y="1570121"/>
                  <a:pt x="11566356" y="1570121"/>
                </a:cubicBezTo>
                <a:lnTo>
                  <a:pt x="11662607" y="1570121"/>
                </a:lnTo>
                <a:cubicBezTo>
                  <a:pt x="11675897" y="1570121"/>
                  <a:pt x="11686671" y="1559347"/>
                  <a:pt x="11686671" y="1546057"/>
                </a:cubicBezTo>
                <a:lnTo>
                  <a:pt x="11686671" y="463216"/>
                </a:lnTo>
                <a:cubicBezTo>
                  <a:pt x="11686671" y="449926"/>
                  <a:pt x="11675897" y="439152"/>
                  <a:pt x="11662607" y="439152"/>
                </a:cubicBezTo>
                <a:close/>
                <a:moveTo>
                  <a:pt x="0" y="0"/>
                </a:moveTo>
                <a:lnTo>
                  <a:pt x="12191998" y="0"/>
                </a:lnTo>
                <a:lnTo>
                  <a:pt x="12191998" y="5149516"/>
                </a:lnTo>
                <a:lnTo>
                  <a:pt x="0" y="5149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888" y="2332038"/>
            <a:ext cx="3098800" cy="237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</p:spPr>
      </p:pic>
      <p:sp>
        <p:nvSpPr>
          <p:cNvPr id="3" name="同侧圆角矩形 2"/>
          <p:cNvSpPr/>
          <p:nvPr userDrawn="1"/>
        </p:nvSpPr>
        <p:spPr>
          <a:xfrm>
            <a:off x="179388" y="158750"/>
            <a:ext cx="8785225" cy="4826000"/>
          </a:xfrm>
          <a:prstGeom prst="round2SameRect">
            <a:avLst/>
          </a:prstGeom>
          <a:solidFill>
            <a:schemeClr val="bg1"/>
          </a:solidFill>
          <a:ln w="38100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435475"/>
            <a:ext cx="755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231081">
            <a:off x="3201988" y="147638"/>
            <a:ext cx="27400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solidFill>
          <a:srgbClr val="F6E5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231081">
            <a:off x="3201988" y="147638"/>
            <a:ext cx="27400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ct val="0"/>
              </a:spcBef>
              <a:spcAft>
                <a:spcPct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AE47C6A-96D6-4306-B716-48D47704C97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fontAlgn="auto" hangingPunct="1">
              <a:spcBef>
                <a:spcPct val="0"/>
              </a:spcBef>
              <a:spcAft>
                <a:spcPct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黑体" panose="02010609060101010101" pitchFamily="49" charset="-122"/>
              </a:defRPr>
            </a:lvl1pPr>
          </a:lstStyle>
          <a:p>
            <a:fld id="{580694ED-A68A-4FCF-9401-D98D5CBC25D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3175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179388" y="123825"/>
            <a:ext cx="87915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rgbClr val="F8E8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620838" y="3648075"/>
            <a:ext cx="13100052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-828675" y="-668338"/>
            <a:ext cx="10585450" cy="515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F8E8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7190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12.xml"/><Relationship Id="rId24" Type="http://schemas.openxmlformats.org/officeDocument/2006/relationships/image" Target="../media/image17.jpeg"/><Relationship Id="rId23" Type="http://schemas.openxmlformats.org/officeDocument/2006/relationships/image" Target="../media/image1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620411" y="2744788"/>
            <a:ext cx="3903178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sz="4400" b="1" dirty="0">
                <a:ln w="28575">
                  <a:solidFill>
                    <a:srgbClr val="4066A9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5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一个数的几倍</a:t>
            </a:r>
            <a:endParaRPr lang="zh-CN" sz="4400" b="1" dirty="0">
              <a:ln w="28575">
                <a:solidFill>
                  <a:srgbClr val="4066A9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5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pic>
        <p:nvPicPr>
          <p:cNvPr id="27653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62225" y="1435100"/>
            <a:ext cx="9715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94113" y="1438275"/>
            <a:ext cx="97313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29175" y="1446213"/>
            <a:ext cx="97313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62650" y="1435100"/>
            <a:ext cx="9715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矩形 10"/>
          <p:cNvSpPr>
            <a:spLocks noChangeArrowheads="1"/>
          </p:cNvSpPr>
          <p:nvPr/>
        </p:nvSpPr>
        <p:spPr bwMode="auto">
          <a:xfrm>
            <a:off x="2667000" y="1106488"/>
            <a:ext cx="7604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pitchFamily="49" charset="-122"/>
              </a:rPr>
              <a:t>倍</a:t>
            </a:r>
            <a:endParaRPr lang="zh-CN" altLang="en-US" sz="6000" b="1">
              <a:latin typeface="楷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8" name="矩形 11"/>
          <p:cNvSpPr>
            <a:spLocks noChangeArrowheads="1"/>
          </p:cNvSpPr>
          <p:nvPr/>
        </p:nvSpPr>
        <p:spPr bwMode="auto">
          <a:xfrm>
            <a:off x="3811588" y="1106488"/>
            <a:ext cx="760412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pitchFamily="49" charset="-122"/>
              </a:rPr>
              <a:t>的</a:t>
            </a:r>
            <a:endParaRPr lang="zh-CN" altLang="en-US" sz="6000" b="1">
              <a:latin typeface="楷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9" name="矩形 12"/>
          <p:cNvSpPr>
            <a:spLocks noChangeArrowheads="1"/>
          </p:cNvSpPr>
          <p:nvPr/>
        </p:nvSpPr>
        <p:spPr bwMode="auto">
          <a:xfrm>
            <a:off x="4940300" y="1131888"/>
            <a:ext cx="7604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pitchFamily="49" charset="-122"/>
              </a:rPr>
              <a:t>认</a:t>
            </a:r>
            <a:endParaRPr lang="zh-CN" altLang="en-US" sz="6000" b="1">
              <a:latin typeface="楷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0" name="矩形 13"/>
          <p:cNvSpPr>
            <a:spLocks noChangeArrowheads="1"/>
          </p:cNvSpPr>
          <p:nvPr/>
        </p:nvSpPr>
        <p:spPr bwMode="auto">
          <a:xfrm>
            <a:off x="6084888" y="1131888"/>
            <a:ext cx="7604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pitchFamily="49" charset="-122"/>
              </a:rPr>
              <a:t>识</a:t>
            </a:r>
            <a:endParaRPr lang="zh-CN" altLang="en-US" sz="6000" b="1">
              <a:latin typeface="楷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96797" y="1419622"/>
            <a:ext cx="1063765" cy="1071234"/>
          </a:xfrm>
          <a:custGeom>
            <a:avLst/>
            <a:gdLst>
              <a:gd name="connsiteX0" fmla="*/ 1836204 w 3672408"/>
              <a:gd name="connsiteY0" fmla="*/ 0 h 3698187"/>
              <a:gd name="connsiteX1" fmla="*/ 3672408 w 3672408"/>
              <a:gd name="connsiteY1" fmla="*/ 1851865 h 3698187"/>
              <a:gd name="connsiteX2" fmla="*/ 2023945 w 3672408"/>
              <a:gd name="connsiteY2" fmla="*/ 3694169 h 3698187"/>
              <a:gd name="connsiteX3" fmla="*/ 1945048 w 3672408"/>
              <a:gd name="connsiteY3" fmla="*/ 3698187 h 3698187"/>
              <a:gd name="connsiteX4" fmla="*/ 1727361 w 3672408"/>
              <a:gd name="connsiteY4" fmla="*/ 3698187 h 3698187"/>
              <a:gd name="connsiteX5" fmla="*/ 1648463 w 3672408"/>
              <a:gd name="connsiteY5" fmla="*/ 3694169 h 3698187"/>
              <a:gd name="connsiteX6" fmla="*/ 0 w 3672408"/>
              <a:gd name="connsiteY6" fmla="*/ 1851865 h 3698187"/>
              <a:gd name="connsiteX7" fmla="*/ 1836204 w 3672408"/>
              <a:gd name="connsiteY7" fmla="*/ 0 h 369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72408" h="3698187">
                <a:moveTo>
                  <a:pt x="1836204" y="0"/>
                </a:moveTo>
                <a:cubicBezTo>
                  <a:pt x="2850311" y="0"/>
                  <a:pt x="3672408" y="829108"/>
                  <a:pt x="3672408" y="1851865"/>
                </a:cubicBezTo>
                <a:cubicBezTo>
                  <a:pt x="3672408" y="2810700"/>
                  <a:pt x="2949862" y="3599335"/>
                  <a:pt x="2023945" y="3694169"/>
                </a:cubicBezTo>
                <a:lnTo>
                  <a:pt x="1945048" y="3698187"/>
                </a:lnTo>
                <a:lnTo>
                  <a:pt x="1727361" y="3698187"/>
                </a:lnTo>
                <a:lnTo>
                  <a:pt x="1648463" y="3694169"/>
                </a:lnTo>
                <a:cubicBezTo>
                  <a:pt x="722546" y="3599335"/>
                  <a:pt x="0" y="2810700"/>
                  <a:pt x="0" y="1851865"/>
                </a:cubicBezTo>
                <a:cubicBezTo>
                  <a:pt x="0" y="829108"/>
                  <a:pt x="822097" y="0"/>
                  <a:pt x="1836204" y="0"/>
                </a:cubicBezTo>
                <a:close/>
              </a:path>
            </a:pathLst>
          </a:cu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2"/>
          <p:cNvSpPr>
            <a:spLocks noChangeArrowheads="1"/>
          </p:cNvSpPr>
          <p:nvPr/>
        </p:nvSpPr>
        <p:spPr bwMode="auto">
          <a:xfrm>
            <a:off x="1979613" y="2355850"/>
            <a:ext cx="59547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</a:rPr>
              <a:t>通过本节课的学习，你有什么收获？</a:t>
            </a:r>
            <a:endParaRPr lang="zh-CN" altLang="en-US" sz="2800" b="1">
              <a:latin typeface="楷体" panose="02010609060101010101" pitchFamily="49" charset="-122"/>
            </a:endParaRPr>
          </a:p>
        </p:txBody>
      </p:sp>
      <p:sp>
        <p:nvSpPr>
          <p:cNvPr id="40963" name="文本框 24"/>
          <p:cNvSpPr txBox="1">
            <a:spLocks noChangeArrowheads="1"/>
          </p:cNvSpPr>
          <p:nvPr/>
        </p:nvSpPr>
        <p:spPr bwMode="auto">
          <a:xfrm>
            <a:off x="3651250" y="339725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>
                <a:solidFill>
                  <a:srgbClr val="375685"/>
                </a:solidFill>
                <a:latin typeface="楷体" panose="02010609060101010101" pitchFamily="49" charset="-122"/>
              </a:rPr>
              <a:t>课堂小结</a:t>
            </a:r>
            <a:endParaRPr lang="zh-CN" altLang="en-US" sz="32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  <p:pic>
        <p:nvPicPr>
          <p:cNvPr id="4096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93500" y="119253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63620" y="339090"/>
            <a:ext cx="31813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倍的认识</a:t>
            </a:r>
            <a:endParaRPr lang="zh-CN" altLang="en-US" sz="3600" b="1" dirty="0" smtClean="0">
              <a:solidFill>
                <a:srgbClr val="0070C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4809" y="1455877"/>
            <a:ext cx="61188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倍：</a:t>
            </a:r>
            <a:r>
              <a:rPr lang="zh-CN" alt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不是单位</a:t>
            </a:r>
            <a:r>
              <a:rPr lang="zh-CN" altLang="en-US" sz="2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，表示两个数间的数量关系。</a:t>
            </a:r>
            <a:endParaRPr lang="zh-CN" altLang="en-US" sz="20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8909" y="2607767"/>
            <a:ext cx="80810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①求一个数是另一个数的几倍：就是求这个数里有几个另一个数，用</a:t>
            </a:r>
            <a:r>
              <a:rPr lang="zh-CN" altLang="en-US" sz="2000" b="1" smtClean="0">
                <a:solidFill>
                  <a:srgbClr val="C00000"/>
                </a:solidFill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除法</a:t>
            </a:r>
            <a:r>
              <a:rPr lang="zh-CN" altLang="en-US" sz="2000" b="1" smtClean="0">
                <a:solidFill>
                  <a:schemeClr val="tx1"/>
                </a:solidFill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b="1" smtClean="0"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6564" y="3399612"/>
            <a:ext cx="36379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例：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的几倍？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 20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5=4</a:t>
            </a:r>
            <a:endParaRPr lang="en-US" altLang="zh-CN" sz="2000" b="1" smtClean="0"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0664" y="1794967"/>
            <a:ext cx="80092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一个数里面有几个另一个数，就说这个数是另一个数的几倍。</a:t>
            </a:r>
            <a:endParaRPr lang="zh-CN" altLang="en-US" sz="20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6564" y="2103577"/>
            <a:ext cx="26244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例：</a:t>
            </a:r>
            <a:r>
              <a:rPr lang="en-US" sz="2000" b="1" dirty="0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dirty="0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里面有几个</a:t>
            </a:r>
            <a:r>
              <a:rPr lang="en-US" altLang="zh-CN" sz="2000" b="1" dirty="0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5,</a:t>
            </a:r>
            <a:endParaRPr lang="zh-CN" altLang="en-US" sz="2000" b="1" dirty="0" smtClean="0"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5124" y="2103577"/>
            <a:ext cx="26244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倍。</a:t>
            </a:r>
            <a:endParaRPr lang="zh-CN" altLang="en-US" sz="2000" b="1" smtClean="0"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26744" y="2915742"/>
            <a:ext cx="33178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rgbClr val="C00000"/>
                </a:solidFill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一个数÷另一个数</a:t>
            </a:r>
            <a:r>
              <a:rPr lang="en-US" altLang="zh-CN" sz="2000" b="1" smtClean="0">
                <a:solidFill>
                  <a:srgbClr val="C00000"/>
                </a:solidFill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000" b="1" smtClean="0">
                <a:solidFill>
                  <a:srgbClr val="C00000"/>
                </a:solidFill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倍数</a:t>
            </a:r>
            <a:endParaRPr lang="zh-CN" altLang="en-US" sz="2000" b="1" smtClean="0">
              <a:solidFill>
                <a:srgbClr val="C00000"/>
              </a:solidFill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7164" y="4036517"/>
            <a:ext cx="80810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Calibri" panose="020F0502020204030204" charset="0"/>
                <a:ea typeface="黑体" panose="02010609060101010101" pitchFamily="49" charset="-122"/>
                <a:cs typeface="Times New Roman" panose="02020603050405020304" pitchFamily="18" charset="0"/>
              </a:rPr>
              <a:t>②求一个数的几倍是多少。</a:t>
            </a:r>
            <a:endParaRPr lang="zh-CN" altLang="en-US" sz="2000" b="1" smtClean="0">
              <a:latin typeface="Calibri" panose="020F050202020403020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1"/>
      <p:bldP spid="6" grpId="0"/>
      <p:bldP spid="7" grpId="1"/>
      <p:bldP spid="8" grpId="1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0"/>
          <p:cNvSpPr txBox="1">
            <a:spLocks noChangeArrowheads="1"/>
          </p:cNvSpPr>
          <p:nvPr/>
        </p:nvSpPr>
        <p:spPr bwMode="auto">
          <a:xfrm>
            <a:off x="900113" y="1154113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800" b="1">
                <a:ea typeface="黑体" panose="02010609060101010101" pitchFamily="49" charset="-122"/>
              </a:rPr>
              <a:t>第一行：</a:t>
            </a:r>
            <a:endParaRPr lang="zh-CN" altLang="zh-CN" sz="2800" b="1">
              <a:ea typeface="黑体" panose="02010609060101010101" pitchFamily="49" charset="-122"/>
            </a:endParaRPr>
          </a:p>
        </p:txBody>
      </p:sp>
      <p:grpSp>
        <p:nvGrpSpPr>
          <p:cNvPr id="29699" name="Group 58"/>
          <p:cNvGrpSpPr/>
          <p:nvPr/>
        </p:nvGrpSpPr>
        <p:grpSpPr>
          <a:xfrm>
            <a:off x="2297113" y="1058863"/>
            <a:ext cx="841375" cy="812800"/>
            <a:chOff x="4059" y="1020"/>
            <a:chExt cx="592" cy="572"/>
          </a:xfrm>
        </p:grpSpPr>
        <p:pic>
          <p:nvPicPr>
            <p:cNvPr id="29720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21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0" name="Text Box 31"/>
          <p:cNvSpPr txBox="1">
            <a:spLocks noChangeArrowheads="1"/>
          </p:cNvSpPr>
          <p:nvPr/>
        </p:nvSpPr>
        <p:spPr bwMode="auto">
          <a:xfrm>
            <a:off x="908050" y="213995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800" b="1">
                <a:ea typeface="黑体" panose="02010609060101010101" pitchFamily="49" charset="-122"/>
              </a:rPr>
              <a:t>第二行：</a:t>
            </a:r>
            <a:endParaRPr lang="zh-CN" altLang="zh-CN" sz="2800" b="1">
              <a:ea typeface="黑体" panose="02010609060101010101" pitchFamily="49" charset="-122"/>
            </a:endParaRPr>
          </a:p>
        </p:txBody>
      </p:sp>
      <p:grpSp>
        <p:nvGrpSpPr>
          <p:cNvPr id="29701" name="Group 58"/>
          <p:cNvGrpSpPr/>
          <p:nvPr/>
        </p:nvGrpSpPr>
        <p:grpSpPr>
          <a:xfrm>
            <a:off x="2168525" y="2098675"/>
            <a:ext cx="841375" cy="812800"/>
            <a:chOff x="4059" y="1020"/>
            <a:chExt cx="592" cy="572"/>
          </a:xfrm>
        </p:grpSpPr>
        <p:pic>
          <p:nvPicPr>
            <p:cNvPr id="29718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9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702" name="Group 58"/>
          <p:cNvGrpSpPr/>
          <p:nvPr/>
        </p:nvGrpSpPr>
        <p:grpSpPr>
          <a:xfrm>
            <a:off x="2917825" y="2098675"/>
            <a:ext cx="841375" cy="812800"/>
            <a:chOff x="4059" y="1020"/>
            <a:chExt cx="592" cy="572"/>
          </a:xfrm>
        </p:grpSpPr>
        <p:pic>
          <p:nvPicPr>
            <p:cNvPr id="29716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7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703" name="Group 58"/>
          <p:cNvGrpSpPr/>
          <p:nvPr/>
        </p:nvGrpSpPr>
        <p:grpSpPr>
          <a:xfrm>
            <a:off x="3667125" y="2098675"/>
            <a:ext cx="841375" cy="812800"/>
            <a:chOff x="4059" y="1020"/>
            <a:chExt cx="592" cy="572"/>
          </a:xfrm>
        </p:grpSpPr>
        <p:pic>
          <p:nvPicPr>
            <p:cNvPr id="29714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5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704" name="Group 58"/>
          <p:cNvGrpSpPr/>
          <p:nvPr/>
        </p:nvGrpSpPr>
        <p:grpSpPr>
          <a:xfrm>
            <a:off x="4418013" y="2098675"/>
            <a:ext cx="841375" cy="812800"/>
            <a:chOff x="4059" y="1020"/>
            <a:chExt cx="592" cy="572"/>
          </a:xfrm>
        </p:grpSpPr>
        <p:pic>
          <p:nvPicPr>
            <p:cNvPr id="29712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3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5" name="Text Box 31"/>
          <p:cNvSpPr txBox="1">
            <a:spLocks noChangeArrowheads="1"/>
          </p:cNvSpPr>
          <p:nvPr/>
        </p:nvSpPr>
        <p:spPr bwMode="auto">
          <a:xfrm>
            <a:off x="673100" y="3205163"/>
            <a:ext cx="824547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800" b="1">
                <a:ea typeface="黑体" panose="02010609060101010101" pitchFamily="49" charset="-122"/>
              </a:rPr>
              <a:t>第</a:t>
            </a:r>
            <a:r>
              <a:rPr lang="zh-CN" altLang="en-US" sz="2800" b="1">
                <a:ea typeface="黑体" panose="02010609060101010101" pitchFamily="49" charset="-122"/>
              </a:rPr>
              <a:t>一</a:t>
            </a:r>
            <a:r>
              <a:rPr lang="zh-CN" altLang="zh-CN" sz="2800" b="1">
                <a:ea typeface="黑体" panose="02010609060101010101" pitchFamily="49" charset="-122"/>
              </a:rPr>
              <a:t>行</a:t>
            </a:r>
            <a:r>
              <a:rPr lang="zh-CN" altLang="en-US" sz="2800" b="1">
                <a:ea typeface="黑体" panose="02010609060101010101" pitchFamily="49" charset="-122"/>
              </a:rPr>
              <a:t>有（    ）根      ，第二行有（    ）个（      ）根，第二行的根数是第一行的（     ）倍。</a:t>
            </a:r>
            <a:endParaRPr lang="zh-CN" altLang="zh-CN" sz="2800" b="1">
              <a:ea typeface="黑体" panose="02010609060101010101" pitchFamily="49" charset="-122"/>
            </a:endParaRPr>
          </a:p>
        </p:txBody>
      </p:sp>
      <p:pic>
        <p:nvPicPr>
          <p:cNvPr id="29706" name="Picture 60" descr="5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633788" y="3214688"/>
            <a:ext cx="58261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586038" y="33210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2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294438" y="33004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4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7766050" y="3321050"/>
            <a:ext cx="36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2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854700" y="3994150"/>
            <a:ext cx="36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4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9711" name="文本框 24"/>
          <p:cNvSpPr txBox="1">
            <a:spLocks noChangeArrowheads="1"/>
          </p:cNvSpPr>
          <p:nvPr/>
        </p:nvSpPr>
        <p:spPr bwMode="auto">
          <a:xfrm>
            <a:off x="3651250" y="339725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>
                <a:solidFill>
                  <a:srgbClr val="375685"/>
                </a:solidFill>
                <a:latin typeface="楷体" panose="02010609060101010101" pitchFamily="49" charset="-122"/>
              </a:rPr>
              <a:t>新课导入</a:t>
            </a:r>
            <a:endParaRPr lang="zh-CN" altLang="en-US" sz="32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0"/>
          <p:cNvSpPr txBox="1">
            <a:spLocks noChangeArrowheads="1"/>
          </p:cNvSpPr>
          <p:nvPr/>
        </p:nvSpPr>
        <p:spPr bwMode="auto">
          <a:xfrm>
            <a:off x="431800" y="1217613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800" b="1">
                <a:ea typeface="黑体" panose="02010609060101010101" pitchFamily="49" charset="-122"/>
              </a:rPr>
              <a:t>第一行：</a:t>
            </a:r>
            <a:endParaRPr lang="zh-CN" altLang="zh-CN" sz="2800" b="1">
              <a:ea typeface="黑体" panose="02010609060101010101" pitchFamily="49" charset="-122"/>
            </a:endParaRPr>
          </a:p>
        </p:txBody>
      </p:sp>
      <p:grpSp>
        <p:nvGrpSpPr>
          <p:cNvPr id="30723" name="Group 58"/>
          <p:cNvGrpSpPr/>
          <p:nvPr/>
        </p:nvGrpSpPr>
        <p:grpSpPr>
          <a:xfrm>
            <a:off x="1828800" y="1122363"/>
            <a:ext cx="841375" cy="812800"/>
            <a:chOff x="4059" y="1020"/>
            <a:chExt cx="592" cy="572"/>
          </a:xfrm>
        </p:grpSpPr>
        <p:pic>
          <p:nvPicPr>
            <p:cNvPr id="30761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2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24" name="Group 58"/>
          <p:cNvGrpSpPr/>
          <p:nvPr/>
        </p:nvGrpSpPr>
        <p:grpSpPr>
          <a:xfrm>
            <a:off x="2411413" y="1131888"/>
            <a:ext cx="841375" cy="812800"/>
            <a:chOff x="4059" y="1020"/>
            <a:chExt cx="592" cy="572"/>
          </a:xfrm>
        </p:grpSpPr>
        <p:pic>
          <p:nvPicPr>
            <p:cNvPr id="30759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0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5" name="Text Box 31"/>
          <p:cNvSpPr txBox="1">
            <a:spLocks noChangeArrowheads="1"/>
          </p:cNvSpPr>
          <p:nvPr/>
        </p:nvSpPr>
        <p:spPr bwMode="auto">
          <a:xfrm>
            <a:off x="439738" y="220345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800" b="1">
                <a:ea typeface="黑体" panose="02010609060101010101" pitchFamily="49" charset="-122"/>
              </a:rPr>
              <a:t>第二行：</a:t>
            </a:r>
            <a:endParaRPr lang="zh-CN" altLang="zh-CN" sz="2800" b="1">
              <a:ea typeface="黑体" panose="02010609060101010101" pitchFamily="49" charset="-122"/>
            </a:endParaRPr>
          </a:p>
        </p:txBody>
      </p:sp>
      <p:sp>
        <p:nvSpPr>
          <p:cNvPr id="33" name="AutoShape 27"/>
          <p:cNvSpPr/>
          <p:nvPr/>
        </p:nvSpPr>
        <p:spPr>
          <a:xfrm>
            <a:off x="2416175" y="3248025"/>
            <a:ext cx="5697538" cy="1108075"/>
          </a:xfrm>
          <a:prstGeom prst="wedgeRoundRectCallout">
            <a:avLst>
              <a:gd name="adj1" fmla="val -60076"/>
              <a:gd name="adj2" fmla="val 5025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chemeClr val="bg1">
                <a:lumMod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sz="2400" b="1" err="1">
                <a:solidFill>
                  <a:srgbClr val="FF0000"/>
                </a:solidFill>
                <a:latin typeface="+mn-lt"/>
                <a:ea typeface="+mn-ea"/>
              </a:rPr>
              <a:t>第二行</a:t>
            </a:r>
            <a:r>
              <a:rPr lang="zh-CN" sz="2400" b="1">
                <a:solidFill>
                  <a:srgbClr val="FF0000"/>
                </a:solidFill>
                <a:latin typeface="+mn-lt"/>
                <a:ea typeface="+mn-ea"/>
              </a:rPr>
              <a:t>的根数</a:t>
            </a:r>
            <a:r>
              <a:rPr sz="2400" b="1">
                <a:solidFill>
                  <a:srgbClr val="FF0000"/>
                </a:solidFill>
                <a:latin typeface="+mn-lt"/>
                <a:ea typeface="+mn-ea"/>
              </a:rPr>
              <a:t>是第一行的5倍，该摆多少根呢？你是怎么摆的？</a:t>
            </a:r>
            <a:endParaRPr sz="24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30727" name="图片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904875" y="3515190"/>
            <a:ext cx="1146175" cy="122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58"/>
          <p:cNvGrpSpPr/>
          <p:nvPr/>
        </p:nvGrpSpPr>
        <p:grpSpPr>
          <a:xfrm>
            <a:off x="1666875" y="2185988"/>
            <a:ext cx="841375" cy="812800"/>
            <a:chOff x="4059" y="1020"/>
            <a:chExt cx="592" cy="572"/>
          </a:xfrm>
        </p:grpSpPr>
        <p:pic>
          <p:nvPicPr>
            <p:cNvPr id="30757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8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58"/>
          <p:cNvGrpSpPr/>
          <p:nvPr/>
        </p:nvGrpSpPr>
        <p:grpSpPr>
          <a:xfrm>
            <a:off x="2249488" y="2185988"/>
            <a:ext cx="841375" cy="812800"/>
            <a:chOff x="4059" y="1020"/>
            <a:chExt cx="592" cy="572"/>
          </a:xfrm>
        </p:grpSpPr>
        <p:pic>
          <p:nvPicPr>
            <p:cNvPr id="30755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6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58"/>
          <p:cNvGrpSpPr/>
          <p:nvPr/>
        </p:nvGrpSpPr>
        <p:grpSpPr>
          <a:xfrm>
            <a:off x="3059113" y="2185988"/>
            <a:ext cx="841375" cy="812800"/>
            <a:chOff x="4059" y="1020"/>
            <a:chExt cx="592" cy="572"/>
          </a:xfrm>
        </p:grpSpPr>
        <p:pic>
          <p:nvPicPr>
            <p:cNvPr id="30753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4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58"/>
          <p:cNvGrpSpPr/>
          <p:nvPr/>
        </p:nvGrpSpPr>
        <p:grpSpPr>
          <a:xfrm>
            <a:off x="3641725" y="2185988"/>
            <a:ext cx="841375" cy="812800"/>
            <a:chOff x="4059" y="1020"/>
            <a:chExt cx="592" cy="572"/>
          </a:xfrm>
        </p:grpSpPr>
        <p:pic>
          <p:nvPicPr>
            <p:cNvPr id="30751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2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58"/>
          <p:cNvGrpSpPr/>
          <p:nvPr/>
        </p:nvGrpSpPr>
        <p:grpSpPr>
          <a:xfrm>
            <a:off x="4500563" y="2185988"/>
            <a:ext cx="841375" cy="812800"/>
            <a:chOff x="4059" y="1020"/>
            <a:chExt cx="592" cy="572"/>
          </a:xfrm>
        </p:grpSpPr>
        <p:pic>
          <p:nvPicPr>
            <p:cNvPr id="30749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0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58"/>
          <p:cNvGrpSpPr/>
          <p:nvPr/>
        </p:nvGrpSpPr>
        <p:grpSpPr>
          <a:xfrm>
            <a:off x="5083175" y="2185988"/>
            <a:ext cx="841375" cy="812800"/>
            <a:chOff x="4059" y="1020"/>
            <a:chExt cx="592" cy="572"/>
          </a:xfrm>
        </p:grpSpPr>
        <p:pic>
          <p:nvPicPr>
            <p:cNvPr id="30747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8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58"/>
          <p:cNvGrpSpPr/>
          <p:nvPr/>
        </p:nvGrpSpPr>
        <p:grpSpPr>
          <a:xfrm>
            <a:off x="5867400" y="2185988"/>
            <a:ext cx="841375" cy="812800"/>
            <a:chOff x="4059" y="1020"/>
            <a:chExt cx="592" cy="572"/>
          </a:xfrm>
        </p:grpSpPr>
        <p:pic>
          <p:nvPicPr>
            <p:cNvPr id="30745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6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Group 58"/>
          <p:cNvGrpSpPr/>
          <p:nvPr/>
        </p:nvGrpSpPr>
        <p:grpSpPr>
          <a:xfrm>
            <a:off x="6450013" y="2185988"/>
            <a:ext cx="841375" cy="812800"/>
            <a:chOff x="4059" y="1020"/>
            <a:chExt cx="592" cy="572"/>
          </a:xfrm>
        </p:grpSpPr>
        <p:pic>
          <p:nvPicPr>
            <p:cNvPr id="30743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4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58"/>
          <p:cNvGrpSpPr/>
          <p:nvPr/>
        </p:nvGrpSpPr>
        <p:grpSpPr>
          <a:xfrm>
            <a:off x="7308850" y="2185988"/>
            <a:ext cx="841375" cy="812800"/>
            <a:chOff x="4059" y="1020"/>
            <a:chExt cx="592" cy="572"/>
          </a:xfrm>
        </p:grpSpPr>
        <p:pic>
          <p:nvPicPr>
            <p:cNvPr id="30741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2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Group 58"/>
          <p:cNvGrpSpPr/>
          <p:nvPr/>
        </p:nvGrpSpPr>
        <p:grpSpPr>
          <a:xfrm>
            <a:off x="7891463" y="2185988"/>
            <a:ext cx="841375" cy="812800"/>
            <a:chOff x="4059" y="1020"/>
            <a:chExt cx="592" cy="572"/>
          </a:xfrm>
        </p:grpSpPr>
        <p:pic>
          <p:nvPicPr>
            <p:cNvPr id="30739" name="Picture 59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059" y="1026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0" name="Picture 60" descr="5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41" y="1020"/>
              <a:ext cx="4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38" name="文本框 24"/>
          <p:cNvSpPr txBox="1">
            <a:spLocks noChangeArrowheads="1"/>
          </p:cNvSpPr>
          <p:nvPr/>
        </p:nvSpPr>
        <p:spPr bwMode="auto">
          <a:xfrm>
            <a:off x="3651250" y="339725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>
                <a:solidFill>
                  <a:srgbClr val="375685"/>
                </a:solidFill>
                <a:latin typeface="楷体" panose="02010609060101010101" pitchFamily="49" charset="-122"/>
              </a:rPr>
              <a:t>新课导入</a:t>
            </a:r>
            <a:endParaRPr lang="zh-CN" altLang="en-US" sz="32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88347" y="225225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46" name="矩形 5"/>
          <p:cNvSpPr>
            <a:spLocks noChangeArrowheads="1"/>
          </p:cNvSpPr>
          <p:nvPr/>
        </p:nvSpPr>
        <p:spPr bwMode="auto">
          <a:xfrm>
            <a:off x="1489075" y="1060450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en-US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教材</a:t>
            </a:r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P52 </a:t>
            </a:r>
            <a:r>
              <a:rPr lang="zh-CN" altLang="en-US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3]</a:t>
            </a:r>
            <a:endParaRPr lang="zh-CN" altLang="en-US" sz="2000" b="1">
              <a:solidFill>
                <a:srgbClr val="385787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1720" y="3579862"/>
            <a:ext cx="58801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</a:rPr>
              <a:t>你获得了哪些信息，要解决的问题是？</a:t>
            </a:r>
            <a:endParaRPr lang="en-US" altLang="zh-CN" sz="2600" b="1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31751" name="文本框 24"/>
          <p:cNvSpPr txBox="1">
            <a:spLocks noChangeArrowheads="1"/>
          </p:cNvSpPr>
          <p:nvPr/>
        </p:nvSpPr>
        <p:spPr bwMode="auto">
          <a:xfrm>
            <a:off x="3651250" y="339725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>
                <a:solidFill>
                  <a:srgbClr val="375685"/>
                </a:solidFill>
                <a:latin typeface="楷体" panose="02010609060101010101" pitchFamily="49" charset="-122"/>
              </a:rPr>
              <a:t>探究新知</a:t>
            </a:r>
            <a:endParaRPr lang="zh-CN" altLang="en-US" sz="32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899592" y="987574"/>
            <a:ext cx="569135" cy="5691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1403648" y="1635646"/>
            <a:ext cx="2734421" cy="162368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83968" y="1635646"/>
            <a:ext cx="4536504" cy="1596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跳棋的价钱是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8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元，象棋的价钱是跳棋的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4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倍。象棋的价钱是多少元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?</a:t>
            </a:r>
            <a:endParaRPr lang="en-US" altLang="zh-CN" sz="2600" b="1">
              <a:solidFill>
                <a:srgbClr val="000000"/>
              </a:solidFill>
              <a:latin typeface="+mn-lt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67544" y="1923678"/>
            <a:ext cx="4301306" cy="3397618"/>
            <a:chOff x="567874" y="2517018"/>
            <a:chExt cx="4301150" cy="3398635"/>
          </a:xfrm>
        </p:grpSpPr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1683028" y="2517018"/>
              <a:ext cx="3185996" cy="1017893"/>
            </a:xfrm>
            <a:prstGeom prst="wedgeRoundRectCallout">
              <a:avLst>
                <a:gd name="adj1" fmla="val -61794"/>
                <a:gd name="adj2" fmla="val 57119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</a:rPr>
                <a:t>知道了跳棋的价钱，要求象棋的价钱。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</a:endParaRPr>
            </a:p>
          </p:txBody>
        </p:sp>
        <p:pic>
          <p:nvPicPr>
            <p:cNvPr id="32777" name="图片 1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67874" y="3021225"/>
              <a:ext cx="1237561" cy="2894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2123728" y="3291830"/>
            <a:ext cx="6780335" cy="2973645"/>
            <a:chOff x="2272918" y="3560408"/>
            <a:chExt cx="6779216" cy="2973354"/>
          </a:xfrm>
        </p:grpSpPr>
        <p:sp>
          <p:nvSpPr>
            <p:cNvPr id="15" name="AutoShape 27"/>
            <p:cNvSpPr>
              <a:spLocks noChangeArrowheads="1"/>
            </p:cNvSpPr>
            <p:nvPr/>
          </p:nvSpPr>
          <p:spPr bwMode="auto">
            <a:xfrm>
              <a:off x="2272918" y="3714381"/>
              <a:ext cx="4764888" cy="526998"/>
            </a:xfrm>
            <a:prstGeom prst="wedgeRoundRectCallout">
              <a:avLst>
                <a:gd name="adj1" fmla="val 59284"/>
                <a:gd name="adj2" fmla="val 5765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</a:rPr>
                <a:t>还知道了两种价钱之间的关系。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</a:endParaRPr>
            </a:p>
          </p:txBody>
        </p:sp>
        <p:pic>
          <p:nvPicPr>
            <p:cNvPr id="32775" name="图片 15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513555" y="3560408"/>
              <a:ext cx="1538579" cy="2973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73" name="文本框 24"/>
          <p:cNvSpPr txBox="1">
            <a:spLocks noChangeArrowheads="1"/>
          </p:cNvSpPr>
          <p:nvPr/>
        </p:nvSpPr>
        <p:spPr bwMode="auto">
          <a:xfrm>
            <a:off x="3651250" y="393700"/>
            <a:ext cx="1930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2400" b="1">
                <a:solidFill>
                  <a:srgbClr val="375685"/>
                </a:solidFill>
                <a:latin typeface="楷体" panose="02010609060101010101" pitchFamily="49" charset="-122"/>
              </a:rPr>
              <a:t>阅读与理解</a:t>
            </a:r>
            <a:endParaRPr lang="zh-CN" altLang="en-US" sz="24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64088" y="1419622"/>
            <a:ext cx="2734421" cy="162368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4970" y="843280"/>
            <a:ext cx="7032625" cy="113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跳棋的价钱是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8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元，象棋的价钱是跳棋的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4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倍。象棋的价钱是多少元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?</a:t>
            </a:r>
            <a:endParaRPr lang="en-US" altLang="zh-CN" sz="2600" b="1">
              <a:solidFill>
                <a:srgbClr val="000000"/>
              </a:solidFill>
              <a:latin typeface="+mn-lt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87675" y="186690"/>
            <a:ext cx="3096260" cy="992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49300" y="1319213"/>
            <a:ext cx="1557338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</a:rPr>
              <a:t>跳棋：</a:t>
            </a:r>
            <a:endParaRPr lang="zh-CN" altLang="en-US" sz="2400" b="1">
              <a:latin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162425" y="1246188"/>
            <a:ext cx="4381275" cy="1851288"/>
            <a:chOff x="3944037" y="537301"/>
            <a:chExt cx="4381700" cy="1852084"/>
          </a:xfrm>
        </p:grpSpPr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>
              <a:off x="3944037" y="537301"/>
              <a:ext cx="3165782" cy="517747"/>
            </a:xfrm>
            <a:prstGeom prst="wedgeRoundRectCallout">
              <a:avLst>
                <a:gd name="adj1" fmla="val 46373"/>
                <a:gd name="adj2" fmla="val 12821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r>
                <a:rPr lang="zh-CN" altLang="en-US" sz="2400" b="1">
                  <a:latin typeface="+mn-lt"/>
                </a:rPr>
                <a:t>可以画图帮助理解。</a:t>
              </a:r>
              <a:endParaRPr lang="zh-CN" altLang="en-US" sz="2400" b="1">
                <a:latin typeface="+mn-lt"/>
              </a:endParaRPr>
            </a:p>
          </p:txBody>
        </p:sp>
        <p:pic>
          <p:nvPicPr>
            <p:cNvPr id="33829" name="图片 31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7234312" y="1125742"/>
              <a:ext cx="1091425" cy="1263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739775" y="2573338"/>
            <a:ext cx="1504950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</a:rPr>
              <a:t>象棋：</a:t>
            </a:r>
            <a:endParaRPr lang="zh-CN" altLang="en-US" sz="2400" b="1">
              <a:latin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2047875" y="1427163"/>
            <a:ext cx="1081088" cy="179387"/>
            <a:chOff x="2195736" y="3846254"/>
            <a:chExt cx="1080000" cy="180000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2195736" y="4011918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16200000">
              <a:off x="2121595" y="3936255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16200000">
              <a:off x="3168290" y="3936255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2047875" y="1427163"/>
            <a:ext cx="1081088" cy="179387"/>
            <a:chOff x="2195736" y="3846254"/>
            <a:chExt cx="1080000" cy="18000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2195736" y="4011918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16200000">
              <a:off x="2121595" y="3936255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6200000">
              <a:off x="3168290" y="3936255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组合 88"/>
          <p:cNvGrpSpPr/>
          <p:nvPr/>
        </p:nvGrpSpPr>
        <p:grpSpPr>
          <a:xfrm>
            <a:off x="2047875" y="2738438"/>
            <a:ext cx="1081088" cy="180975"/>
            <a:chOff x="2195736" y="3846254"/>
            <a:chExt cx="1080000" cy="180000"/>
          </a:xfrm>
        </p:grpSpPr>
        <p:cxnSp>
          <p:nvCxnSpPr>
            <p:cNvPr id="90" name="直接连接符 89"/>
            <p:cNvCxnSpPr/>
            <p:nvPr/>
          </p:nvCxnSpPr>
          <p:spPr>
            <a:xfrm>
              <a:off x="2195736" y="4012043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16200000">
              <a:off x="2121595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16200000">
              <a:off x="3168290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AutoShape 12"/>
          <p:cNvSpPr/>
          <p:nvPr/>
        </p:nvSpPr>
        <p:spPr bwMode="auto">
          <a:xfrm rot="16200000">
            <a:off x="2480469" y="1243806"/>
            <a:ext cx="215900" cy="1081088"/>
          </a:xfrm>
          <a:prstGeom prst="leftBrace">
            <a:avLst>
              <a:gd name="adj1" fmla="val 86709"/>
              <a:gd name="adj2" fmla="val 50000"/>
            </a:avLst>
          </a:prstGeom>
          <a:noFill/>
          <a:ln w="19050">
            <a:solidFill>
              <a:srgbClr val="993366"/>
            </a:solidFill>
            <a:round/>
          </a:ln>
        </p:spPr>
        <p:txBody>
          <a:bodyPr vert="eaVert" anchor="ctr"/>
          <a:lstStyle/>
          <a:p>
            <a:pPr>
              <a:defRPr/>
            </a:pPr>
            <a:endParaRPr lang="zh-CN" altLang="en-US" sz="2800" b="1">
              <a:latin typeface="+mn-lt"/>
            </a:endParaRPr>
          </a:p>
        </p:txBody>
      </p:sp>
      <p:sp>
        <p:nvSpPr>
          <p:cNvPr id="94" name="Text Box 13"/>
          <p:cNvSpPr txBox="1">
            <a:spLocks noChangeArrowheads="1"/>
          </p:cNvSpPr>
          <p:nvPr/>
        </p:nvSpPr>
        <p:spPr bwMode="auto">
          <a:xfrm>
            <a:off x="2241550" y="1892300"/>
            <a:ext cx="657225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</a:rPr>
              <a:t>8元</a:t>
            </a:r>
            <a:endParaRPr lang="zh-CN" altLang="en-US" sz="2400" b="1">
              <a:latin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3090863" y="2738438"/>
            <a:ext cx="1081087" cy="180975"/>
            <a:chOff x="2195736" y="3846254"/>
            <a:chExt cx="1080000" cy="180000"/>
          </a:xfrm>
        </p:grpSpPr>
        <p:cxnSp>
          <p:nvCxnSpPr>
            <p:cNvPr id="100" name="直接连接符 99"/>
            <p:cNvCxnSpPr/>
            <p:nvPr/>
          </p:nvCxnSpPr>
          <p:spPr>
            <a:xfrm>
              <a:off x="2195736" y="4012043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16200000">
              <a:off x="2121595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16200000">
              <a:off x="3168291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4135438" y="2738438"/>
            <a:ext cx="1079500" cy="180975"/>
            <a:chOff x="2195736" y="3846254"/>
            <a:chExt cx="1080000" cy="180000"/>
          </a:xfrm>
        </p:grpSpPr>
        <p:cxnSp>
          <p:nvCxnSpPr>
            <p:cNvPr id="104" name="直接连接符 103"/>
            <p:cNvCxnSpPr/>
            <p:nvPr/>
          </p:nvCxnSpPr>
          <p:spPr>
            <a:xfrm>
              <a:off x="2195736" y="4012043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6200000">
              <a:off x="2121618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6200000">
              <a:off x="3168264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/>
          <p:cNvGrpSpPr/>
          <p:nvPr/>
        </p:nvGrpSpPr>
        <p:grpSpPr>
          <a:xfrm>
            <a:off x="5178425" y="2738438"/>
            <a:ext cx="1079500" cy="180975"/>
            <a:chOff x="2195736" y="3846254"/>
            <a:chExt cx="1080000" cy="180000"/>
          </a:xfrm>
        </p:grpSpPr>
        <p:cxnSp>
          <p:nvCxnSpPr>
            <p:cNvPr id="108" name="直接连接符 107"/>
            <p:cNvCxnSpPr/>
            <p:nvPr/>
          </p:nvCxnSpPr>
          <p:spPr>
            <a:xfrm>
              <a:off x="2195736" y="4012043"/>
              <a:ext cx="10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6200000">
              <a:off x="2121618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6200000">
              <a:off x="3168265" y="3936254"/>
              <a:ext cx="180000" cy="0"/>
            </a:xfrm>
            <a:prstGeom prst="line">
              <a:avLst/>
            </a:prstGeom>
            <a:ln w="38100">
              <a:solidFill>
                <a:srgbClr val="240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AutoShape 31"/>
          <p:cNvSpPr/>
          <p:nvPr/>
        </p:nvSpPr>
        <p:spPr bwMode="auto">
          <a:xfrm rot="-5400000">
            <a:off x="4022725" y="1003300"/>
            <a:ext cx="258763" cy="4176713"/>
          </a:xfrm>
          <a:prstGeom prst="leftBrace">
            <a:avLst>
              <a:gd name="adj1" fmla="val 182633"/>
              <a:gd name="adj2" fmla="val 50000"/>
            </a:avLst>
          </a:prstGeom>
          <a:noFill/>
          <a:ln w="19050">
            <a:solidFill>
              <a:srgbClr val="99336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/>
            <a:endParaRPr lang="zh-CN" altLang="en-US" sz="2800" b="1">
              <a:ea typeface="黑体" panose="02010609060101010101" pitchFamily="49" charset="-122"/>
            </a:endParaRPr>
          </a:p>
        </p:txBody>
      </p:sp>
      <p:sp>
        <p:nvSpPr>
          <p:cNvPr id="112" name="Text Box 34"/>
          <p:cNvSpPr txBox="1">
            <a:spLocks noChangeArrowheads="1"/>
          </p:cNvSpPr>
          <p:nvPr/>
        </p:nvSpPr>
        <p:spPr bwMode="auto">
          <a:xfrm>
            <a:off x="3851275" y="3201988"/>
            <a:ext cx="10080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2400" b="1"/>
              <a:t>?元</a:t>
            </a:r>
            <a:endParaRPr lang="zh-CN" altLang="en-US" sz="2400" b="1"/>
          </a:p>
        </p:txBody>
      </p:sp>
      <p:sp>
        <p:nvSpPr>
          <p:cNvPr id="114" name="矩形 113"/>
          <p:cNvSpPr/>
          <p:nvPr/>
        </p:nvSpPr>
        <p:spPr>
          <a:xfrm>
            <a:off x="3059113" y="2170113"/>
            <a:ext cx="2311400" cy="461962"/>
          </a:xfrm>
          <a:prstGeom prst="rect">
            <a:avLst/>
          </a:prstGeom>
          <a:solidFill>
            <a:srgbClr val="FDFCE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00B0F0"/>
                </a:solidFill>
              </a:rPr>
              <a:t>是跳棋的 4 倍</a:t>
            </a:r>
            <a:endParaRPr lang="zh-CN" altLang="en-US" sz="2400" b="1">
              <a:solidFill>
                <a:srgbClr val="00B0F0"/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00100" y="3713163"/>
            <a:ext cx="77501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  <a:ea typeface="+mn-ea"/>
                <a:cs typeface="Times New Roman" panose="02020603050405020304" pitchFamily="18" charset="0"/>
              </a:rPr>
              <a:t>小结：图的前端文字说明，1 份量（标准量）画短些，“比较量”是“标准量”的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Times New Roman" panose="02020603050405020304" pitchFamily="18" charset="0"/>
              </a:rPr>
              <a:t>几倍就画几段</a:t>
            </a:r>
            <a:r>
              <a:rPr lang="zh-CN" altLang="en-US" sz="2400" b="1">
                <a:latin typeface="+mn-lt"/>
                <a:ea typeface="+mn-ea"/>
                <a:cs typeface="Times New Roman" panose="02020603050405020304" pitchFamily="18" charset="0"/>
              </a:rPr>
              <a:t>。每段的长度尽量一致，上下图形做到一一对应。</a:t>
            </a:r>
            <a:endParaRPr lang="zh-CN" altLang="en-US" sz="2400" b="1"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5000" y="226695"/>
            <a:ext cx="7719060" cy="113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跳棋的价钱是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8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元，象棋的价钱是跳棋的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4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倍。象棋的价钱是多少元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?</a:t>
            </a:r>
            <a:endParaRPr lang="en-US" altLang="zh-CN" sz="2600" b="1">
              <a:solidFill>
                <a:srgbClr val="0000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63620" y="339090"/>
            <a:ext cx="3528695" cy="504190"/>
          </a:xfrm>
          <a:prstGeom prst="rect">
            <a:avLst/>
          </a:prstGeom>
          <a:noFill/>
          <a:ln w="28575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579745" y="843280"/>
            <a:ext cx="1407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标准量</a:t>
            </a:r>
            <a:endParaRPr lang="zh-CN" altLang="en-US" sz="1800" b="1" smtClean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11550" y="860425"/>
            <a:ext cx="1407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比较量</a:t>
            </a:r>
            <a:endParaRPr lang="zh-CN" altLang="en-US" sz="1800" b="1" smtClean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015" y="1347470"/>
            <a:ext cx="936625" cy="180022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512763" y="3609334"/>
            <a:ext cx="8020050" cy="1010930"/>
            <a:chOff x="336223" y="3528494"/>
            <a:chExt cx="8018583" cy="1011575"/>
          </a:xfrm>
        </p:grpSpPr>
        <p:sp>
          <p:nvSpPr>
            <p:cNvPr id="53" name="AutoShape 27"/>
            <p:cNvSpPr>
              <a:spLocks noChangeArrowheads="1"/>
            </p:cNvSpPr>
            <p:nvPr/>
          </p:nvSpPr>
          <p:spPr bwMode="auto">
            <a:xfrm>
              <a:off x="1618688" y="3537078"/>
              <a:ext cx="6736118" cy="536917"/>
            </a:xfrm>
            <a:prstGeom prst="wedgeRoundRectCallout">
              <a:avLst>
                <a:gd name="adj1" fmla="val -55671"/>
                <a:gd name="adj2" fmla="val 17494"/>
                <a:gd name="adj3" fmla="val 16667"/>
              </a:avLst>
            </a:prstGeom>
            <a:solidFill>
              <a:srgbClr val="FFFFFF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/>
            <a:p>
              <a:pPr>
                <a:defRPr/>
              </a:pPr>
              <a:r>
                <a:rPr lang="zh-CN" altLang="en-US" sz="2200" b="1">
                  <a:latin typeface="+mn-lt"/>
                </a:rPr>
                <a:t>要求象棋的价钱，就是求（      ）个（      ）是多少。</a:t>
              </a:r>
              <a:endParaRPr lang="zh-CN" altLang="zh-CN" sz="2200" b="1">
                <a:latin typeface="+mn-lt"/>
              </a:endParaRPr>
            </a:p>
          </p:txBody>
        </p:sp>
        <p:pic>
          <p:nvPicPr>
            <p:cNvPr id="34838" name="图片 53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 flipH="1">
              <a:off x="336223" y="3528494"/>
              <a:ext cx="947229" cy="101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5" name="Text Box 36"/>
          <p:cNvSpPr txBox="1">
            <a:spLocks noChangeArrowheads="1"/>
          </p:cNvSpPr>
          <p:nvPr/>
        </p:nvSpPr>
        <p:spPr bwMode="auto">
          <a:xfrm>
            <a:off x="5340350" y="3624263"/>
            <a:ext cx="3635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FF0000"/>
                </a:solidFill>
                <a:latin typeface="+mn-lt"/>
              </a:rPr>
              <a:t>4</a:t>
            </a:r>
            <a:endParaRPr lang="zh-CN" altLang="en-US" sz="28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6" name="Text Box 37"/>
          <p:cNvSpPr txBox="1">
            <a:spLocks noChangeArrowheads="1"/>
          </p:cNvSpPr>
          <p:nvPr/>
        </p:nvSpPr>
        <p:spPr bwMode="auto">
          <a:xfrm>
            <a:off x="6550025" y="3621088"/>
            <a:ext cx="363538" cy="5222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FF0000"/>
                </a:solidFill>
                <a:latin typeface="+mn-lt"/>
              </a:rPr>
              <a:t>8</a:t>
            </a:r>
            <a:endParaRPr lang="zh-CN" altLang="en-US" sz="28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7" name="Text Box 38"/>
          <p:cNvSpPr txBox="1">
            <a:spLocks noChangeArrowheads="1"/>
          </p:cNvSpPr>
          <p:nvPr/>
        </p:nvSpPr>
        <p:spPr bwMode="auto">
          <a:xfrm>
            <a:off x="3509963" y="4227513"/>
            <a:ext cx="2390775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</a:rPr>
              <a:t>8</a:t>
            </a:r>
            <a:r>
              <a:rPr lang="zh-CN" altLang="en-US" sz="2400" b="1">
                <a:latin typeface="+mn-lt"/>
                <a:sym typeface="Arial" panose="020B0604020202020204" pitchFamily="34" charset="0"/>
              </a:rPr>
              <a:t>×4</a:t>
            </a:r>
            <a:r>
              <a:rPr lang="zh-CN" altLang="zh-CN" sz="2400" b="1">
                <a:latin typeface="+mn-lt"/>
              </a:rPr>
              <a:t>＝</a:t>
            </a:r>
            <a:r>
              <a:rPr lang="zh-CN" altLang="en-US" sz="2400" b="1">
                <a:latin typeface="+mn-lt"/>
                <a:sym typeface="Arial" panose="020B0604020202020204" pitchFamily="34" charset="0"/>
              </a:rPr>
              <a:t>32（元）</a:t>
            </a:r>
            <a:endParaRPr lang="zh-CN" altLang="en-US" sz="2400" b="1">
              <a:latin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4.93827E-06 L 3.88889E-06 0.25555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93" grpId="0" animBg="1"/>
      <p:bldP spid="94" grpId="0"/>
      <p:bldP spid="111" grpId="0" animBg="1"/>
      <p:bldP spid="112" grpId="0"/>
      <p:bldP spid="114" grpId="0" animBg="1"/>
      <p:bldP spid="115" grpId="0"/>
      <p:bldP spid="115" grpId="1"/>
      <p:bldP spid="7" grpId="0" animBg="1"/>
      <p:bldP spid="10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23895" y="2931795"/>
            <a:ext cx="5777865" cy="2089150"/>
            <a:chOff x="2621060" y="2861824"/>
            <a:chExt cx="5777421" cy="2575991"/>
          </a:xfrm>
        </p:grpSpPr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2621060" y="2941192"/>
              <a:ext cx="3944676" cy="579380"/>
            </a:xfrm>
            <a:prstGeom prst="wedgeRoundRectCallout">
              <a:avLst>
                <a:gd name="adj1" fmla="val 60711"/>
                <a:gd name="adj2" fmla="val 20073"/>
                <a:gd name="adj3" fmla="val 16667"/>
              </a:avLst>
            </a:prstGeom>
            <a:solidFill>
              <a:srgbClr val="FFFFFF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r>
                <a:rPr lang="en-US" altLang="zh-CN" sz="2600" b="1">
                  <a:solidFill>
                    <a:srgbClr val="FF0000"/>
                  </a:solidFill>
                  <a:latin typeface="+mn-lt"/>
                </a:rPr>
                <a:t>32÷8</a:t>
              </a:r>
              <a:r>
                <a:rPr lang="zh-CN" altLang="zh-CN" sz="2600" b="1">
                  <a:solidFill>
                    <a:srgbClr val="FF0000"/>
                  </a:solidFill>
                  <a:latin typeface="+mn-lt"/>
                </a:rPr>
                <a:t>＝</a:t>
              </a:r>
              <a:r>
                <a:rPr lang="en-US" altLang="zh-CN" sz="2600" b="1">
                  <a:solidFill>
                    <a:srgbClr val="FF0000"/>
                  </a:solidFill>
                  <a:latin typeface="+mn-lt"/>
                </a:rPr>
                <a:t>4</a:t>
              </a:r>
              <a:r>
                <a:rPr lang="zh-CN" altLang="en-US" sz="2600" b="1">
                  <a:solidFill>
                    <a:srgbClr val="FF0000"/>
                  </a:solidFill>
                  <a:latin typeface="+mn-lt"/>
                </a:rPr>
                <a:t>，解答正确。</a:t>
              </a:r>
              <a:endParaRPr lang="zh-CN" altLang="en-US" sz="2600" b="1">
                <a:solidFill>
                  <a:srgbClr val="FF0000"/>
                </a:solidFill>
                <a:latin typeface="+mn-lt"/>
              </a:endParaRPr>
            </a:p>
            <a:p>
              <a:pPr>
                <a:defRPr/>
              </a:pPr>
              <a:endParaRPr lang="zh-CN" altLang="zh-CN" sz="2600" b="1">
                <a:solidFill>
                  <a:srgbClr val="FF0000"/>
                </a:solidFill>
                <a:latin typeface="+mn-lt"/>
              </a:endParaRPr>
            </a:p>
          </p:txBody>
        </p:sp>
        <p:pic>
          <p:nvPicPr>
            <p:cNvPr id="35850" name="图片 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065388" y="2861824"/>
              <a:ext cx="1333093" cy="257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611505" y="2283460"/>
            <a:ext cx="5688330" cy="2154555"/>
            <a:chOff x="1354051" y="2033173"/>
            <a:chExt cx="5688553" cy="2584120"/>
          </a:xfrm>
        </p:grpSpPr>
        <p:sp>
          <p:nvSpPr>
            <p:cNvPr id="11" name="AutoShape 27"/>
            <p:cNvSpPr>
              <a:spLocks noChangeArrowheads="1"/>
            </p:cNvSpPr>
            <p:nvPr/>
          </p:nvSpPr>
          <p:spPr bwMode="auto">
            <a:xfrm>
              <a:off x="2866421" y="2146817"/>
              <a:ext cx="4176183" cy="642664"/>
            </a:xfrm>
            <a:prstGeom prst="wedgeRoundRectCallout">
              <a:avLst>
                <a:gd name="adj1" fmla="val -62413"/>
                <a:gd name="adj2" fmla="val 24064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600" b="1">
                  <a:solidFill>
                    <a:srgbClr val="FF0000"/>
                  </a:solidFill>
                  <a:latin typeface="+mn-lt"/>
                  <a:ea typeface="+mn-ea"/>
                </a:rPr>
                <a:t>象棋的价钱是跳棋的</a:t>
              </a:r>
              <a:r>
                <a:rPr lang="en-US" altLang="zh-CN" sz="2600" b="1">
                  <a:solidFill>
                    <a:srgbClr val="FF0000"/>
                  </a:solidFill>
                  <a:latin typeface="+mn-lt"/>
                  <a:ea typeface="+mn-ea"/>
                </a:rPr>
                <a:t>4</a:t>
              </a:r>
              <a:r>
                <a:rPr lang="zh-CN" altLang="en-US" sz="2600" b="1">
                  <a:solidFill>
                    <a:srgbClr val="FF0000"/>
                  </a:solidFill>
                  <a:latin typeface="+mn-lt"/>
                  <a:ea typeface="+mn-ea"/>
                </a:rPr>
                <a:t>倍。</a:t>
              </a:r>
              <a:endParaRPr lang="zh-CN" altLang="en-US" sz="2600" b="1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pic>
          <p:nvPicPr>
            <p:cNvPr id="35848" name="图片 11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354051" y="2033173"/>
              <a:ext cx="876938" cy="2584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644775" y="3848100"/>
            <a:ext cx="4141788" cy="4914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00" b="1">
                <a:latin typeface="+mn-lt"/>
              </a:rPr>
              <a:t>答：象棋的价钱是 32 元。</a:t>
            </a:r>
            <a:endParaRPr lang="zh-CN" altLang="en-US" sz="2600" b="1">
              <a:latin typeface="+mn-lt"/>
            </a:endParaRPr>
          </a:p>
        </p:txBody>
      </p:sp>
      <p:sp>
        <p:nvSpPr>
          <p:cNvPr id="35846" name="文本框 24"/>
          <p:cNvSpPr txBox="1">
            <a:spLocks noChangeArrowheads="1"/>
          </p:cNvSpPr>
          <p:nvPr/>
        </p:nvSpPr>
        <p:spPr bwMode="auto">
          <a:xfrm>
            <a:off x="3651250" y="393700"/>
            <a:ext cx="1930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2400" b="1">
                <a:solidFill>
                  <a:srgbClr val="375685"/>
                </a:solidFill>
                <a:latin typeface="楷体" panose="02010609060101010101" pitchFamily="49" charset="-122"/>
              </a:rPr>
              <a:t>回顾与反思</a:t>
            </a:r>
            <a:endParaRPr lang="zh-CN" altLang="en-US" sz="24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360" y="987425"/>
            <a:ext cx="7719060" cy="113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跳棋的价钱是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8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元，象棋的价钱是跳棋的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4</a:t>
            </a:r>
            <a:r>
              <a:rPr lang="zh-CN" altLang="en-US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倍。象棋的价钱是多少元</a:t>
            </a:r>
            <a:r>
              <a:rPr lang="en-US" altLang="zh-CN" sz="2600" b="1">
                <a:solidFill>
                  <a:srgbClr val="000000"/>
                </a:solidFill>
                <a:latin typeface="+mn-lt"/>
                <a:ea typeface="黑体" panose="02010609060101010101" pitchFamily="49" charset="-122"/>
              </a:rPr>
              <a:t>?</a:t>
            </a:r>
            <a:endParaRPr lang="en-US" altLang="zh-CN" sz="2600" b="1">
              <a:solidFill>
                <a:srgbClr val="0000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57" name="Text Box 38"/>
          <p:cNvSpPr txBox="1">
            <a:spLocks noChangeArrowheads="1"/>
          </p:cNvSpPr>
          <p:nvPr/>
        </p:nvSpPr>
        <p:spPr bwMode="auto">
          <a:xfrm>
            <a:off x="3347403" y="1656398"/>
            <a:ext cx="2390775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latin typeface="+mn-lt"/>
              </a:rPr>
              <a:t>8</a:t>
            </a:r>
            <a:r>
              <a:rPr lang="zh-CN" altLang="en-US" sz="2400" b="1">
                <a:latin typeface="+mn-lt"/>
                <a:sym typeface="Arial" panose="020B0604020202020204" pitchFamily="34" charset="0"/>
              </a:rPr>
              <a:t>×4</a:t>
            </a:r>
            <a:r>
              <a:rPr lang="zh-CN" altLang="zh-CN" sz="2400" b="1">
                <a:latin typeface="+mn-lt"/>
              </a:rPr>
              <a:t>＝</a:t>
            </a:r>
            <a:r>
              <a:rPr lang="zh-CN" altLang="en-US" sz="2400" b="1">
                <a:latin typeface="+mn-lt"/>
                <a:sym typeface="Arial" panose="020B0604020202020204" pitchFamily="34" charset="0"/>
              </a:rPr>
              <a:t>32（元）</a:t>
            </a:r>
            <a:endParaRPr lang="zh-CN" altLang="en-US" sz="2400" b="1">
              <a:latin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3"/>
          <p:cNvSpPr txBox="1"/>
          <p:nvPr/>
        </p:nvSpPr>
        <p:spPr>
          <a:xfrm>
            <a:off x="899592" y="1203598"/>
            <a:ext cx="7704856" cy="15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atin typeface="+mn-lt"/>
                <a:ea typeface="+mj-ea"/>
              </a:rPr>
              <a:t>1.</a:t>
            </a:r>
            <a:r>
              <a:rPr lang="zh-CN" altLang="en-US" sz="2800" b="1" dirty="0">
                <a:latin typeface="+mn-lt"/>
                <a:ea typeface="+mj-ea"/>
              </a:rPr>
              <a:t>从北京乘坐高铁到济南大约需要</a:t>
            </a:r>
            <a:r>
              <a:rPr lang="en-US" altLang="zh-CN" sz="2800" b="1" dirty="0">
                <a:latin typeface="+mn-lt"/>
                <a:ea typeface="+mj-ea"/>
              </a:rPr>
              <a:t>2</a:t>
            </a:r>
            <a:r>
              <a:rPr lang="zh-CN" altLang="en-US" sz="2800" b="1" dirty="0">
                <a:latin typeface="+mn-lt"/>
                <a:ea typeface="+mj-ea"/>
              </a:rPr>
              <a:t>小时，到广州的时间是到济南的</a:t>
            </a:r>
            <a:r>
              <a:rPr lang="en-US" altLang="zh-CN" sz="2800" b="1" dirty="0">
                <a:latin typeface="+mn-lt"/>
                <a:ea typeface="+mj-ea"/>
              </a:rPr>
              <a:t>4</a:t>
            </a:r>
            <a:r>
              <a:rPr lang="zh-CN" altLang="en-US" sz="2800" b="1" dirty="0">
                <a:latin typeface="+mn-lt"/>
                <a:ea typeface="+mj-ea"/>
              </a:rPr>
              <a:t>倍。从北京乘坐高铁到广州大约需要几小时？</a:t>
            </a:r>
            <a:endParaRPr lang="zh-CN" altLang="en-US" sz="2800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2" name="矩形 5"/>
          <p:cNvSpPr>
            <a:spLocks noChangeArrowheads="1"/>
          </p:cNvSpPr>
          <p:nvPr/>
        </p:nvSpPr>
        <p:spPr bwMode="auto">
          <a:xfrm>
            <a:off x="6444208" y="2355726"/>
            <a:ext cx="21226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en-US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教材</a:t>
            </a:r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P52 </a:t>
            </a:r>
            <a:r>
              <a:rPr lang="zh-CN" altLang="en-US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en-US" altLang="zh-CN" sz="2000" b="1">
                <a:solidFill>
                  <a:srgbClr val="385787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]</a:t>
            </a:r>
            <a:endParaRPr lang="zh-CN" altLang="en-US" sz="2000" b="1">
              <a:solidFill>
                <a:srgbClr val="385787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24"/>
          <p:cNvSpPr txBox="1">
            <a:spLocks noChangeArrowheads="1"/>
          </p:cNvSpPr>
          <p:nvPr/>
        </p:nvSpPr>
        <p:spPr bwMode="auto">
          <a:xfrm>
            <a:off x="3651250" y="339725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>
                <a:solidFill>
                  <a:srgbClr val="375685"/>
                </a:solidFill>
                <a:latin typeface="楷体" panose="02010609060101010101" pitchFamily="49" charset="-122"/>
              </a:rPr>
              <a:t>随堂练习</a:t>
            </a:r>
            <a:endParaRPr lang="zh-CN" altLang="en-US" sz="3200" b="1">
              <a:solidFill>
                <a:srgbClr val="375685"/>
              </a:solidFill>
              <a:latin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43325" y="2860159"/>
            <a:ext cx="35283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2 × 4 = 8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（小时）</a:t>
            </a:r>
            <a:endParaRPr lang="zh-CN" altLang="en-US" sz="2800" b="1" dirty="0">
              <a:solidFill>
                <a:srgbClr val="FF0000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990139" y="3507467"/>
            <a:ext cx="7164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答：从北京乘坐高铁到广州大约需要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小时。</a:t>
            </a:r>
            <a:endParaRPr lang="zh-CN" altLang="en-US" sz="2800" b="1">
              <a:solidFill>
                <a:srgbClr val="FF0000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WM1MzVmYTIxNDM2ZTVjMWQwYTIxOGExNjQ5MjI2MjgifQ=="/>
  <p:tag name="KSO_WPP_MARK_KEY" val="bca96eab-bcad-497f-8d0a-abed1584ad7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riw32un">
      <a:majorFont>
        <a:latin typeface="Times New Roman"/>
        <a:ea typeface="黑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1605</Words>
  <Application>WPS 演示</Application>
  <PresentationFormat>全屏显示(16:9)</PresentationFormat>
  <Paragraphs>136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黑体</vt:lpstr>
      <vt:lpstr>Calibri</vt:lpstr>
      <vt:lpstr>等线</vt:lpstr>
      <vt:lpstr>微软雅黑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《倍的认识》PPT精品课件(第2课时)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2022-11-26T18:29:00Z</cp:lastPrinted>
  <dcterms:created xsi:type="dcterms:W3CDTF">2022-11-26T18:29:00Z</dcterms:created>
  <dcterms:modified xsi:type="dcterms:W3CDTF">2023-10-27T08:30:15Z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23D6E770441642F78E281BD41187F881_12</vt:lpwstr>
  </property>
  <property fmtid="{D5CDD505-2E9C-101B-9397-08002B2CF9AE}" pid="3" name="KSOProductBuildVer">
    <vt:lpwstr>2052-12.1.0.15712</vt:lpwstr>
  </property>
</Properties>
</file>