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13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1" r:id="rId3"/>
  </p:sldMasterIdLst>
  <p:notesMasterIdLst>
    <p:notesMasterId r:id="rId16"/>
  </p:notesMasterIdLst>
  <p:sldIdLst>
    <p:sldId id="296" r:id="rId4"/>
    <p:sldId id="358" r:id="rId5"/>
    <p:sldId id="359" r:id="rId6"/>
    <p:sldId id="341" r:id="rId7"/>
    <p:sldId id="360" r:id="rId8"/>
    <p:sldId id="342" r:id="rId9"/>
    <p:sldId id="361" r:id="rId10"/>
    <p:sldId id="362" r:id="rId11"/>
    <p:sldId id="344" r:id="rId12"/>
    <p:sldId id="363" r:id="rId13"/>
    <p:sldId id="364" r:id="rId14"/>
    <p:sldId id="300" r:id="rId1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alibri" panose="020F0502020204030204"/>
      <p:regular r:id="rId25"/>
      <p:bold r:id="rId26"/>
      <p:italic r:id="rId27"/>
      <p:boldItalic r:id="rId28"/>
    </p:embeddedFont>
    <p:embeddedFont>
      <p:font typeface="等线" panose="02010600030101010101" pitchFamily="2" charset="-122"/>
      <p:regular r:id="rId29"/>
    </p:embeddedFont>
    <p:embeddedFont>
      <p:font typeface="黑体" panose="02010609060101010101" pitchFamily="49" charset="-122"/>
      <p:regular r:id="rId30"/>
    </p:embeddedFont>
    <p:embeddedFont>
      <p:font typeface="楷体" panose="02010609060101010101" pitchFamily="49" charset="-122"/>
      <p:regular r:id="rId31"/>
    </p:embeddedFont>
    <p:embeddedFont>
      <p:font typeface="楷体_GB2312" panose="02010609030101010101" pitchFamily="49" charset="-122"/>
      <p:regular r:id="rId32"/>
    </p:embeddedFont>
    <p:embeddedFont>
      <p:font typeface="等线 Light" panose="02010600030101010101" charset="-122"/>
      <p:regular r:id="rId33"/>
    </p:embeddedFont>
  </p:embeddedFontLst>
  <p:custDataLst>
    <p:tags r:id="rId34"/>
  </p:custDataLst>
  <p:defaultTextStyle>
    <a:defPPr>
      <a:defRPr lang="en-US"/>
    </a:defPPr>
    <a:lvl1pPr marL="0" lvl="0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4" userDrawn="1">
          <p15:clr>
            <a:srgbClr val="A4A3A4"/>
          </p15:clr>
        </p15:guide>
        <p15:guide id="2" pos="286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ubei" initials="h" lastIdx="0" clrIdx="0"/>
  <p:cmAuthor id="2" name="杨 苹" initials="杨" lastIdx="0" clrIdx="1"/>
  <p:cmAuthor id="3" name="未知用户1" initials="未知用户1" lastIdx="0" clrIdx="2"/>
  <p:cmAuthor id="4" name="未知用户2" initials="未知用户2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88"/>
    <p:restoredTop sz="96365"/>
  </p:normalViewPr>
  <p:slideViewPr>
    <p:cSldViewPr snapToGrid="0" showGuides="1">
      <p:cViewPr>
        <p:scale>
          <a:sx n="130" d="100"/>
          <a:sy n="130" d="100"/>
        </p:scale>
        <p:origin x="-1074" y="-486"/>
      </p:cViewPr>
      <p:guideLst>
        <p:guide orient="horz" pos="1634"/>
        <p:guide pos="286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4" Type="http://schemas.openxmlformats.org/officeDocument/2006/relationships/tags" Target="tags/tag6.xml"/><Relationship Id="rId33" Type="http://schemas.openxmlformats.org/officeDocument/2006/relationships/font" Target="fonts/font13.fntdata"/><Relationship Id="rId32" Type="http://schemas.openxmlformats.org/officeDocument/2006/relationships/font" Target="fonts/font12.fntdata"/><Relationship Id="rId31" Type="http://schemas.openxmlformats.org/officeDocument/2006/relationships/font" Target="fonts/font11.fntdata"/><Relationship Id="rId30" Type="http://schemas.openxmlformats.org/officeDocument/2006/relationships/font" Target="fonts/font10.fntdata"/><Relationship Id="rId3" Type="http://schemas.openxmlformats.org/officeDocument/2006/relationships/slideMaster" Target="slideMasters/slideMaster2.xml"/><Relationship Id="rId29" Type="http://schemas.openxmlformats.org/officeDocument/2006/relationships/font" Target="fonts/font9.fntdata"/><Relationship Id="rId28" Type="http://schemas.openxmlformats.org/officeDocument/2006/relationships/font" Target="fonts/font8.fntdata"/><Relationship Id="rId27" Type="http://schemas.openxmlformats.org/officeDocument/2006/relationships/font" Target="fonts/font7.fntdata"/><Relationship Id="rId26" Type="http://schemas.openxmlformats.org/officeDocument/2006/relationships/font" Target="fonts/font6.fntdata"/><Relationship Id="rId25" Type="http://schemas.openxmlformats.org/officeDocument/2006/relationships/font" Target="fonts/font5.fntdata"/><Relationship Id="rId24" Type="http://schemas.openxmlformats.org/officeDocument/2006/relationships/font" Target="fonts/font4.fntdata"/><Relationship Id="rId23" Type="http://schemas.openxmlformats.org/officeDocument/2006/relationships/font" Target="fonts/font3.fntdata"/><Relationship Id="rId22" Type="http://schemas.openxmlformats.org/officeDocument/2006/relationships/font" Target="fonts/font2.fntdata"/><Relationship Id="rId21" Type="http://schemas.openxmlformats.org/officeDocument/2006/relationships/font" Target="fonts/font1.fntdata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78D5C90-1AEA-4AA7-9427-B29EF10815D0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>
              <a:buNone/>
            </a:pPr>
            <a:fld id="{9A0DB2DC-4C9A-4742-B13C-FB6460FD3503}" type="slidenum">
              <a:rPr lang="zh-CN" altLang="en-US" sz="1200">
                <a:ea typeface="等线" panose="02010600030101010101" pitchFamily="2" charset="-122"/>
              </a:rPr>
            </a:fld>
            <a:endParaRPr lang="zh-CN" altLang="en-US" sz="1200">
              <a:ea typeface="等线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9" name="图片 1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01600" y="101600"/>
            <a:ext cx="488950" cy="514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file:///D:\qq&#25991;&#20214;\712321467\Image\C2C\Image2\%7b75232B38-A165-1FB7-499C-2E1C792CACB5%7d.png" TargetMode="External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组合 22"/>
          <p:cNvGrpSpPr/>
          <p:nvPr/>
        </p:nvGrpSpPr>
        <p:grpSpPr>
          <a:xfrm>
            <a:off x="7938" y="0"/>
            <a:ext cx="9144000" cy="439738"/>
            <a:chOff x="-15905" y="4754880"/>
            <a:chExt cx="9144030" cy="439263"/>
          </a:xfrm>
        </p:grpSpPr>
        <p:sp>
          <p:nvSpPr>
            <p:cNvPr id="51" name="矩形 50"/>
            <p:cNvSpPr/>
            <p:nvPr/>
          </p:nvSpPr>
          <p:spPr>
            <a:xfrm>
              <a:off x="-15905" y="4754880"/>
              <a:ext cx="9136092" cy="388518"/>
            </a:xfrm>
            <a:prstGeom prst="rect">
              <a:avLst/>
            </a:prstGeom>
            <a:solidFill>
              <a:srgbClr val="C1C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2" name="双波形 51"/>
            <p:cNvSpPr/>
            <p:nvPr/>
          </p:nvSpPr>
          <p:spPr>
            <a:xfrm flipV="1">
              <a:off x="-15905" y="5157669"/>
              <a:ext cx="9144030" cy="36474"/>
            </a:xfrm>
            <a:prstGeom prst="doubleWave">
              <a:avLst/>
            </a:prstGeom>
            <a:solidFill>
              <a:srgbClr val="C1C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3" name="矩形 52"/>
          <p:cNvSpPr/>
          <p:nvPr/>
        </p:nvSpPr>
        <p:spPr>
          <a:xfrm>
            <a:off x="7745413" y="246063"/>
            <a:ext cx="1196975" cy="51435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29" name="组合 56"/>
          <p:cNvGrpSpPr/>
          <p:nvPr/>
        </p:nvGrpSpPr>
        <p:grpSpPr>
          <a:xfrm>
            <a:off x="0" y="4875213"/>
            <a:ext cx="9159875" cy="284162"/>
            <a:chOff x="-15905" y="4923003"/>
            <a:chExt cx="9159905" cy="316906"/>
          </a:xfrm>
        </p:grpSpPr>
        <p:sp>
          <p:nvSpPr>
            <p:cNvPr id="56" name="矩形 55"/>
            <p:cNvSpPr/>
            <p:nvPr/>
          </p:nvSpPr>
          <p:spPr>
            <a:xfrm>
              <a:off x="-15905" y="4923003"/>
              <a:ext cx="9159905" cy="251401"/>
            </a:xfrm>
            <a:prstGeom prst="rect">
              <a:avLst/>
            </a:prstGeom>
            <a:solidFill>
              <a:srgbClr val="C1C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双波形 56"/>
            <p:cNvSpPr/>
            <p:nvPr/>
          </p:nvSpPr>
          <p:spPr>
            <a:xfrm>
              <a:off x="-15905" y="5193878"/>
              <a:ext cx="9144030" cy="46031"/>
            </a:xfrm>
            <a:prstGeom prst="doubleWave">
              <a:avLst/>
            </a:prstGeom>
            <a:solidFill>
              <a:srgbClr val="C1C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8950325" y="431800"/>
            <a:ext cx="36513" cy="2771775"/>
          </a:xfrm>
          <a:prstGeom prst="rect">
            <a:avLst/>
          </a:prstGeom>
          <a:solidFill>
            <a:srgbClr val="C1C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31" name="图片 49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878888" y="3213100"/>
            <a:ext cx="204787" cy="685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2" name="图片 4"/>
          <p:cNvPicPr>
            <a:picLocks noChangeAspect="1"/>
          </p:cNvPicPr>
          <p:nvPr/>
        </p:nvPicPr>
        <p:blipFill>
          <a:blip r:embed="rId4" cstate="email"/>
          <a:srcRect l="-24982" r="-5"/>
          <a:stretch>
            <a:fillRect/>
          </a:stretch>
        </p:blipFill>
        <p:spPr>
          <a:xfrm>
            <a:off x="8940800" y="3889375"/>
            <a:ext cx="46038" cy="9985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3" name="图片 49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85725" y="1160463"/>
            <a:ext cx="204788" cy="687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矩形 23"/>
          <p:cNvSpPr/>
          <p:nvPr/>
        </p:nvSpPr>
        <p:spPr>
          <a:xfrm>
            <a:off x="163513" y="1866900"/>
            <a:ext cx="36513" cy="3060700"/>
          </a:xfrm>
          <a:prstGeom prst="rect">
            <a:avLst/>
          </a:prstGeom>
          <a:solidFill>
            <a:srgbClr val="C1C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35" name="图片 32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63513" y="438150"/>
            <a:ext cx="36512" cy="7191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6" name="图片 15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8388350" y="4313238"/>
            <a:ext cx="755650" cy="612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7" name="图片 1073743875" descr="学科网 zxxk.com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4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18" name="矩形 17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solidFill>
              <a:srgbClr val="D4D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波形 18"/>
            <p:cNvSpPr/>
            <p:nvPr/>
          </p:nvSpPr>
          <p:spPr>
            <a:xfrm>
              <a:off x="0" y="4170363"/>
              <a:ext cx="9144000" cy="798512"/>
            </a:xfrm>
            <a:prstGeom prst="wav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3076" name="组合 2"/>
          <p:cNvGrpSpPr/>
          <p:nvPr/>
        </p:nvGrpSpPr>
        <p:grpSpPr>
          <a:xfrm>
            <a:off x="8235950" y="33338"/>
            <a:ext cx="803275" cy="798512"/>
            <a:chOff x="8204200" y="33338"/>
            <a:chExt cx="803275" cy="798512"/>
          </a:xfrm>
        </p:grpSpPr>
        <p:sp>
          <p:nvSpPr>
            <p:cNvPr id="22" name="椭圆 21"/>
            <p:cNvSpPr/>
            <p:nvPr/>
          </p:nvSpPr>
          <p:spPr>
            <a:xfrm>
              <a:off x="8216900" y="65088"/>
              <a:ext cx="752475" cy="7524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3085" name="图片 8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204200" y="33338"/>
              <a:ext cx="803275" cy="798512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3077" name="图片 3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4063" y="1249363"/>
            <a:ext cx="1493837" cy="298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8" name="图片 2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894638" y="3382963"/>
            <a:ext cx="917575" cy="9175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079" name="组合 42"/>
          <p:cNvGrpSpPr/>
          <p:nvPr/>
        </p:nvGrpSpPr>
        <p:grpSpPr>
          <a:xfrm>
            <a:off x="2649538" y="1328738"/>
            <a:ext cx="5670550" cy="1724025"/>
            <a:chOff x="2649611" y="1328181"/>
            <a:chExt cx="5669771" cy="1724112"/>
          </a:xfrm>
        </p:grpSpPr>
        <p:grpSp>
          <p:nvGrpSpPr>
            <p:cNvPr id="3080" name="组合 38"/>
            <p:cNvGrpSpPr/>
            <p:nvPr/>
          </p:nvGrpSpPr>
          <p:grpSpPr>
            <a:xfrm>
              <a:off x="2934181" y="1328181"/>
              <a:ext cx="4890416" cy="1724112"/>
              <a:chOff x="2786074" y="1514925"/>
              <a:chExt cx="4890416" cy="1724112"/>
            </a:xfrm>
          </p:grpSpPr>
          <p:sp>
            <p:nvSpPr>
              <p:cNvPr id="29" name="矩形: 剪去对角 28"/>
              <p:cNvSpPr/>
              <p:nvPr/>
            </p:nvSpPr>
            <p:spPr>
              <a:xfrm>
                <a:off x="2785627" y="1514925"/>
                <a:ext cx="4890416" cy="1724112"/>
              </a:xfrm>
              <a:prstGeom prst="snip2Diag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矩形: 剪去对角 29"/>
              <p:cNvSpPr/>
              <p:nvPr/>
            </p:nvSpPr>
            <p:spPr>
              <a:xfrm>
                <a:off x="2884039" y="1622880"/>
                <a:ext cx="4695180" cy="1506613"/>
              </a:xfrm>
              <a:prstGeom prst="snip2DiagRect">
                <a:avLst/>
              </a:prstGeom>
              <a:solidFill>
                <a:srgbClr val="EBE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pic>
          <p:nvPicPr>
            <p:cNvPr id="3081" name="图片 40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2649611" y="1595826"/>
              <a:ext cx="5669771" cy="1347333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3086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ransition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3.xml"/><Relationship Id="rId2" Type="http://schemas.openxmlformats.org/officeDocument/2006/relationships/image" Target="../media/image13.png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slideLayout" Target="../slideLayouts/slideLayout2.xml"/><Relationship Id="rId25" Type="http://schemas.openxmlformats.org/officeDocument/2006/relationships/tags" Target="../tags/tag4.xml"/><Relationship Id="rId24" Type="http://schemas.openxmlformats.org/officeDocument/2006/relationships/image" Target="../media/image15.png"/><Relationship Id="rId23" Type="http://schemas.openxmlformats.org/officeDocument/2006/relationships/image" Target="../media/image14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15"/>
          <p:cNvGrpSpPr/>
          <p:nvPr/>
        </p:nvGrpSpPr>
        <p:grpSpPr>
          <a:xfrm>
            <a:off x="1546065" y="1127646"/>
            <a:ext cx="6272213" cy="2304902"/>
            <a:chOff x="1538103" y="1376690"/>
            <a:chExt cx="6272307" cy="2304619"/>
          </a:xfrm>
        </p:grpSpPr>
        <p:grpSp>
          <p:nvGrpSpPr>
            <p:cNvPr id="6147" name="组合 2"/>
            <p:cNvGrpSpPr/>
            <p:nvPr/>
          </p:nvGrpSpPr>
          <p:grpSpPr>
            <a:xfrm>
              <a:off x="1880032" y="1398586"/>
              <a:ext cx="818761" cy="934880"/>
              <a:chOff x="2009407" y="1083682"/>
              <a:chExt cx="818749" cy="934956"/>
            </a:xfrm>
          </p:grpSpPr>
          <p:pic>
            <p:nvPicPr>
              <p:cNvPr id="6151" name="图片 1"/>
              <p:cNvPicPr>
                <a:picLocks noChangeAspect="1"/>
              </p:cNvPicPr>
              <p:nvPr/>
            </p:nvPicPr>
            <p:blipFill>
              <a:blip r:embed="rId1" cstate="email"/>
              <a:srcRect t="-59"/>
              <a:stretch>
                <a:fillRect/>
              </a:stretch>
            </p:blipFill>
            <p:spPr>
              <a:xfrm>
                <a:off x="2009412" y="1156499"/>
                <a:ext cx="818744" cy="78932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6152" name="Rectangle 7"/>
              <p:cNvSpPr txBox="1"/>
              <p:nvPr/>
            </p:nvSpPr>
            <p:spPr>
              <a:xfrm>
                <a:off x="2009407" y="1083682"/>
                <a:ext cx="796617" cy="93495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ctr" anchorCtr="0"/>
              <a:lstStyle/>
              <a:p>
                <a:pPr algn="ctr" eaLnBrk="1" hangingPunct="1">
                  <a:buNone/>
                </a:pPr>
                <a:r>
                  <a:rPr lang="en-US" altLang="zh-CN" sz="4400" b="1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4</a:t>
                </a:r>
                <a:endParaRPr lang="zh-CN" altLang="en-US" sz="4400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6148" name="组合 6"/>
            <p:cNvGrpSpPr/>
            <p:nvPr/>
          </p:nvGrpSpPr>
          <p:grpSpPr>
            <a:xfrm>
              <a:off x="1538103" y="1376690"/>
              <a:ext cx="6272307" cy="2304619"/>
              <a:chOff x="1806978" y="1070472"/>
              <a:chExt cx="6272912" cy="2305541"/>
            </a:xfrm>
          </p:grpSpPr>
          <p:sp>
            <p:nvSpPr>
              <p:cNvPr id="6149" name="矩形 2"/>
              <p:cNvSpPr/>
              <p:nvPr/>
            </p:nvSpPr>
            <p:spPr>
              <a:xfrm>
                <a:off x="1806978" y="2064522"/>
                <a:ext cx="6145580" cy="131149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  <a:buNone/>
                </a:pPr>
                <a:r>
                  <a:rPr lang="zh-CN" altLang="en-US" sz="3600" b="1" dirty="0" smtClean="0">
                    <a:solidFill>
                      <a:srgbClr val="7030A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口</a:t>
                </a:r>
                <a:r>
                  <a:rPr lang="zh-CN" altLang="en-US" sz="3600" b="1" dirty="0">
                    <a:solidFill>
                      <a:srgbClr val="7030A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算乘法</a:t>
                </a:r>
                <a:endParaRPr lang="en-US" altLang="zh-CN" sz="36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algn="ctr">
                  <a:lnSpc>
                    <a:spcPct val="120000"/>
                  </a:lnSpc>
                  <a:buNone/>
                </a:pPr>
                <a:r>
                  <a:rPr lang="zh-CN" altLang="en-US" sz="2800" b="1" dirty="0">
                    <a:solidFill>
                      <a:srgbClr val="7030A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第</a:t>
                </a:r>
                <a:r>
                  <a:rPr lang="en-US" altLang="zh-CN" sz="2800" b="1" dirty="0">
                    <a:solidFill>
                      <a:srgbClr val="7030A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r>
                  <a:rPr lang="zh-CN" altLang="en-US" sz="2800" b="1" dirty="0">
                    <a:solidFill>
                      <a:srgbClr val="7030A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课</a:t>
                </a:r>
                <a:r>
                  <a:rPr lang="zh-CN" altLang="en-US" sz="2800" b="1" dirty="0" smtClean="0">
                    <a:solidFill>
                      <a:srgbClr val="7030A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时</a:t>
                </a:r>
                <a:endParaRPr lang="en-US" altLang="zh-CN" sz="28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150" name="Rectangle 7"/>
              <p:cNvSpPr txBox="1"/>
              <p:nvPr/>
            </p:nvSpPr>
            <p:spPr>
              <a:xfrm>
                <a:off x="2498790" y="1070472"/>
                <a:ext cx="5581100" cy="93503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ctr" anchorCtr="0"/>
              <a:lstStyle/>
              <a:p>
                <a:pPr algn="ctr" eaLnBrk="1" hangingPunct="1">
                  <a:buNone/>
                </a:pPr>
                <a:r>
                  <a:rPr lang="zh-CN" altLang="en-US" sz="4600" b="1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两位数乘两位数</a:t>
                </a:r>
                <a:endParaRPr lang="zh-CN" altLang="en-US" sz="46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485140" y="38418"/>
            <a:ext cx="32461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pc="200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义务教育人教版三年级下册</a:t>
            </a:r>
            <a:endParaRPr lang="zh-CN" altLang="en-US" b="1" spc="200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292100" y="593725"/>
            <a:ext cx="8556625" cy="114458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-3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kumimoji="0" lang="zh-CN" altLang="en-US" sz="3000" b="1" i="0" u="none" strike="noStrike" kern="1200" cap="none" spc="-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3000" b="1" i="0" u="none" strike="noStrike" kern="1200" cap="none" spc="-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3000" b="1" i="0" u="none" strike="noStrike" kern="1200" cap="none" spc="-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一种客车每辆最多</a:t>
            </a:r>
            <a:r>
              <a:rPr kumimoji="0" lang="zh-CN" altLang="en-US" sz="30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坐</a:t>
            </a: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0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名乘客，</a:t>
            </a:r>
            <a:r>
              <a:rPr kumimoji="0" lang="en-US" altLang="zh-CN" sz="30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辆这样</a:t>
            </a:r>
            <a:endParaRPr kumimoji="0" lang="en-US" altLang="zh-CN" sz="3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的客车最多可坐多少名乘客</a:t>
            </a: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？</a:t>
            </a: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 bwMode="auto">
          <a:xfrm>
            <a:off x="1658938" y="1919288"/>
            <a:ext cx="2911475" cy="5857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R="0" defTabSz="457200">
              <a:buClrTx/>
              <a:buSzTx/>
              <a:buFontTx/>
              <a:buNone/>
              <a:defRPr/>
            </a:pPr>
            <a:r>
              <a:rPr kumimoji="0" lang="en-US" altLang="zh-CN" sz="3200" b="1" kern="1200" cap="none" spc="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21</a:t>
            </a:r>
            <a:r>
              <a:rPr kumimoji="0" lang="en-US" altLang="zh-CN" sz="3200" b="1" kern="1200" cap="none" spc="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kumimoji="0" lang="en-US" altLang="zh-CN" sz="3200" b="1" kern="1200" cap="none" spc="60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3=</a:t>
            </a:r>
            <a:r>
              <a:rPr kumimoji="0" lang="en-US" altLang="zh-CN" sz="3200" b="1" kern="1200" cap="none" spc="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63</a:t>
            </a:r>
            <a:r>
              <a:rPr kumimoji="0" lang="en-US" altLang="zh-CN" sz="3200" b="1" kern="1200" cap="none" spc="0" normalizeH="0" baseline="0" noProof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200" b="1" kern="1200" cap="none" spc="0" normalizeH="0" baseline="0" noProof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kumimoji="0" lang="en-US" altLang="zh-CN" sz="3200" b="1" kern="1200" cap="none" spc="0" normalizeH="0" baseline="0" noProof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en-US" altLang="zh-CN" sz="3200" b="1" kern="1200" cap="none" spc="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kumimoji="0" lang="en-US" altLang="zh-CN" sz="3200" b="1" kern="1200" cap="none" spc="0" normalizeH="0" baseline="0" noProof="0">
              <a:solidFill>
                <a:srgbClr val="C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4411663" y="1922463"/>
            <a:ext cx="4649788" cy="5921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答：</a:t>
            </a:r>
            <a:r>
              <a:rPr kumimoji="0" lang="en-US" altLang="zh-CN" sz="3000" b="1" i="0" u="none" strike="noStrike" kern="1200" cap="none" spc="3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辆车最多可</a:t>
            </a:r>
            <a:r>
              <a:rPr kumimoji="0" lang="zh-CN" altLang="en-US" sz="3000" b="1" i="0" u="none" strike="noStrike" kern="1200" cap="none" spc="3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坐</a:t>
            </a: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kumimoji="0" lang="en-US" altLang="zh-CN" sz="3000" b="1" i="0" u="none" strike="noStrike" kern="1200" cap="none" spc="3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人。</a:t>
            </a:r>
            <a:endParaRPr kumimoji="0" lang="en-US" altLang="zh-CN" sz="30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619125" y="2686050"/>
            <a:ext cx="8218488" cy="55403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kumimoji="0" lang="en-US" altLang="zh-CN" sz="30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名乘客乘</a:t>
            </a:r>
            <a:r>
              <a:rPr kumimoji="0" lang="zh-CN" altLang="en-US" sz="30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坐</a:t>
            </a:r>
            <a:r>
              <a:rPr kumimoji="0" lang="en-US" altLang="zh-CN" sz="30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辆这样的客车，能坐下吗</a:t>
            </a: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?</a:t>
            </a: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 bwMode="auto">
          <a:xfrm>
            <a:off x="2697163" y="3341688"/>
            <a:ext cx="291147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R="0" defTabSz="457200">
              <a:buClrTx/>
              <a:buSzTx/>
              <a:buFontTx/>
              <a:buNone/>
              <a:defRPr/>
            </a:pPr>
            <a:r>
              <a:rPr kumimoji="0" lang="en-US" altLang="zh-CN" sz="3200" b="1" kern="1200" cap="none" spc="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21</a:t>
            </a:r>
            <a:r>
              <a:rPr kumimoji="0" lang="en-US" altLang="zh-CN" sz="3200" b="1" kern="1200" cap="none" spc="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kumimoji="0" lang="en-US" altLang="zh-CN" sz="3200" b="1" kern="1200" cap="none" spc="60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4=</a:t>
            </a:r>
            <a:r>
              <a:rPr kumimoji="0" lang="en-US" altLang="zh-CN" sz="3200" b="1" kern="1200" cap="none" spc="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84</a:t>
            </a:r>
            <a:r>
              <a:rPr kumimoji="0" lang="en-US" altLang="zh-CN" sz="3200" b="1" kern="1200" cap="none" spc="0" normalizeH="0" baseline="0" noProof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200" b="1" kern="1200" cap="none" spc="0" normalizeH="0" baseline="0" noProof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kumimoji="0" lang="en-US" altLang="zh-CN" sz="3200" b="1" kern="1200" cap="none" spc="0" normalizeH="0" baseline="0" noProof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zh-CN" altLang="en-US" sz="3200" b="1" kern="1200" cap="none" spc="0" normalizeH="0" baseline="0" noProof="0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Rectangle 2"/>
          <p:cNvSpPr/>
          <p:nvPr/>
        </p:nvSpPr>
        <p:spPr>
          <a:xfrm>
            <a:off x="3228975" y="4032250"/>
            <a:ext cx="923925" cy="560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buNone/>
            </a:pPr>
            <a:r>
              <a:rPr lang="en-US" altLang="zh-CN" sz="2800" b="1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sz="2800" b="1">
              <a:solidFill>
                <a:srgbClr val="C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" name="Text Box 14"/>
          <p:cNvSpPr txBox="1"/>
          <p:nvPr/>
        </p:nvSpPr>
        <p:spPr>
          <a:xfrm>
            <a:off x="1546225" y="4049713"/>
            <a:ext cx="2425700" cy="593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buNone/>
            </a:pPr>
            <a:r>
              <a:rPr lang="zh-CN" altLang="en-US" sz="30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</a:t>
            </a:r>
            <a:r>
              <a:rPr lang="zh-CN" altLang="en-US" sz="3000" b="1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能坐下</a:t>
            </a:r>
            <a:r>
              <a:rPr lang="zh-CN" altLang="en-US" sz="30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0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 bwMode="auto">
          <a:xfrm>
            <a:off x="5838825" y="3349625"/>
            <a:ext cx="1449388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R="0" defTabSz="457200">
              <a:buClrTx/>
              <a:buSzTx/>
              <a:buFontTx/>
              <a:buNone/>
              <a:defRPr/>
            </a:pPr>
            <a:r>
              <a:rPr kumimoji="0" lang="en-US" altLang="zh-CN" sz="3200" b="1" kern="1200" cap="none" spc="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kumimoji="0" lang="en-US" altLang="zh-CN" sz="3200" b="1" kern="1200" cap="none" spc="60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3200" b="1" kern="1200" cap="none" spc="60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kumimoji="0" lang="en-US" altLang="zh-CN" sz="3200" b="1" kern="1200" cap="none" spc="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80</a:t>
            </a:r>
            <a:endParaRPr kumimoji="0" lang="zh-CN" altLang="en-US" sz="3200" b="1" kern="1200" cap="none" spc="0" normalizeH="0" baseline="0" noProof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2"/>
          <p:cNvSpPr>
            <a:spLocks noChangeArrowheads="1"/>
          </p:cNvSpPr>
          <p:nvPr/>
        </p:nvSpPr>
        <p:spPr bwMode="auto">
          <a:xfrm>
            <a:off x="679450" y="846138"/>
            <a:ext cx="8027988" cy="20110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4.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厘米长的丝绳可以编一个中国结。王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阿姨有一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捆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米长的丝绳，要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编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个这样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的中国结，够吗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?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 bwMode="auto">
          <a:xfrm>
            <a:off x="1503363" y="2911475"/>
            <a:ext cx="418147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R="0" defTabSz="457200">
              <a:buClrTx/>
              <a:buSzTx/>
              <a:buFontTx/>
              <a:buNone/>
              <a:defRPr/>
            </a:pPr>
            <a:r>
              <a:rPr kumimoji="0" lang="en-US" altLang="zh-CN" sz="3200" b="1" kern="1200" cap="none" spc="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90</a:t>
            </a:r>
            <a:r>
              <a:rPr kumimoji="0" lang="en-US" altLang="zh-CN" sz="3200" b="1" kern="1200" cap="none" spc="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kumimoji="0" lang="en-US" altLang="zh-CN" sz="3200" b="1" kern="1200" cap="none" spc="60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8=</a:t>
            </a:r>
            <a:r>
              <a:rPr kumimoji="0" lang="en-US" altLang="zh-CN" sz="3200" b="1" kern="1200" cap="none" spc="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720</a:t>
            </a:r>
            <a:r>
              <a:rPr kumimoji="0" lang="en-US" altLang="zh-CN" sz="3200" b="1" kern="1200" cap="none" spc="0" normalizeH="0" baseline="0" noProof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200" b="1" kern="1200" cap="none" spc="0" normalizeH="0" baseline="0" noProof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kumimoji="0" lang="en-US" altLang="zh-CN" sz="3200" b="1" kern="1200" cap="none" spc="0" normalizeH="0" baseline="0" noProof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en-US" altLang="zh-CN" sz="3200" b="1" kern="1200" cap="none" spc="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kumimoji="0" lang="en-US" altLang="zh-CN" sz="3200" b="1" kern="1200" cap="none" spc="0" normalizeH="0" baseline="0" noProof="0">
              <a:solidFill>
                <a:srgbClr val="C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Text Box 14"/>
          <p:cNvSpPr txBox="1"/>
          <p:nvPr/>
        </p:nvSpPr>
        <p:spPr>
          <a:xfrm>
            <a:off x="5229225" y="3717925"/>
            <a:ext cx="1952625" cy="627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buNone/>
            </a:pPr>
            <a:r>
              <a:rPr lang="zh-CN" altLang="en-US" sz="32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答：够。</a:t>
            </a:r>
            <a:endParaRPr lang="en-US" altLang="zh-CN" sz="32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 bwMode="auto">
          <a:xfrm>
            <a:off x="5229225" y="2916238"/>
            <a:ext cx="418147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R="0" defTabSz="457200">
              <a:buClrTx/>
              <a:buSzTx/>
              <a:buFontTx/>
              <a:buNone/>
              <a:defRPr/>
            </a:pPr>
            <a:r>
              <a:rPr kumimoji="0" lang="en-US" altLang="zh-CN" sz="3200" b="1" kern="1200" cap="none" spc="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200" b="1" kern="1200" cap="none" spc="30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kumimoji="0" lang="zh-CN" altLang="en-US" sz="3200" b="1" kern="1200" cap="none" spc="600" normalizeH="0" baseline="0" noProof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kumimoji="0" lang="en-US" altLang="zh-CN" sz="3200" b="1" kern="1200" cap="none" spc="60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200" b="1" kern="1200" cap="none" spc="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100</a:t>
            </a:r>
            <a:r>
              <a:rPr kumimoji="0" lang="en-US" altLang="zh-CN" sz="3200" b="1" kern="1200" cap="none" spc="30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kumimoji="0" lang="zh-CN" altLang="en-US" sz="3200" b="1" kern="1200" cap="none" spc="0" normalizeH="0" baseline="0" noProof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endParaRPr kumimoji="0" lang="en-US" altLang="zh-CN" sz="3200" b="1" kern="1200" cap="none" spc="0" normalizeH="0" baseline="0" noProof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03363" y="3697288"/>
            <a:ext cx="4606925" cy="584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457200">
              <a:buClrTx/>
              <a:buSzTx/>
              <a:buFontTx/>
              <a:buNone/>
              <a:defRPr/>
            </a:pPr>
            <a:r>
              <a:rPr kumimoji="0" lang="en-US" altLang="zh-CN" sz="3200" b="1" kern="1200" cap="none" spc="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72</a:t>
            </a:r>
            <a:r>
              <a:rPr kumimoji="0" lang="en-US" altLang="zh-CN" sz="3200" b="1" kern="1200" cap="none" spc="60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0&lt;</a:t>
            </a:r>
            <a:r>
              <a:rPr kumimoji="0" lang="en-US" altLang="zh-CN" sz="3200" b="1" kern="1200" cap="none" spc="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1000</a:t>
            </a:r>
            <a:r>
              <a:rPr kumimoji="0" lang="zh-CN" altLang="en-US" sz="3200" b="1" kern="1200" cap="none" spc="0" normalizeH="0" baseline="0" noProof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，够。</a:t>
            </a:r>
            <a:endParaRPr kumimoji="0" lang="zh-CN" altLang="en-US" kern="1200" cap="none" spc="0" normalizeH="0" baseline="0" noProof="0"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798300" y="120777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76" name="Text Box 24"/>
          <p:cNvSpPr txBox="1"/>
          <p:nvPr/>
        </p:nvSpPr>
        <p:spPr>
          <a:xfrm>
            <a:off x="1292702" y="2965768"/>
            <a:ext cx="1737360" cy="553085"/>
          </a:xfrm>
          <a:prstGeom prst="rect">
            <a:avLst/>
          </a:prstGeom>
          <a:noFill/>
          <a:ln w="19050">
            <a:noFill/>
          </a:ln>
        </p:spPr>
        <p:txBody>
          <a:bodyPr wrap="none" anchor="t" anchorCtr="0">
            <a:spAutoFit/>
          </a:bodyPr>
          <a:lstStyle/>
          <a:p>
            <a:pPr algn="ctr"/>
            <a:r>
              <a:rPr lang="en-US" altLang="zh-CN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16×3=</a:t>
            </a: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 sz="3000" b="1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123565" y="1007745"/>
            <a:ext cx="5801360" cy="3197860"/>
            <a:chOff x="4199" y="1290"/>
            <a:chExt cx="9136" cy="5036"/>
          </a:xfrm>
        </p:grpSpPr>
        <p:grpSp>
          <p:nvGrpSpPr>
            <p:cNvPr id="8" name="组合 7"/>
            <p:cNvGrpSpPr/>
            <p:nvPr/>
          </p:nvGrpSpPr>
          <p:grpSpPr>
            <a:xfrm>
              <a:off x="4199" y="1530"/>
              <a:ext cx="9136" cy="4796"/>
              <a:chOff x="4079" y="3210"/>
              <a:chExt cx="9136" cy="4796"/>
            </a:xfrm>
          </p:grpSpPr>
          <p:pic>
            <p:nvPicPr>
              <p:cNvPr id="6" name="图片 5"/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2">
                <a:clrChange>
                  <a:clrFrom>
                    <a:srgbClr val="FEFEFE">
                      <a:alpha val="100000"/>
                    </a:srgbClr>
                  </a:clrFrom>
                  <a:clrTo>
                    <a:srgbClr val="FEFEFE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4080" y="3210"/>
                <a:ext cx="9135" cy="4796"/>
              </a:xfrm>
              <a:prstGeom prst="rect">
                <a:avLst/>
              </a:prstGeom>
            </p:spPr>
          </p:pic>
          <p:sp>
            <p:nvSpPr>
              <p:cNvPr id="7" name="文本框 6"/>
              <p:cNvSpPr txBox="1"/>
              <p:nvPr/>
            </p:nvSpPr>
            <p:spPr>
              <a:xfrm>
                <a:off x="4079" y="3210"/>
                <a:ext cx="7111" cy="86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no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9" name="AutoShape 27"/>
            <p:cNvSpPr>
              <a:spLocks noChangeArrowheads="1"/>
            </p:cNvSpPr>
            <p:nvPr/>
          </p:nvSpPr>
          <p:spPr bwMode="auto">
            <a:xfrm>
              <a:off x="6840" y="1290"/>
              <a:ext cx="4702" cy="901"/>
            </a:xfrm>
            <a:prstGeom prst="wedgeRoundRectCallout">
              <a:avLst>
                <a:gd name="adj1" fmla="val 50255"/>
                <a:gd name="adj2" fmla="val 80077"/>
                <a:gd name="adj3" fmla="val 16667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rgbClr val="3399FF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每筐有</a:t>
              </a:r>
              <a:r>
                <a:rPr kumimoji="0" lang="en-US" altLang="zh-CN" sz="28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16</a:t>
              </a:r>
              <a:r>
                <a:rPr kumimoji="0" lang="zh-CN" altLang="en-US" sz="28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盒草莓。</a:t>
              </a:r>
              <a:endPara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5140" y="607060"/>
            <a:ext cx="3436620" cy="55308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altLang="zh-CN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筐</a:t>
            </a: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有多少盒</a:t>
            </a: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草莓？</a:t>
            </a:r>
            <a:endParaRPr lang="zh-CN" altLang="en-US" sz="3000" b="1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280670" y="1"/>
            <a:ext cx="13055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探究新知</a:t>
            </a:r>
            <a:endParaRPr lang="zh-CN" altLang="en-US" sz="2000" b="1" spc="200" noProof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8300" y="1710055"/>
            <a:ext cx="4572000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000" b="1" noProof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就是</a:t>
            </a:r>
            <a:r>
              <a:rPr lang="zh-CN" altLang="en-US" sz="3000" b="1" spc="300" noProof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求</a:t>
            </a:r>
            <a:r>
              <a:rPr lang="en-US" altLang="zh-CN" sz="3000" b="1" spc="300" noProof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sz="3000" b="1" spc="300" noProof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个</a:t>
            </a:r>
            <a:r>
              <a:rPr lang="en-US" altLang="zh-CN" sz="3000" b="1" noProof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en-US" altLang="zh-CN" sz="3000" b="1" spc="300" noProof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6</a:t>
            </a:r>
            <a:r>
              <a:rPr lang="zh-CN" altLang="en-US" sz="3000" b="1" noProof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是多少</a:t>
            </a:r>
            <a:endParaRPr lang="zh-CN" altLang="en-US" sz="3000" b="1" noProof="0">
              <a:solidFill>
                <a:srgbClr val="0070C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矩形 92"/>
          <p:cNvSpPr/>
          <p:nvPr/>
        </p:nvSpPr>
        <p:spPr>
          <a:xfrm>
            <a:off x="705329" y="3580875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576" name="Text Box 24"/>
          <p:cNvSpPr txBox="1"/>
          <p:nvPr/>
        </p:nvSpPr>
        <p:spPr>
          <a:xfrm>
            <a:off x="3258979" y="604203"/>
            <a:ext cx="1137285" cy="553085"/>
          </a:xfrm>
          <a:prstGeom prst="rect">
            <a:avLst/>
          </a:prstGeom>
          <a:noFill/>
          <a:ln w="19050">
            <a:noFill/>
          </a:ln>
        </p:spPr>
        <p:txBody>
          <a:bodyPr wrap="none" anchor="t" anchorCtr="0">
            <a:spAutoFit/>
          </a:bodyPr>
          <a:lstStyle/>
          <a:p>
            <a:pPr algn="ctr"/>
            <a:r>
              <a:rPr lang="en-US" altLang="zh-CN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16×3</a:t>
            </a:r>
            <a:endParaRPr lang="en-US" altLang="zh-CN" sz="3000" b="1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>
            <a:off x="4006850" y="2419350"/>
            <a:ext cx="98679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56" name="AutoShape 27"/>
          <p:cNvSpPr/>
          <p:nvPr/>
        </p:nvSpPr>
        <p:spPr>
          <a:xfrm>
            <a:off x="2063115" y="3324860"/>
            <a:ext cx="2449195" cy="1346200"/>
          </a:xfrm>
          <a:prstGeom prst="wedgeRoundRectCallout">
            <a:avLst>
              <a:gd name="adj1" fmla="val -61770"/>
              <a:gd name="adj2" fmla="val 14150"/>
              <a:gd name="adj3" fmla="val 16667"/>
            </a:avLst>
          </a:prstGeom>
          <a:solidFill>
            <a:schemeClr val="bg1">
              <a:lumMod val="95000"/>
              <a:alpha val="0"/>
            </a:schemeClr>
          </a:solidFill>
          <a:ln w="19050" cap="flat" cmpd="sng">
            <a:solidFill>
              <a:srgbClr val="0070C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10×</a:t>
            </a:r>
            <a:r>
              <a:rPr lang="en-US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3＝30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7" name="Rectangle 51"/>
          <p:cNvSpPr>
            <a:spLocks noChangeArrowheads="1"/>
          </p:cNvSpPr>
          <p:nvPr/>
        </p:nvSpPr>
        <p:spPr bwMode="auto">
          <a:xfrm>
            <a:off x="2164398" y="3762693"/>
            <a:ext cx="2359025" cy="565150"/>
          </a:xfrm>
          <a:prstGeom prst="rect">
            <a:avLst/>
          </a:prstGeom>
          <a:noFill/>
          <a:ln w="19050">
            <a:noFill/>
            <a:miter lim="800000"/>
            <a:tailEnd type="none" w="lg" len="lg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6×3</a:t>
            </a: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＝18</a:t>
            </a:r>
            <a:endParaRPr kumimoji="0" lang="en-US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8" name="Rectangle 51"/>
          <p:cNvSpPr/>
          <p:nvPr/>
        </p:nvSpPr>
        <p:spPr>
          <a:xfrm>
            <a:off x="2164398" y="4170998"/>
            <a:ext cx="2432050" cy="521970"/>
          </a:xfrm>
          <a:prstGeom prst="rect">
            <a:avLst/>
          </a:prstGeom>
          <a:noFill/>
          <a:ln w="19050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48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160" name="Picture 40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545465" y="3257550"/>
            <a:ext cx="1054735" cy="13284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2" name="TextBox 41"/>
          <p:cNvSpPr txBox="1"/>
          <p:nvPr/>
        </p:nvSpPr>
        <p:spPr>
          <a:xfrm>
            <a:off x="4216400" y="612775"/>
            <a:ext cx="2229485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3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48</a:t>
            </a:r>
            <a:r>
              <a:rPr lang="zh-CN" altLang="en-US" sz="3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（盒）</a:t>
            </a:r>
            <a:r>
              <a:rPr lang="en-US" altLang="zh-CN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000" b="1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838200" y="1976755"/>
            <a:ext cx="858520" cy="1066165"/>
            <a:chOff x="840" y="3374"/>
            <a:chExt cx="1237" cy="1420"/>
          </a:xfrm>
        </p:grpSpPr>
        <p:sp>
          <p:nvSpPr>
            <p:cNvPr id="17" name="立方体 16"/>
            <p:cNvSpPr/>
            <p:nvPr/>
          </p:nvSpPr>
          <p:spPr>
            <a:xfrm>
              <a:off x="840" y="4486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立方体 17"/>
            <p:cNvSpPr/>
            <p:nvPr/>
          </p:nvSpPr>
          <p:spPr>
            <a:xfrm>
              <a:off x="840" y="4366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立方体 18"/>
            <p:cNvSpPr/>
            <p:nvPr/>
          </p:nvSpPr>
          <p:spPr>
            <a:xfrm>
              <a:off x="840" y="4246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立方体 19"/>
            <p:cNvSpPr/>
            <p:nvPr/>
          </p:nvSpPr>
          <p:spPr>
            <a:xfrm>
              <a:off x="840" y="4116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立方体 20"/>
            <p:cNvSpPr/>
            <p:nvPr/>
          </p:nvSpPr>
          <p:spPr>
            <a:xfrm>
              <a:off x="840" y="4006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立方体 21"/>
            <p:cNvSpPr/>
            <p:nvPr/>
          </p:nvSpPr>
          <p:spPr>
            <a:xfrm>
              <a:off x="840" y="3886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立方体 22"/>
            <p:cNvSpPr/>
            <p:nvPr/>
          </p:nvSpPr>
          <p:spPr>
            <a:xfrm>
              <a:off x="840" y="3762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立方体 24"/>
            <p:cNvSpPr/>
            <p:nvPr/>
          </p:nvSpPr>
          <p:spPr>
            <a:xfrm>
              <a:off x="840" y="3637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363" y="3884"/>
              <a:ext cx="714" cy="908"/>
              <a:chOff x="2280" y="4050"/>
              <a:chExt cx="714" cy="908"/>
            </a:xfrm>
          </p:grpSpPr>
          <p:sp>
            <p:nvSpPr>
              <p:cNvPr id="8" name="立方体 7"/>
              <p:cNvSpPr/>
              <p:nvPr/>
            </p:nvSpPr>
            <p:spPr>
              <a:xfrm>
                <a:off x="2280" y="4650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立方体 8"/>
              <p:cNvSpPr/>
              <p:nvPr/>
            </p:nvSpPr>
            <p:spPr>
              <a:xfrm>
                <a:off x="2280" y="4530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立方体 9"/>
              <p:cNvSpPr/>
              <p:nvPr/>
            </p:nvSpPr>
            <p:spPr>
              <a:xfrm>
                <a:off x="2280" y="4410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立方体 10"/>
              <p:cNvSpPr/>
              <p:nvPr/>
            </p:nvSpPr>
            <p:spPr>
              <a:xfrm>
                <a:off x="2280" y="4280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立方体 11"/>
              <p:cNvSpPr/>
              <p:nvPr/>
            </p:nvSpPr>
            <p:spPr>
              <a:xfrm>
                <a:off x="2280" y="4170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立方体 12"/>
              <p:cNvSpPr/>
              <p:nvPr/>
            </p:nvSpPr>
            <p:spPr>
              <a:xfrm>
                <a:off x="2280" y="4050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立方体 23"/>
            <p:cNvSpPr/>
            <p:nvPr/>
          </p:nvSpPr>
          <p:spPr>
            <a:xfrm>
              <a:off x="840" y="3506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立方体 25"/>
            <p:cNvSpPr/>
            <p:nvPr/>
          </p:nvSpPr>
          <p:spPr>
            <a:xfrm>
              <a:off x="840" y="3374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801495" y="1939290"/>
            <a:ext cx="858520" cy="1066165"/>
            <a:chOff x="840" y="3374"/>
            <a:chExt cx="1237" cy="1420"/>
          </a:xfrm>
        </p:grpSpPr>
        <p:sp>
          <p:nvSpPr>
            <p:cNvPr id="30" name="立方体 29"/>
            <p:cNvSpPr/>
            <p:nvPr/>
          </p:nvSpPr>
          <p:spPr>
            <a:xfrm>
              <a:off x="840" y="4486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立方体 30"/>
            <p:cNvSpPr/>
            <p:nvPr/>
          </p:nvSpPr>
          <p:spPr>
            <a:xfrm>
              <a:off x="840" y="4366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立方体 31"/>
            <p:cNvSpPr/>
            <p:nvPr/>
          </p:nvSpPr>
          <p:spPr>
            <a:xfrm>
              <a:off x="840" y="4246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立方体 32"/>
            <p:cNvSpPr/>
            <p:nvPr/>
          </p:nvSpPr>
          <p:spPr>
            <a:xfrm>
              <a:off x="840" y="4116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立方体 33"/>
            <p:cNvSpPr/>
            <p:nvPr/>
          </p:nvSpPr>
          <p:spPr>
            <a:xfrm>
              <a:off x="840" y="4006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立方体 34"/>
            <p:cNvSpPr/>
            <p:nvPr/>
          </p:nvSpPr>
          <p:spPr>
            <a:xfrm>
              <a:off x="840" y="3886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立方体 35"/>
            <p:cNvSpPr/>
            <p:nvPr/>
          </p:nvSpPr>
          <p:spPr>
            <a:xfrm>
              <a:off x="840" y="3762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立方体 38"/>
            <p:cNvSpPr/>
            <p:nvPr/>
          </p:nvSpPr>
          <p:spPr>
            <a:xfrm>
              <a:off x="840" y="3637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1363" y="3884"/>
              <a:ext cx="714" cy="908"/>
              <a:chOff x="2280" y="4050"/>
              <a:chExt cx="714" cy="908"/>
            </a:xfrm>
          </p:grpSpPr>
          <p:sp>
            <p:nvSpPr>
              <p:cNvPr id="41" name="立方体 40"/>
              <p:cNvSpPr/>
              <p:nvPr/>
            </p:nvSpPr>
            <p:spPr>
              <a:xfrm>
                <a:off x="2280" y="4650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立方体 42"/>
              <p:cNvSpPr/>
              <p:nvPr/>
            </p:nvSpPr>
            <p:spPr>
              <a:xfrm>
                <a:off x="2280" y="4530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立方体 43"/>
              <p:cNvSpPr/>
              <p:nvPr/>
            </p:nvSpPr>
            <p:spPr>
              <a:xfrm>
                <a:off x="2280" y="4410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立方体 44"/>
              <p:cNvSpPr/>
              <p:nvPr/>
            </p:nvSpPr>
            <p:spPr>
              <a:xfrm>
                <a:off x="2280" y="4280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立方体 45"/>
              <p:cNvSpPr/>
              <p:nvPr/>
            </p:nvSpPr>
            <p:spPr>
              <a:xfrm>
                <a:off x="2280" y="4170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立方体 46"/>
              <p:cNvSpPr/>
              <p:nvPr/>
            </p:nvSpPr>
            <p:spPr>
              <a:xfrm>
                <a:off x="2280" y="4050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8" name="立方体 47"/>
            <p:cNvSpPr/>
            <p:nvPr/>
          </p:nvSpPr>
          <p:spPr>
            <a:xfrm>
              <a:off x="840" y="3506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立方体 48"/>
            <p:cNvSpPr/>
            <p:nvPr/>
          </p:nvSpPr>
          <p:spPr>
            <a:xfrm>
              <a:off x="840" y="3374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257800" y="1732280"/>
            <a:ext cx="2364105" cy="1384300"/>
            <a:chOff x="8280" y="2728"/>
            <a:chExt cx="3723" cy="2180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24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280" y="2728"/>
              <a:ext cx="1922" cy="2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" name="立方体 51"/>
            <p:cNvSpPr/>
            <p:nvPr/>
          </p:nvSpPr>
          <p:spPr>
            <a:xfrm>
              <a:off x="10680" y="4384"/>
              <a:ext cx="789" cy="4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立方体 52"/>
            <p:cNvSpPr/>
            <p:nvPr/>
          </p:nvSpPr>
          <p:spPr>
            <a:xfrm>
              <a:off x="10680" y="4225"/>
              <a:ext cx="789" cy="4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立方体 53"/>
            <p:cNvSpPr/>
            <p:nvPr/>
          </p:nvSpPr>
          <p:spPr>
            <a:xfrm>
              <a:off x="10680" y="4066"/>
              <a:ext cx="789" cy="4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立方体 54"/>
            <p:cNvSpPr/>
            <p:nvPr/>
          </p:nvSpPr>
          <p:spPr>
            <a:xfrm>
              <a:off x="10680" y="3894"/>
              <a:ext cx="789" cy="4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立方体 55"/>
            <p:cNvSpPr/>
            <p:nvPr/>
          </p:nvSpPr>
          <p:spPr>
            <a:xfrm>
              <a:off x="10680" y="3748"/>
              <a:ext cx="789" cy="4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立方体 56"/>
            <p:cNvSpPr/>
            <p:nvPr/>
          </p:nvSpPr>
          <p:spPr>
            <a:xfrm>
              <a:off x="10680" y="3589"/>
              <a:ext cx="789" cy="4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立方体 57"/>
            <p:cNvSpPr/>
            <p:nvPr/>
          </p:nvSpPr>
          <p:spPr>
            <a:xfrm>
              <a:off x="10680" y="3425"/>
              <a:ext cx="789" cy="4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立方体 58"/>
            <p:cNvSpPr/>
            <p:nvPr/>
          </p:nvSpPr>
          <p:spPr>
            <a:xfrm>
              <a:off x="10680" y="3259"/>
              <a:ext cx="789" cy="4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11213" y="3259"/>
              <a:ext cx="791" cy="1530"/>
              <a:chOff x="2280" y="3803"/>
              <a:chExt cx="717" cy="1155"/>
            </a:xfrm>
          </p:grpSpPr>
          <p:sp>
            <p:nvSpPr>
              <p:cNvPr id="61" name="立方体 60"/>
              <p:cNvSpPr/>
              <p:nvPr/>
            </p:nvSpPr>
            <p:spPr>
              <a:xfrm>
                <a:off x="2280" y="4650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立方体 61"/>
              <p:cNvSpPr/>
              <p:nvPr/>
            </p:nvSpPr>
            <p:spPr>
              <a:xfrm>
                <a:off x="2280" y="4530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立方体 62"/>
              <p:cNvSpPr/>
              <p:nvPr/>
            </p:nvSpPr>
            <p:spPr>
              <a:xfrm>
                <a:off x="2280" y="4410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立方体 63"/>
              <p:cNvSpPr/>
              <p:nvPr/>
            </p:nvSpPr>
            <p:spPr>
              <a:xfrm>
                <a:off x="2280" y="4280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立方体 64"/>
              <p:cNvSpPr/>
              <p:nvPr/>
            </p:nvSpPr>
            <p:spPr>
              <a:xfrm>
                <a:off x="2280" y="4170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立方体 65"/>
              <p:cNvSpPr/>
              <p:nvPr/>
            </p:nvSpPr>
            <p:spPr>
              <a:xfrm>
                <a:off x="2280" y="3944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立方体 70"/>
              <p:cNvSpPr/>
              <p:nvPr/>
            </p:nvSpPr>
            <p:spPr>
              <a:xfrm>
                <a:off x="2281" y="4063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立方体 71"/>
              <p:cNvSpPr/>
              <p:nvPr/>
            </p:nvSpPr>
            <p:spPr>
              <a:xfrm>
                <a:off x="2282" y="3934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立方体 69"/>
              <p:cNvSpPr/>
              <p:nvPr/>
            </p:nvSpPr>
            <p:spPr>
              <a:xfrm>
                <a:off x="2280" y="3803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7" name="立方体 66"/>
            <p:cNvSpPr/>
            <p:nvPr/>
          </p:nvSpPr>
          <p:spPr>
            <a:xfrm>
              <a:off x="10680" y="3086"/>
              <a:ext cx="789" cy="4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立方体 67"/>
            <p:cNvSpPr/>
            <p:nvPr/>
          </p:nvSpPr>
          <p:spPr>
            <a:xfrm>
              <a:off x="10680" y="2911"/>
              <a:ext cx="789" cy="4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2895600" y="1939290"/>
            <a:ext cx="858520" cy="1066165"/>
            <a:chOff x="840" y="3374"/>
            <a:chExt cx="1237" cy="1420"/>
          </a:xfrm>
        </p:grpSpPr>
        <p:sp>
          <p:nvSpPr>
            <p:cNvPr id="75" name="立方体 74"/>
            <p:cNvSpPr/>
            <p:nvPr/>
          </p:nvSpPr>
          <p:spPr>
            <a:xfrm>
              <a:off x="840" y="4486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立方体 75"/>
            <p:cNvSpPr/>
            <p:nvPr/>
          </p:nvSpPr>
          <p:spPr>
            <a:xfrm>
              <a:off x="840" y="4366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立方体 76"/>
            <p:cNvSpPr/>
            <p:nvPr/>
          </p:nvSpPr>
          <p:spPr>
            <a:xfrm>
              <a:off x="840" y="4246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立方体 77"/>
            <p:cNvSpPr/>
            <p:nvPr/>
          </p:nvSpPr>
          <p:spPr>
            <a:xfrm>
              <a:off x="840" y="4116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立方体 78"/>
            <p:cNvSpPr/>
            <p:nvPr/>
          </p:nvSpPr>
          <p:spPr>
            <a:xfrm>
              <a:off x="840" y="4006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立方体 79"/>
            <p:cNvSpPr/>
            <p:nvPr/>
          </p:nvSpPr>
          <p:spPr>
            <a:xfrm>
              <a:off x="840" y="3886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立方体 80"/>
            <p:cNvSpPr/>
            <p:nvPr/>
          </p:nvSpPr>
          <p:spPr>
            <a:xfrm>
              <a:off x="840" y="3762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立方体 81"/>
            <p:cNvSpPr/>
            <p:nvPr/>
          </p:nvSpPr>
          <p:spPr>
            <a:xfrm>
              <a:off x="840" y="3637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3" name="组合 82"/>
            <p:cNvGrpSpPr/>
            <p:nvPr/>
          </p:nvGrpSpPr>
          <p:grpSpPr>
            <a:xfrm>
              <a:off x="1363" y="3884"/>
              <a:ext cx="714" cy="908"/>
              <a:chOff x="2280" y="4050"/>
              <a:chExt cx="714" cy="908"/>
            </a:xfrm>
          </p:grpSpPr>
          <p:sp>
            <p:nvSpPr>
              <p:cNvPr id="84" name="立方体 83"/>
              <p:cNvSpPr/>
              <p:nvPr/>
            </p:nvSpPr>
            <p:spPr>
              <a:xfrm>
                <a:off x="2280" y="4650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立方体 84"/>
              <p:cNvSpPr/>
              <p:nvPr/>
            </p:nvSpPr>
            <p:spPr>
              <a:xfrm>
                <a:off x="2280" y="4530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立方体 85"/>
              <p:cNvSpPr/>
              <p:nvPr/>
            </p:nvSpPr>
            <p:spPr>
              <a:xfrm>
                <a:off x="2280" y="4410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立方体 86"/>
              <p:cNvSpPr/>
              <p:nvPr/>
            </p:nvSpPr>
            <p:spPr>
              <a:xfrm>
                <a:off x="2280" y="4280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立方体 87"/>
              <p:cNvSpPr/>
              <p:nvPr/>
            </p:nvSpPr>
            <p:spPr>
              <a:xfrm>
                <a:off x="2280" y="4170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立方体 88"/>
              <p:cNvSpPr/>
              <p:nvPr/>
            </p:nvSpPr>
            <p:spPr>
              <a:xfrm>
                <a:off x="2280" y="4050"/>
                <a:ext cx="715" cy="308"/>
              </a:xfrm>
              <a:prstGeom prst="cube">
                <a:avLst>
                  <a:gd name="adj" fmla="val 59420"/>
                </a:avLst>
              </a:prstGeom>
              <a:solidFill>
                <a:schemeClr val="bg1"/>
              </a:solidFill>
              <a:ln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0" name="立方体 89"/>
            <p:cNvSpPr/>
            <p:nvPr/>
          </p:nvSpPr>
          <p:spPr>
            <a:xfrm>
              <a:off x="840" y="3506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立方体 90"/>
            <p:cNvSpPr/>
            <p:nvPr/>
          </p:nvSpPr>
          <p:spPr>
            <a:xfrm>
              <a:off x="840" y="3374"/>
              <a:ext cx="715" cy="308"/>
            </a:xfrm>
            <a:prstGeom prst="cube">
              <a:avLst>
                <a:gd name="adj" fmla="val 59420"/>
              </a:avLst>
            </a:prstGeom>
            <a:solidFill>
              <a:srgbClr val="FFB2FF"/>
            </a:solidFill>
            <a:ln>
              <a:solidFill>
                <a:srgbClr val="3E2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文本框 5"/>
          <p:cNvSpPr txBox="1"/>
          <p:nvPr>
            <p:custDataLst>
              <p:tags r:id="rId25"/>
            </p:custDataLst>
          </p:nvPr>
        </p:nvSpPr>
        <p:spPr>
          <a:xfrm>
            <a:off x="5106035" y="3257550"/>
            <a:ext cx="3524250" cy="152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457200" eaLnBrk="1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kumimoji="0" lang="zh-CN" altLang="en-US" sz="2600" b="1" kern="1200" cap="none" spc="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先将</a:t>
            </a:r>
            <a:r>
              <a:rPr kumimoji="0" lang="en-US" altLang="zh-CN" sz="2600" b="1" kern="1200" cap="none" spc="30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zh-CN" altLang="en-US" sz="2600" b="1" kern="1200" cap="none" spc="30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kumimoji="0" lang="en-US" altLang="zh-CN" sz="2600" b="1" kern="1200" cap="none" spc="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kumimoji="0" lang="zh-CN" altLang="en-US" sz="2600" b="1" kern="1200" cap="none" spc="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</a:t>
            </a:r>
            <a:r>
              <a:rPr kumimoji="0" lang="zh-CN" altLang="en-US" sz="2600" b="1" kern="1200" cap="none" spc="30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</a:t>
            </a:r>
            <a:r>
              <a:rPr kumimoji="0" lang="en-US" altLang="zh-CN" sz="2600" b="1" kern="1200" cap="none" spc="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kumimoji="0" lang="zh-CN" altLang="en-US" sz="2600" b="1" kern="1200" cap="none" spc="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endParaRPr kumimoji="0" lang="zh-CN" altLang="en-US" sz="2600" b="1" kern="1200" cap="none" spc="0" normalizeH="0" baseline="0" noProof="0" dirty="0">
              <a:solidFill>
                <a:srgbClr val="0070C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R="0" defTabSz="457200" eaLnBrk="1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kumimoji="0" lang="zh-CN" altLang="en-US" sz="2600" b="1" kern="1200" cap="none" spc="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接着</a:t>
            </a:r>
            <a:r>
              <a:rPr kumimoji="0" lang="zh-CN" altLang="en-US" sz="2600" b="1" kern="1200" cap="none" spc="30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kumimoji="0" lang="en-US" altLang="zh-CN" sz="2600" b="1" kern="1200" cap="none" spc="30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zh-CN" altLang="en-US" sz="2600" b="1" kern="1200" cap="none" spc="30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kumimoji="0" lang="en-US" altLang="zh-CN" sz="2600" b="1" kern="1200" cap="none" spc="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kumimoji="0" lang="zh-CN" altLang="en-US" sz="2600" b="1" kern="1200" cap="none" spc="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合成</a:t>
            </a:r>
            <a:r>
              <a:rPr kumimoji="0" lang="zh-CN" altLang="en-US" sz="2600" b="1" kern="1200" cap="none" spc="30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kumimoji="0" lang="en-US" altLang="zh-CN" sz="2600" b="1" kern="1200" cap="none" spc="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kumimoji="0" lang="zh-CN" altLang="en-US" sz="2600" b="1" kern="1200" cap="none" spc="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endParaRPr kumimoji="0" lang="zh-CN" altLang="en-US" sz="2600" b="1" kern="1200" cap="none" spc="0" normalizeH="0" baseline="0" noProof="0" dirty="0">
              <a:solidFill>
                <a:srgbClr val="0070C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R="0" defTabSz="457200" eaLnBrk="1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kumimoji="0" lang="zh-CN" altLang="en-US" sz="2600" b="1" kern="1200" cap="none" spc="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最后合起来得</a:t>
            </a:r>
            <a:r>
              <a:rPr kumimoji="0" lang="zh-CN" altLang="en-US" sz="2600" b="1" kern="1200" cap="none" spc="30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kumimoji="0" lang="en-US" altLang="zh-CN" sz="2600" b="1" kern="1200" cap="none" spc="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48</a:t>
            </a:r>
            <a:r>
              <a:rPr kumimoji="0" lang="zh-CN" altLang="en-US" sz="2600" b="1" kern="1200" cap="none" spc="0" normalizeH="0" baseline="0" noProof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kumimoji="0" lang="zh-CN" altLang="en-US" sz="2600" b="1" kern="1200" cap="none" spc="0" normalizeH="0" baseline="0" noProof="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56" grpId="0" animBg="1"/>
      <p:bldP spid="37" grpId="0"/>
      <p:bldP spid="38" grpId="0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34"/>
          <p:cNvGrpSpPr/>
          <p:nvPr/>
        </p:nvGrpSpPr>
        <p:grpSpPr>
          <a:xfrm>
            <a:off x="3013075" y="547688"/>
            <a:ext cx="2916238" cy="646112"/>
            <a:chOff x="4378730" y="3995900"/>
            <a:chExt cx="2916608" cy="645182"/>
          </a:xfrm>
        </p:grpSpPr>
        <p:sp>
          <p:nvSpPr>
            <p:cNvPr id="36" name="文本框 35"/>
            <p:cNvSpPr txBox="1"/>
            <p:nvPr/>
          </p:nvSpPr>
          <p:spPr bwMode="auto">
            <a:xfrm>
              <a:off x="4378730" y="3995900"/>
              <a:ext cx="2419657" cy="64518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marR="0" defTabSz="457200">
                <a:buClrTx/>
                <a:buSzTx/>
                <a:buFontTx/>
                <a:buNone/>
                <a:defRPr/>
              </a:pPr>
              <a:r>
                <a:rPr kumimoji="0" lang="en-US" altLang="zh-CN" sz="3600" b="1" kern="1200" cap="none" spc="0" normalizeH="0" baseline="0" noProof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1</a:t>
              </a:r>
              <a:r>
                <a:rPr kumimoji="0" lang="en-US" altLang="zh-CN" sz="3600" b="1" kern="1200" cap="none" spc="300" normalizeH="0" baseline="0" noProof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6</a:t>
              </a:r>
              <a:r>
                <a:rPr kumimoji="0" lang="en-US" altLang="zh-CN" sz="3600" b="1" kern="1200" cap="none" spc="300" normalizeH="0" baseline="0" noProof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×</a:t>
              </a:r>
              <a:r>
                <a:rPr kumimoji="0" lang="en-US" altLang="zh-CN" sz="3600" b="1" kern="1200" cap="none" spc="600" normalizeH="0" baseline="0" noProof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3</a:t>
              </a:r>
              <a:r>
                <a:rPr kumimoji="0" lang="en-US" altLang="zh-CN" sz="3600" b="1" kern="1200" cap="none" spc="0" normalizeH="0" baseline="0" noProof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=</a:t>
              </a:r>
              <a:endParaRPr kumimoji="0" lang="zh-CN" altLang="en-US" sz="3600" b="1" kern="1200" cap="none" spc="0" normalizeH="0" baseline="0" noProof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6256981" y="4517435"/>
              <a:ext cx="103835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23"/>
          <p:cNvSpPr txBox="1"/>
          <p:nvPr/>
        </p:nvSpPr>
        <p:spPr>
          <a:xfrm>
            <a:off x="4795838" y="461963"/>
            <a:ext cx="1196975" cy="698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  <a:buNone/>
            </a:pPr>
            <a:r>
              <a:rPr lang="en-US" altLang="zh-CN" sz="3600" b="1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48</a:t>
            </a:r>
            <a:endParaRPr lang="zh-CN" altLang="en-US" sz="3600" b="1">
              <a:solidFill>
                <a:srgbClr val="C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803275" y="1303338"/>
            <a:ext cx="4549775" cy="885346"/>
            <a:chOff x="1431617" y="3435996"/>
            <a:chExt cx="4548720" cy="884059"/>
          </a:xfrm>
        </p:grpSpPr>
        <p:pic>
          <p:nvPicPr>
            <p:cNvPr id="11281" name="Picture 5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431617" y="3435996"/>
              <a:ext cx="841235" cy="839359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1282" name="组合 9"/>
            <p:cNvGrpSpPr/>
            <p:nvPr/>
          </p:nvGrpSpPr>
          <p:grpSpPr>
            <a:xfrm>
              <a:off x="2472220" y="3699612"/>
              <a:ext cx="3508117" cy="620443"/>
              <a:chOff x="2792530" y="3538626"/>
              <a:chExt cx="3507472" cy="620534"/>
            </a:xfrm>
          </p:grpSpPr>
          <p:sp>
            <p:nvSpPr>
              <p:cNvPr id="11283" name="圆角矩形标注 12"/>
              <p:cNvSpPr/>
              <p:nvPr/>
            </p:nvSpPr>
            <p:spPr>
              <a:xfrm>
                <a:off x="2792530" y="3538626"/>
                <a:ext cx="2398033" cy="581534"/>
              </a:xfrm>
              <a:prstGeom prst="wedgeRoundRectCallout">
                <a:avLst>
                  <a:gd name="adj1" fmla="val -57190"/>
                  <a:gd name="adj2" fmla="val -19394"/>
                  <a:gd name="adj3" fmla="val 16667"/>
                </a:avLst>
              </a:prstGeom>
              <a:solidFill>
                <a:schemeClr val="bg1"/>
              </a:solidFill>
              <a:ln w="9525" cap="flat" cmpd="sng">
                <a:solidFill>
                  <a:srgbClr val="3399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ctr" anchorCtr="0"/>
              <a:lstStyle/>
              <a:p>
                <a:endParaRPr lang="zh-CN" altLang="en-US" sz="3000" b="1">
                  <a:latin typeface="楷体" panose="02010609060101010101" pitchFamily="49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11284" name="矩形 4"/>
              <p:cNvSpPr/>
              <p:nvPr/>
            </p:nvSpPr>
            <p:spPr>
              <a:xfrm>
                <a:off x="2843945" y="3552260"/>
                <a:ext cx="3456057" cy="60690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12000"/>
                  </a:lnSpc>
                  <a:buNone/>
                </a:pPr>
                <a:r>
                  <a:rPr lang="zh-CN" altLang="en-US" sz="3000" b="1">
                    <a:solidFill>
                      <a:srgbClr val="0070C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rPr>
                  <a:t>想竖式口算。</a:t>
                </a:r>
                <a:endParaRPr lang="zh-CN" altLang="en-US" sz="3000" b="1">
                  <a:solidFill>
                    <a:srgbClr val="0070C0"/>
                  </a:solidFill>
                  <a:latin typeface="Times New Roman" panose="02020603050405020304" pitchFamily="18" charset="0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64" name="Text Box 273"/>
          <p:cNvSpPr txBox="1"/>
          <p:nvPr/>
        </p:nvSpPr>
        <p:spPr>
          <a:xfrm>
            <a:off x="3903028" y="2186305"/>
            <a:ext cx="12954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None/>
            </a:pPr>
            <a:r>
              <a:rPr lang="en-US" altLang="zh-CN" sz="3600" b="1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3600" b="1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3600" b="1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</a:t>
            </a:r>
            <a:r>
              <a:rPr lang="en-US" altLang="zh-CN" sz="3600" b="1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endParaRPr lang="en-US" altLang="zh-CN" sz="3600" b="1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5" name="Text Box 274"/>
          <p:cNvSpPr txBox="1"/>
          <p:nvPr/>
        </p:nvSpPr>
        <p:spPr>
          <a:xfrm>
            <a:off x="4596765" y="2848293"/>
            <a:ext cx="35718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None/>
            </a:pPr>
            <a:r>
              <a:rPr lang="en-US" altLang="zh-CN" sz="3600" b="1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endParaRPr lang="en-US" altLang="zh-CN" sz="3600" b="1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8" name="Line 276"/>
          <p:cNvSpPr/>
          <p:nvPr/>
        </p:nvSpPr>
        <p:spPr>
          <a:xfrm>
            <a:off x="3536315" y="3443605"/>
            <a:ext cx="1570038" cy="6350"/>
          </a:xfrm>
          <a:prstGeom prst="line">
            <a:avLst/>
          </a:prstGeom>
          <a:ln w="28575" cap="flat" cmpd="sng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69" name="Text Box 279"/>
          <p:cNvSpPr txBox="1"/>
          <p:nvPr/>
        </p:nvSpPr>
        <p:spPr>
          <a:xfrm>
            <a:off x="4393565" y="3119755"/>
            <a:ext cx="5334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None/>
            </a:pPr>
            <a:r>
              <a:rPr lang="en-US" altLang="zh-CN" b="1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endParaRPr lang="en-US" altLang="zh-CN" b="1">
              <a:solidFill>
                <a:srgbClr val="C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0" name="Text Box 280"/>
          <p:cNvSpPr txBox="1"/>
          <p:nvPr/>
        </p:nvSpPr>
        <p:spPr>
          <a:xfrm>
            <a:off x="4596765" y="3495993"/>
            <a:ext cx="417513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None/>
            </a:pPr>
            <a:r>
              <a:rPr lang="en-US" altLang="zh-CN" sz="3600" b="1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endParaRPr lang="en-US" altLang="zh-CN" sz="3600" b="1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1" name="Text Box 284"/>
          <p:cNvSpPr txBox="1"/>
          <p:nvPr/>
        </p:nvSpPr>
        <p:spPr>
          <a:xfrm>
            <a:off x="4036378" y="3484880"/>
            <a:ext cx="417512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None/>
            </a:pPr>
            <a:r>
              <a:rPr lang="en-US" altLang="zh-CN" sz="3600" b="1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endParaRPr lang="en-US" altLang="zh-CN" sz="3600" b="1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2" name="Line 289"/>
          <p:cNvSpPr/>
          <p:nvPr/>
        </p:nvSpPr>
        <p:spPr>
          <a:xfrm flipV="1">
            <a:off x="4765040" y="2707005"/>
            <a:ext cx="6350" cy="250825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headEnd type="none" w="med" len="med"/>
            <a:tailEnd type="triangle" w="lg" len="lg"/>
          </a:ln>
        </p:spPr>
        <p:txBody>
          <a:bodyPr/>
          <a:lstStyle/>
          <a:p/>
        </p:txBody>
      </p:sp>
      <p:sp>
        <p:nvSpPr>
          <p:cNvPr id="73" name="Line 290"/>
          <p:cNvSpPr/>
          <p:nvPr/>
        </p:nvSpPr>
        <p:spPr>
          <a:xfrm flipH="1" flipV="1">
            <a:off x="4358640" y="2673668"/>
            <a:ext cx="325438" cy="3444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headEnd type="none" w="med" len="med"/>
            <a:tailEnd type="triangle" w="lg" len="lg"/>
          </a:ln>
        </p:spPr>
        <p:txBody>
          <a:bodyPr/>
          <a:lstStyle/>
          <a:p/>
        </p:txBody>
      </p:sp>
      <p:sp>
        <p:nvSpPr>
          <p:cNvPr id="77" name="文本框 76"/>
          <p:cNvSpPr txBox="1"/>
          <p:nvPr/>
        </p:nvSpPr>
        <p:spPr>
          <a:xfrm>
            <a:off x="3445828" y="2921318"/>
            <a:ext cx="533400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457200" eaLnBrk="1" hangingPunct="1">
              <a:buClrTx/>
              <a:buSzTx/>
              <a:buFontTx/>
              <a:buNone/>
              <a:defRPr/>
            </a:pPr>
            <a:r>
              <a:rPr kumimoji="0" lang="en-US" altLang="zh-CN" sz="3000" b="1" kern="1200" cap="none" spc="300" normalizeH="0" baseline="0" noProof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endParaRPr kumimoji="0" lang="en-US" altLang="zh-CN" sz="3000" b="1" kern="1200" cap="none" spc="0" normalizeH="0" baseline="0" noProof="0">
              <a:solidFill>
                <a:srgbClr val="0070C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TextBox 41"/>
          <p:cNvSpPr txBox="1"/>
          <p:nvPr>
            <p:custDataLst>
              <p:tags r:id="rId2"/>
            </p:custDataLst>
          </p:nvPr>
        </p:nvSpPr>
        <p:spPr>
          <a:xfrm>
            <a:off x="2574925" y="4208145"/>
            <a:ext cx="3893185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答：</a:t>
            </a:r>
            <a:r>
              <a:rPr lang="en-US" altLang="zh-CN" sz="3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3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筐草莓有</a:t>
            </a:r>
            <a:r>
              <a:rPr lang="en-US" altLang="zh-CN" sz="3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48</a:t>
            </a:r>
            <a:r>
              <a:rPr lang="zh-CN" altLang="en-US" sz="3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盒。</a:t>
            </a:r>
            <a:r>
              <a:rPr lang="en-US" altLang="zh-CN" sz="3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z="3000" b="1">
              <a:solidFill>
                <a:schemeClr val="tx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199515" y="1057910"/>
            <a:ext cx="6925310" cy="3063875"/>
            <a:chOff x="219" y="5410"/>
            <a:chExt cx="13434" cy="4825"/>
          </a:xfrm>
        </p:grpSpPr>
        <p:sp>
          <p:nvSpPr>
            <p:cNvPr id="24599" name="文本框 3"/>
            <p:cNvSpPr txBox="1"/>
            <p:nvPr/>
          </p:nvSpPr>
          <p:spPr>
            <a:xfrm>
              <a:off x="331" y="5674"/>
              <a:ext cx="13322" cy="3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sz="28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宋体" panose="02010600030101010101" pitchFamily="2" charset="-122"/>
                </a:rPr>
                <a:t>口算两位数乘一位数（进位）：</a:t>
              </a:r>
              <a:endParaRPr 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sz="28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宋体" panose="02010600030101010101" pitchFamily="2" charset="-122"/>
                </a:rPr>
                <a:t>先把两位数拆成</a:t>
              </a:r>
              <a:r>
                <a:rPr lang="zh-CN" sz="2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宋体" panose="02010600030101010101" pitchFamily="2" charset="-122"/>
                </a:rPr>
                <a:t>一个整十数和一个一位数</a:t>
              </a:r>
              <a:r>
                <a:rPr lang="zh-CN" sz="28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宋体" panose="02010600030101010101" pitchFamily="2" charset="-122"/>
                </a:rPr>
                <a:t>，再将拆成的整十数和一位数分别</a:t>
              </a:r>
              <a:r>
                <a:rPr lang="zh-CN" sz="2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宋体" panose="02010600030101010101" pitchFamily="2" charset="-122"/>
                </a:rPr>
                <a:t>与另一个乘数相乘</a:t>
              </a:r>
              <a:r>
                <a:rPr lang="zh-CN" sz="28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宋体" panose="02010600030101010101" pitchFamily="2" charset="-122"/>
                </a:rPr>
                <a:t>，最后把两次</a:t>
              </a:r>
              <a:r>
                <a:rPr lang="zh-CN" sz="2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宋体" panose="02010600030101010101" pitchFamily="2" charset="-122"/>
                </a:rPr>
                <a:t>乘得的积相加</a:t>
              </a:r>
              <a:r>
                <a:rPr lang="zh-CN" altLang="en-US" sz="28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宋体" panose="02010600030101010101" pitchFamily="2" charset="-122"/>
                </a:rPr>
                <a:t>。</a:t>
              </a:r>
              <a:endPara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219" y="5410"/>
              <a:ext cx="13390" cy="4825"/>
            </a:xfrm>
            <a:prstGeom prst="roundRect">
              <a:avLst/>
            </a:prstGeom>
            <a:noFill/>
            <a:ln w="28575" cap="flat" cmpd="sng" algn="ctr">
              <a:solidFill>
                <a:schemeClr val="accent5">
                  <a:lumMod val="75000"/>
                </a:schemeClr>
              </a:solidFill>
              <a:prstDash val="dashDot"/>
            </a:ln>
            <a:effectLst/>
          </p:spPr>
          <p:txBody>
            <a:bodyPr rtlCol="0" anchor="ctr"/>
            <a:lstStyle/>
            <a:p>
              <a:pPr algn="ctr" fontAlgn="base"/>
              <a:endParaRPr lang="zh-CN" altLang="en-US" b="1" strike="noStrike" noProof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8"/>
          <p:cNvSpPr txBox="1"/>
          <p:nvPr/>
        </p:nvSpPr>
        <p:spPr>
          <a:xfrm>
            <a:off x="947738" y="695325"/>
            <a:ext cx="1873250" cy="6302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None/>
            </a:pPr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想一想：</a:t>
            </a:r>
            <a:endParaRPr lang="en-US" altLang="zh-CN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12292" name="组合 34"/>
          <p:cNvGrpSpPr/>
          <p:nvPr/>
        </p:nvGrpSpPr>
        <p:grpSpPr>
          <a:xfrm>
            <a:off x="2570163" y="679450"/>
            <a:ext cx="3267075" cy="646113"/>
            <a:chOff x="4378730" y="3995900"/>
            <a:chExt cx="3267492" cy="646549"/>
          </a:xfrm>
        </p:grpSpPr>
        <p:sp>
          <p:nvSpPr>
            <p:cNvPr id="40" name="文本框 39"/>
            <p:cNvSpPr txBox="1"/>
            <p:nvPr/>
          </p:nvSpPr>
          <p:spPr bwMode="auto">
            <a:xfrm>
              <a:off x="4378730" y="3995900"/>
              <a:ext cx="2419659" cy="64654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marR="0" defTabSz="457200">
                <a:buClrTx/>
                <a:buSzTx/>
                <a:buFontTx/>
                <a:buNone/>
                <a:defRPr/>
              </a:pPr>
              <a:r>
                <a:rPr kumimoji="0" lang="en-US" altLang="zh-CN" sz="3600" b="1" kern="1200" cap="none" spc="0" normalizeH="0" baseline="0" noProof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160</a:t>
              </a:r>
              <a:r>
                <a:rPr kumimoji="0" lang="en-US" altLang="zh-CN" sz="3600" b="1" kern="1200" cap="none" spc="0" normalizeH="0" baseline="0" noProof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×</a:t>
              </a:r>
              <a:r>
                <a:rPr kumimoji="0" lang="en-US" altLang="zh-CN" sz="3600" b="1" kern="1200" cap="none" spc="600" normalizeH="0" baseline="0" noProof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3</a:t>
              </a:r>
              <a:r>
                <a:rPr kumimoji="0" lang="en-US" altLang="zh-CN" sz="3600" b="1" kern="1200" cap="none" spc="0" normalizeH="0" baseline="0" noProof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=</a:t>
              </a:r>
              <a:endParaRPr kumimoji="0" lang="zh-CN" altLang="en-US" sz="3600" b="1" kern="1200" cap="none" spc="0" normalizeH="0" baseline="0" noProof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6309376" y="4516951"/>
              <a:ext cx="133684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23"/>
          <p:cNvSpPr txBox="1"/>
          <p:nvPr/>
        </p:nvSpPr>
        <p:spPr>
          <a:xfrm>
            <a:off x="4500563" y="576263"/>
            <a:ext cx="1196975" cy="698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  <a:buNone/>
            </a:pPr>
            <a:r>
              <a:rPr lang="en-US" altLang="zh-CN" sz="3600" b="1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480</a:t>
            </a:r>
            <a:endParaRPr lang="zh-CN" altLang="en-US" sz="3600" b="1">
              <a:solidFill>
                <a:srgbClr val="C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47738" y="1574800"/>
            <a:ext cx="4822825" cy="1087438"/>
            <a:chOff x="947740" y="1573881"/>
            <a:chExt cx="4823579" cy="1089221"/>
          </a:xfrm>
        </p:grpSpPr>
        <p:grpSp>
          <p:nvGrpSpPr>
            <p:cNvPr id="12301" name="组合 43"/>
            <p:cNvGrpSpPr/>
            <p:nvPr/>
          </p:nvGrpSpPr>
          <p:grpSpPr>
            <a:xfrm>
              <a:off x="947740" y="1573881"/>
              <a:ext cx="4823579" cy="1089221"/>
              <a:chOff x="1510546" y="2753519"/>
              <a:chExt cx="4823579" cy="1089221"/>
            </a:xfrm>
          </p:grpSpPr>
          <p:sp>
            <p:nvSpPr>
              <p:cNvPr id="12303" name="AutoShape 27"/>
              <p:cNvSpPr/>
              <p:nvPr/>
            </p:nvSpPr>
            <p:spPr>
              <a:xfrm>
                <a:off x="2832101" y="2753519"/>
                <a:ext cx="3502024" cy="1084817"/>
              </a:xfrm>
              <a:prstGeom prst="wedgeRoundRectCallout">
                <a:avLst>
                  <a:gd name="adj1" fmla="val -56889"/>
                  <a:gd name="adj2" fmla="val -6144"/>
                  <a:gd name="adj3" fmla="val 16667"/>
                </a:avLst>
              </a:prstGeom>
              <a:solidFill>
                <a:srgbClr val="FFFFFF">
                  <a:alpha val="0"/>
                </a:srgbClr>
              </a:solidFill>
              <a:ln w="9525" cap="flat" cmpd="sng">
                <a:solidFill>
                  <a:srgbClr val="3399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en-US" altLang="zh-CN" sz="3000" b="1">
                  <a:solidFill>
                    <a:srgbClr val="0070C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endParaRPr>
              </a:p>
              <a:p>
                <a:pPr eaLnBrk="1" hangingPunct="1"/>
                <a:endParaRPr lang="zh-CN" altLang="zh-CN" sz="3000" b="1">
                  <a:solidFill>
                    <a:srgbClr val="0070C0"/>
                  </a:solidFill>
                  <a:latin typeface="楷体_GB2312" panose="02010609030101010101" pitchFamily="49" charset="-122"/>
                  <a:ea typeface="宋体" panose="02010600030101010101" pitchFamily="2" charset="-122"/>
                </a:endParaRPr>
              </a:p>
            </p:txBody>
          </p:sp>
          <p:pic>
            <p:nvPicPr>
              <p:cNvPr id="12304" name="Picture 41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flipH="1">
                <a:off x="1510546" y="2798184"/>
                <a:ext cx="1043742" cy="104455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2341783" y="1610898"/>
              <a:ext cx="3372377" cy="554556"/>
            </a:xfrm>
            <a:prstGeom prst="rect">
              <a:avLst/>
            </a:prstGeom>
            <a:noFill/>
            <a:ln w="19050">
              <a:noFill/>
              <a:miter lim="800000"/>
              <a:tailEnd type="none" w="lg" len="lg"/>
            </a:ln>
          </p:spPr>
          <p:txBody>
            <a:bodyPr>
              <a:spAutoFit/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0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因</a:t>
              </a:r>
              <a:r>
                <a:rPr kumimoji="0" lang="zh-CN" altLang="en-US" sz="3000" b="1" i="0" u="none" strike="noStrike" kern="1200" cap="none" spc="30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为</a:t>
              </a:r>
              <a:r>
                <a:rPr kumimoji="0" lang="en-US" altLang="zh-CN" sz="30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16</a:t>
              </a:r>
              <a:r>
                <a:rPr kumimoji="0" lang="en-US" altLang="zh-CN" sz="30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rPr>
                <a:t>×</a:t>
              </a:r>
              <a:r>
                <a:rPr kumimoji="0" lang="en-US" altLang="zh-CN" sz="3000" b="1" i="0" u="none" strike="noStrike" kern="1200" cap="none" spc="60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3=</a:t>
              </a:r>
              <a:r>
                <a:rPr kumimoji="0" lang="en-US" altLang="zh-CN" sz="30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4</a:t>
              </a:r>
              <a:r>
                <a:rPr kumimoji="0" lang="en-US" altLang="zh-CN" sz="3000" b="1" i="0" u="none" strike="noStrike" kern="1200" cap="none" spc="30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8</a:t>
              </a:r>
              <a:r>
                <a:rPr kumimoji="0" lang="zh-CN" altLang="en-US" sz="30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，</a:t>
              </a:r>
              <a:endParaRPr kumimoji="0" lang="en-US" altLang="en-US" sz="30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sp>
        <p:nvSpPr>
          <p:cNvPr id="56" name="Rectangle 51"/>
          <p:cNvSpPr>
            <a:spLocks noChangeArrowheads="1"/>
          </p:cNvSpPr>
          <p:nvPr/>
        </p:nvSpPr>
        <p:spPr bwMode="auto">
          <a:xfrm>
            <a:off x="2333625" y="2105025"/>
            <a:ext cx="3579813" cy="554038"/>
          </a:xfrm>
          <a:prstGeom prst="rect">
            <a:avLst/>
          </a:prstGeom>
          <a:noFill/>
          <a:ln w="19050">
            <a:noFill/>
            <a:miter lim="800000"/>
            <a:tailEnd type="none" w="lg" len="lg"/>
          </a:ln>
        </p:spPr>
        <p:txBody>
          <a:bodyPr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所以</a:t>
            </a: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160</a:t>
            </a: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kumimoji="0" lang="en-US" altLang="zh-CN" sz="3000" b="1" i="0" u="none" strike="noStrike" kern="1200" cap="none" spc="60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3=</a:t>
            </a: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48</a:t>
            </a:r>
            <a:r>
              <a:rPr kumimoji="0" lang="en-US" altLang="zh-CN" sz="3000" b="1" i="0" u="none" strike="noStrike" kern="1200" cap="none" spc="30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。</a:t>
            </a:r>
            <a:endParaRPr kumimoji="0" lang="en-US" altLang="en-US" sz="3000" b="1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57" name="Group 51"/>
          <p:cNvGrpSpPr/>
          <p:nvPr/>
        </p:nvGrpSpPr>
        <p:grpSpPr>
          <a:xfrm>
            <a:off x="2995613" y="2982913"/>
            <a:ext cx="3900487" cy="1597025"/>
            <a:chOff x="2469" y="1910"/>
            <a:chExt cx="2457" cy="1006"/>
          </a:xfrm>
        </p:grpSpPr>
        <p:sp>
          <p:nvSpPr>
            <p:cNvPr id="58" name="AutoShape 27"/>
            <p:cNvSpPr>
              <a:spLocks noChangeArrowheads="1"/>
            </p:cNvSpPr>
            <p:nvPr/>
          </p:nvSpPr>
          <p:spPr bwMode="auto">
            <a:xfrm>
              <a:off x="2469" y="1910"/>
              <a:ext cx="1747" cy="1006"/>
            </a:xfrm>
            <a:prstGeom prst="wedgeRoundRectCallout">
              <a:avLst>
                <a:gd name="adj1" fmla="val 58854"/>
                <a:gd name="adj2" fmla="val -6902"/>
                <a:gd name="adj3" fmla="val 16667"/>
              </a:avLst>
            </a:prstGeom>
            <a:solidFill>
              <a:srgbClr val="FFFFFF">
                <a:alpha val="0"/>
              </a:srgbClr>
            </a:solidFill>
            <a:ln w="9525">
              <a:solidFill>
                <a:srgbClr val="3399FF"/>
              </a:solidFill>
              <a:miter lim="800000"/>
            </a:ln>
          </p:spPr>
          <p:txBody>
            <a:bodyPr/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0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_GB2312" panose="02010609030101010101" pitchFamily="49" charset="-122"/>
                  <a:cs typeface="Times New Roman" panose="02020603050405020304" pitchFamily="18" charset="0"/>
                </a:rPr>
                <a:t>100</a:t>
              </a:r>
              <a:r>
                <a:rPr kumimoji="0" lang="en-US" altLang="zh-CN" sz="30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×</a:t>
              </a:r>
              <a:r>
                <a:rPr kumimoji="0" lang="en-US" altLang="en-US" sz="3000" b="1" i="0" u="none" strike="noStrike" kern="1200" cap="none" spc="60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_GB2312" panose="02010609030101010101" pitchFamily="49" charset="-122"/>
                  <a:cs typeface="Times New Roman" panose="02020603050405020304" pitchFamily="18" charset="0"/>
                </a:rPr>
                <a:t>3</a:t>
              </a:r>
              <a:r>
                <a:rPr kumimoji="0" lang="en-US" altLang="zh-CN" sz="3000" b="1" i="0" u="none" strike="noStrike" kern="1200" cap="none" spc="60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=</a:t>
              </a:r>
              <a:r>
                <a:rPr kumimoji="0" lang="en-US" altLang="en-US" sz="30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_GB2312" panose="02010609030101010101" pitchFamily="49" charset="-122"/>
                  <a:cs typeface="Times New Roman" panose="02020603050405020304" pitchFamily="18" charset="0"/>
                </a:rPr>
                <a:t>30</a:t>
              </a:r>
              <a:r>
                <a:rPr kumimoji="0" lang="en-US" altLang="zh-CN" sz="30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_GB2312" panose="02010609030101010101" pitchFamily="49" charset="-122"/>
                  <a:cs typeface="Times New Roman" panose="02020603050405020304" pitchFamily="18" charset="0"/>
                </a:rPr>
                <a:t>0</a:t>
              </a:r>
              <a:endPara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endParaRPr>
            </a:p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endParaRPr>
            </a:p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楷体_GB2312" panose="02010609030101010101" pitchFamily="49" charset="-122"/>
                <a:ea typeface="宋体" panose="02010600030101010101" pitchFamily="2" charset="-122"/>
                <a:cs typeface="+mn-cs"/>
              </a:endParaRPr>
            </a:p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12300" name="Picture 50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475" y="2106"/>
              <a:ext cx="451" cy="51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4" name="Rectangle 51"/>
          <p:cNvSpPr>
            <a:spLocks noChangeArrowheads="1"/>
          </p:cNvSpPr>
          <p:nvPr/>
        </p:nvSpPr>
        <p:spPr bwMode="auto">
          <a:xfrm>
            <a:off x="3082925" y="3990975"/>
            <a:ext cx="2687638" cy="554038"/>
          </a:xfrm>
          <a:prstGeom prst="rect">
            <a:avLst/>
          </a:prstGeom>
          <a:noFill/>
          <a:ln w="19050">
            <a:noFill/>
            <a:miter lim="800000"/>
            <a:tailEnd type="none" w="lg" len="lg"/>
          </a:ln>
        </p:spPr>
        <p:txBody>
          <a:bodyPr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30</a:t>
            </a:r>
            <a:r>
              <a:rPr kumimoji="0" lang="en-US" altLang="zh-CN" sz="3000" b="1" i="0" u="none" strike="noStrike" kern="1200" cap="none" spc="30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</a:t>
            </a:r>
            <a:r>
              <a:rPr kumimoji="0" lang="en-US" altLang="zh-CN" sz="3000" b="1" i="0" u="none" strike="noStrike" kern="1200" cap="none" spc="30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18</a:t>
            </a:r>
            <a:r>
              <a:rPr kumimoji="0" lang="en-US" altLang="zh-CN" sz="3000" b="1" i="0" u="none" strike="noStrike" kern="1200" cap="none" spc="60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</a:t>
            </a:r>
            <a:r>
              <a:rPr kumimoji="0" lang="en-US" altLang="zh-CN" sz="3000" b="1" i="0" u="none" strike="noStrike" kern="1200" cap="none" spc="60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480</a:t>
            </a: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082925" y="3556000"/>
            <a:ext cx="2687638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457200" eaLnBrk="1" hangingPunct="1">
              <a:buClrTx/>
              <a:buSzTx/>
              <a:buFontTx/>
              <a:buNone/>
              <a:defRPr/>
            </a:pPr>
            <a:r>
              <a:rPr kumimoji="0" lang="en-US" altLang="zh-CN" sz="3000" b="1" kern="1200" cap="none" spc="0" normalizeH="0" baseline="0" noProof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kumimoji="0" lang="en-US" altLang="zh-CN" sz="3000" b="1" kern="1200" cap="none" spc="0" normalizeH="0" baseline="0" noProof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kumimoji="0" lang="en-US" altLang="zh-CN" sz="3000" b="1" kern="1200" cap="none" spc="600" normalizeH="0" baseline="0" noProof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3=</a:t>
            </a:r>
            <a:r>
              <a:rPr kumimoji="0" lang="en-US" altLang="en-US" sz="3000" b="1" kern="1200" cap="none" spc="0" normalizeH="0" baseline="0" noProof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180</a:t>
            </a:r>
            <a:endParaRPr kumimoji="0" lang="en-US" altLang="zh-CN" sz="3000" b="1" kern="1200" cap="none" spc="0" normalizeH="0" baseline="0" noProof="0">
              <a:solidFill>
                <a:srgbClr val="0070C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448435" y="1301985"/>
            <a:ext cx="6402850" cy="2791382"/>
            <a:chOff x="345" y="5584"/>
            <a:chExt cx="15130" cy="5009"/>
          </a:xfrm>
        </p:grpSpPr>
        <p:sp>
          <p:nvSpPr>
            <p:cNvPr id="24599" name="文本框 3"/>
            <p:cNvSpPr txBox="1"/>
            <p:nvPr/>
          </p:nvSpPr>
          <p:spPr>
            <a:xfrm>
              <a:off x="893" y="5584"/>
              <a:ext cx="14198" cy="416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sz="28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宋体" panose="02010600030101010101" pitchFamily="2" charset="-122"/>
                </a:rPr>
                <a:t>口算几百几十数乘一位数（进位）：</a:t>
              </a:r>
              <a:endParaRPr 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sz="28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宋体" panose="02010600030101010101" pitchFamily="2" charset="-122"/>
                </a:rPr>
                <a:t> </a:t>
              </a:r>
              <a:r>
                <a:rPr lang="en-US" altLang="zh-CN" sz="28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宋体" panose="02010600030101010101" pitchFamily="2" charset="-122"/>
                </a:rPr>
                <a:t>       </a:t>
              </a:r>
              <a:r>
                <a:rPr lang="zh-CN" sz="28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宋体" panose="02010600030101010101" pitchFamily="2" charset="-122"/>
                </a:rPr>
                <a:t>可以先用一位数</a:t>
              </a:r>
              <a:r>
                <a:rPr lang="zh-CN" sz="28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宋体" panose="02010600030101010101" pitchFamily="2" charset="-122"/>
                </a:rPr>
                <a:t>乘几百几十数</a:t>
              </a:r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宋体" panose="02010600030101010101" pitchFamily="2" charset="-122"/>
                </a:rPr>
                <a:t>“0”</a:t>
              </a:r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宋体" panose="02010600030101010101" pitchFamily="2" charset="-122"/>
                </a:rPr>
                <a:t>前面的数</a:t>
              </a:r>
              <a:r>
                <a:rPr lang="zh-CN" altLang="en-US" sz="28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宋体" panose="02010600030101010101" pitchFamily="2" charset="-122"/>
                </a:rPr>
                <a:t>，再在所得积的末尾</a:t>
              </a:r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宋体" panose="02010600030101010101" pitchFamily="2" charset="-122"/>
                </a:rPr>
                <a:t>添上</a:t>
              </a:r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宋体" panose="02010600030101010101" pitchFamily="2" charset="-122"/>
                </a:rPr>
                <a:t>1</a:t>
              </a:r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宋体" panose="02010600030101010101" pitchFamily="2" charset="-122"/>
                </a:rPr>
                <a:t>个</a:t>
              </a:r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宋体" panose="02010600030101010101" pitchFamily="2" charset="-122"/>
                </a:rPr>
                <a:t>0</a:t>
              </a:r>
              <a:r>
                <a:rPr lang="zh-CN" altLang="en-US" sz="28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宋体" panose="02010600030101010101" pitchFamily="2" charset="-122"/>
                </a:rPr>
                <a:t>；也可以利用数的组成计算。</a:t>
              </a:r>
              <a:endPara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345" y="5584"/>
              <a:ext cx="15130" cy="5009"/>
            </a:xfrm>
            <a:prstGeom prst="roundRect">
              <a:avLst/>
            </a:prstGeom>
            <a:noFill/>
            <a:ln w="28575" cap="flat" cmpd="sng" algn="ctr">
              <a:solidFill>
                <a:schemeClr val="accent5">
                  <a:lumMod val="75000"/>
                </a:schemeClr>
              </a:solidFill>
              <a:prstDash val="dashDot"/>
            </a:ln>
            <a:effectLst/>
          </p:spPr>
          <p:txBody>
            <a:bodyPr rtlCol="0" anchor="ctr"/>
            <a:lstStyle/>
            <a:p>
              <a:pPr algn="ctr" fontAlgn="base"/>
              <a:endParaRPr lang="zh-CN" altLang="en-US" b="1" strike="noStrike" noProof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42900" y="41911"/>
            <a:ext cx="13055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巩固运用</a:t>
            </a:r>
            <a:endParaRPr lang="zh-CN" altLang="en-US" sz="2000" b="1" spc="200" noProof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7411" name="Picture 47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2513" y="1233488"/>
            <a:ext cx="3092450" cy="340995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17412" name="Picture 47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2038" y="1233488"/>
            <a:ext cx="3092450" cy="340995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7413" name="Text Box 3"/>
          <p:cNvSpPr txBox="1"/>
          <p:nvPr/>
        </p:nvSpPr>
        <p:spPr>
          <a:xfrm>
            <a:off x="457200" y="662305"/>
            <a:ext cx="4775200" cy="553085"/>
          </a:xfrm>
          <a:prstGeom prst="rect">
            <a:avLst/>
          </a:prstGeom>
          <a:noFill/>
          <a:ln w="19050">
            <a:noFill/>
          </a:ln>
        </p:spPr>
        <p:txBody>
          <a:bodyPr anchor="t" anchorCtr="0">
            <a:spAutoFit/>
          </a:bodyPr>
          <a:lstStyle/>
          <a:p>
            <a:r>
              <a:rPr lang="en-US" sz="30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1.</a:t>
            </a:r>
            <a:endParaRPr lang="en-US" sz="30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622675" y="2187575"/>
            <a:ext cx="3860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365092" y="3122613"/>
            <a:ext cx="5892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ctr"/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60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217704" y="3138488"/>
            <a:ext cx="5892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ctr"/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21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28704" y="4141788"/>
            <a:ext cx="5892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ctr"/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81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765834" y="2180590"/>
            <a:ext cx="7924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ctr"/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100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720047" y="2174875"/>
            <a:ext cx="5892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ctr"/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80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461885" y="2174875"/>
            <a:ext cx="447675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083017" y="3130550"/>
            <a:ext cx="7924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ctr"/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500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861175" y="3143250"/>
            <a:ext cx="95250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/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400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057742" y="4100195"/>
            <a:ext cx="7924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ctr"/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900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424" name="矩形 2"/>
          <p:cNvSpPr/>
          <p:nvPr/>
        </p:nvSpPr>
        <p:spPr>
          <a:xfrm>
            <a:off x="1993900" y="1270000"/>
            <a:ext cx="12192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en-US" altLang="zh-CN" sz="32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27×3</a:t>
            </a:r>
            <a:endParaRPr lang="en-US" altLang="zh-CN" sz="3200" b="1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425" name="矩形 43"/>
          <p:cNvSpPr/>
          <p:nvPr/>
        </p:nvSpPr>
        <p:spPr>
          <a:xfrm>
            <a:off x="1041400" y="2193925"/>
            <a:ext cx="12192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en-US" altLang="zh-CN" sz="32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20×3</a:t>
            </a:r>
            <a:endParaRPr lang="en-US" altLang="zh-CN" sz="3200" b="1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426" name="矩形 57"/>
          <p:cNvSpPr/>
          <p:nvPr/>
        </p:nvSpPr>
        <p:spPr>
          <a:xfrm>
            <a:off x="2828925" y="2193925"/>
            <a:ext cx="12192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en-US" altLang="zh-CN" sz="32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7×</a:t>
            </a:r>
            <a:endParaRPr lang="en-US" altLang="zh-CN" sz="3200" b="1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427" name="矩形 31"/>
          <p:cNvSpPr/>
          <p:nvPr/>
        </p:nvSpPr>
        <p:spPr>
          <a:xfrm>
            <a:off x="2343150" y="3611563"/>
            <a:ext cx="511175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＋</a:t>
            </a:r>
            <a:endParaRPr lang="zh-CN" altLang="en-US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7428" name="矩形 4"/>
          <p:cNvSpPr/>
          <p:nvPr/>
        </p:nvSpPr>
        <p:spPr>
          <a:xfrm>
            <a:off x="5599113" y="1260475"/>
            <a:ext cx="1643062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/>
            <a:r>
              <a:rPr lang="en-US" altLang="zh-CN" sz="32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180×5</a:t>
            </a:r>
            <a:endParaRPr lang="en-US" altLang="zh-CN" sz="3200" b="1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429" name="矩形 60"/>
          <p:cNvSpPr/>
          <p:nvPr/>
        </p:nvSpPr>
        <p:spPr>
          <a:xfrm>
            <a:off x="5002530" y="2203450"/>
            <a:ext cx="1292225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en-US" altLang="zh-CN" sz="32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×5</a:t>
            </a:r>
            <a:endParaRPr lang="en-US" altLang="zh-CN" sz="3200" b="1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430" name="矩形 31"/>
          <p:cNvSpPr/>
          <p:nvPr/>
        </p:nvSpPr>
        <p:spPr>
          <a:xfrm>
            <a:off x="6172200" y="3611563"/>
            <a:ext cx="511175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＋</a:t>
            </a:r>
            <a:endParaRPr lang="zh-CN" altLang="en-US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7431" name="矩形 64"/>
          <p:cNvSpPr/>
          <p:nvPr/>
        </p:nvSpPr>
        <p:spPr>
          <a:xfrm>
            <a:off x="6750050" y="2185670"/>
            <a:ext cx="1292225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en-US" altLang="zh-CN" sz="3200" b="1">
                <a:latin typeface="Times New Roman" panose="02020603050405020304" pitchFamily="18" charset="0"/>
                <a:ea typeface="黑体" panose="02010609060101010101" pitchFamily="49" charset="-122"/>
              </a:rPr>
              <a:t>×</a:t>
            </a:r>
            <a:endParaRPr lang="en-US" altLang="zh-CN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框 14"/>
          <p:cNvSpPr txBox="1"/>
          <p:nvPr/>
        </p:nvSpPr>
        <p:spPr>
          <a:xfrm>
            <a:off x="606425" y="561975"/>
            <a:ext cx="2974975" cy="6048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None/>
            </a:pP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游乐园。</a:t>
            </a:r>
            <a:endParaRPr lang="en-US" altLang="zh-CN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1409700" y="2811463"/>
            <a:ext cx="5729288" cy="60769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marL="0" marR="0" lvl="0" indent="0" algn="just" defTabSz="457200" rtl="0" eaLnBrk="0" fontAlgn="base" latinLnBrk="0" hangingPunct="0">
              <a:lnSpc>
                <a:spcPct val="112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</a:t>
            </a:r>
            <a:r>
              <a:rPr kumimoji="0" lang="en-US" altLang="zh-CN" sz="30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2</a:t>
            </a: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人玩蹦蹦床要多少元？</a:t>
            </a: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2951163" y="684213"/>
            <a:ext cx="3562350" cy="1981200"/>
          </a:xfrm>
          <a:prstGeom prst="roundRect">
            <a:avLst/>
          </a:prstGeom>
          <a:noFill/>
          <a:ln w="6350">
            <a:solidFill>
              <a:srgbClr val="00999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2"/>
          <p:cNvSpPr>
            <a:spLocks noChangeArrowheads="1"/>
          </p:cNvSpPr>
          <p:nvPr/>
        </p:nvSpPr>
        <p:spPr bwMode="auto">
          <a:xfrm>
            <a:off x="2949575" y="684213"/>
            <a:ext cx="3562350" cy="1981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457200" rtl="0" eaLnBrk="0" fontAlgn="base" latinLnBrk="0" hangingPunct="0">
              <a:lnSpc>
                <a:spcPct val="112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价目表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009999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ctr" defTabSz="457200" rtl="0" eaLnBrk="0" fontAlgn="base" latinLnBrk="0" hangingPunct="0">
              <a:lnSpc>
                <a:spcPct val="112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太空船：每</a:t>
            </a:r>
            <a:r>
              <a:rPr kumimoji="0" lang="zh-CN" altLang="en-US" sz="2800" b="1" i="0" u="none" strike="noStrike" kern="1200" cap="none" spc="300" normalizeH="0" baseline="0" noProof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kumimoji="0" lang="en-US" altLang="zh-CN" sz="2800" b="1" i="0" u="none" strike="noStrike" kern="1200" cap="none" spc="300" normalizeH="0" baseline="0" noProof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009999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ctr" defTabSz="457200" rtl="0" eaLnBrk="0" fontAlgn="base" latinLnBrk="0" hangingPunct="0">
              <a:lnSpc>
                <a:spcPct val="112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蹦蹦床：每</a:t>
            </a:r>
            <a:r>
              <a:rPr kumimoji="0" lang="zh-CN" altLang="en-US" sz="2800" b="1" i="0" u="none" strike="noStrike" kern="1200" cap="none" spc="300" normalizeH="0" baseline="0" noProof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kumimoji="0" lang="en-US" altLang="zh-CN" sz="2800" b="1" i="0" u="none" strike="noStrike" kern="1200" cap="none" spc="300" normalizeH="0" baseline="0" noProof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009999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ctr" defTabSz="457200" rtl="0" eaLnBrk="0" fontAlgn="base" latinLnBrk="0" hangingPunct="0">
              <a:lnSpc>
                <a:spcPct val="112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电动火车：每</a:t>
            </a:r>
            <a:r>
              <a:rPr kumimoji="0" lang="zh-CN" altLang="en-US" sz="2800" b="1" i="0" u="none" strike="noStrike" kern="1200" cap="none" spc="300" normalizeH="0" baseline="0" noProof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kumimoji="0" lang="en-US" altLang="zh-CN" sz="2800" b="1" i="0" u="none" strike="noStrike" kern="1200" cap="none" spc="300" normalizeH="0" baseline="0" noProof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9999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0" name="矩形 10"/>
          <p:cNvSpPr>
            <a:spLocks noChangeArrowheads="1"/>
          </p:cNvSpPr>
          <p:nvPr/>
        </p:nvSpPr>
        <p:spPr bwMode="auto">
          <a:xfrm>
            <a:off x="2146300" y="4125913"/>
            <a:ext cx="5397500" cy="5651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12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答：</a:t>
            </a: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000" b="1" i="0" u="none" strike="noStrike" kern="1200" cap="none" spc="3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人玩蹦蹦床</a:t>
            </a:r>
            <a:r>
              <a:rPr kumimoji="0" lang="zh-CN" altLang="en-US" sz="3000" b="1" i="0" u="none" strike="noStrike" kern="1200" cap="none" spc="3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</a:t>
            </a: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000" b="1" i="0" u="none" strike="noStrike" kern="1200" cap="none" spc="3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元。</a:t>
            </a:r>
            <a:endParaRPr kumimoji="0" lang="en-US" altLang="zh-CN" sz="30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1" name="Text Box 52"/>
          <p:cNvSpPr txBox="1">
            <a:spLocks noChangeArrowheads="1"/>
          </p:cNvSpPr>
          <p:nvPr/>
        </p:nvSpPr>
        <p:spPr bwMode="auto">
          <a:xfrm>
            <a:off x="3021013" y="3459163"/>
            <a:ext cx="2687638" cy="5540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12</a:t>
            </a: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kumimoji="0" lang="en-US" altLang="zh-CN" sz="3000" b="1" i="0" u="none" strike="noStrike" kern="1200" cap="none" spc="6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</a:t>
            </a:r>
            <a:r>
              <a:rPr kumimoji="0" lang="en-US" altLang="zh-CN" sz="3000" b="1" i="0" u="none" strike="noStrike" kern="1200" cap="none" spc="6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36</a:t>
            </a: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kumimoji="0" lang="en-US" altLang="zh-CN" sz="30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  <p:tag name="KSO_WM_UNIT_PLACING_PICTURE_USER_VIEWPORT" val="{&quot;height&quot;:4796,&quot;width&quot;:9135}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g4MThlYjJhMzIzZDAxMzY5N2JmYmRiZjgxNWRiYWMifQ=="/>
  <p:tag name="KSO_WPP_MARK_KEY" val="44adc4ac-1925-4370-88b1-d0ef27c8936b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1529</Words>
  <Application>WPS 演示</Application>
  <PresentationFormat>全屏显示(16:9)</PresentationFormat>
  <Paragraphs>176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9" baseType="lpstr">
      <vt:lpstr>Arial</vt:lpstr>
      <vt:lpstr>宋体</vt:lpstr>
      <vt:lpstr>Wingdings</vt:lpstr>
      <vt:lpstr>Calibri</vt:lpstr>
      <vt:lpstr>Calibri Light</vt:lpstr>
      <vt:lpstr>Calibri</vt:lpstr>
      <vt:lpstr>等线</vt:lpstr>
      <vt:lpstr>黑体</vt:lpstr>
      <vt:lpstr>楷体</vt:lpstr>
      <vt:lpstr>微软雅黑</vt:lpstr>
      <vt:lpstr>Times New Roman</vt:lpstr>
      <vt:lpstr>楷体_GB2312</vt:lpstr>
      <vt:lpstr>Arial</vt:lpstr>
      <vt:lpstr>Arial Unicode MS</vt:lpstr>
      <vt:lpstr>等线 Light</vt:lpstr>
      <vt:lpstr>第一PPT模板网-WWW.1PPT.COM</vt:lpstr>
      <vt:lpstr>第一PPT模板网-WWW.1PPT.COM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2023-02-28T15:35:00Z</cp:lastPrinted>
  <dcterms:created xsi:type="dcterms:W3CDTF">2023-02-28T15:35:00Z</dcterms:created>
  <dcterms:modified xsi:type="dcterms:W3CDTF">2023-10-27T08:31:17Z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A6D960D521D24B03BB35AFE336B60D37_12</vt:lpwstr>
  </property>
  <property fmtid="{D5CDD505-2E9C-101B-9397-08002B2CF9AE}" pid="3" name="KSOProductBuildVer">
    <vt:lpwstr>2052-12.1.0.15712</vt:lpwstr>
  </property>
</Properties>
</file>