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18"/>
  </p:handoutMasterIdLst>
  <p:sldIdLst>
    <p:sldId id="256" r:id="rId3"/>
    <p:sldId id="521" r:id="rId4"/>
    <p:sldId id="522" r:id="rId5"/>
    <p:sldId id="538" r:id="rId7"/>
    <p:sldId id="539" r:id="rId8"/>
    <p:sldId id="523" r:id="rId9"/>
    <p:sldId id="524" r:id="rId10"/>
    <p:sldId id="525" r:id="rId11"/>
    <p:sldId id="540" r:id="rId12"/>
    <p:sldId id="527" r:id="rId13"/>
    <p:sldId id="541" r:id="rId14"/>
    <p:sldId id="542" r:id="rId15"/>
    <p:sldId id="537" r:id="rId16"/>
    <p:sldId id="514" r:id="rId17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子" initials="杨" lastIdx="0" clrIdx="0"/>
  <p:cmAuthor id="2" name="Lenovo" initials="L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39"/>
    <p:restoredTop sz="94674"/>
  </p:normalViewPr>
  <p:slideViewPr>
    <p:cSldViewPr snapToGrid="0" snapToObjects="1" showGuides="1">
      <p:cViewPr varScale="1">
        <p:scale>
          <a:sx n="108" d="100"/>
          <a:sy n="108" d="100"/>
        </p:scale>
        <p:origin x="-102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63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81EB6-B78B-48E5-B088-69CE5F4583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A1804-A60D-4C17-858A-D509DD91DAC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6" Type="http://schemas.openxmlformats.org/officeDocument/2006/relationships/theme" Target="../theme/theme1.xml"/><Relationship Id="rId35" Type="http://schemas.openxmlformats.org/officeDocument/2006/relationships/tags" Target="../tags/tag62.xml"/><Relationship Id="rId34" Type="http://schemas.openxmlformats.org/officeDocument/2006/relationships/image" Target="file:///D:\qq&#25991;&#20214;\712321467\Image\C2C\Image2\%7b75232B38-A165-1FB7-499C-2E1C792CACB5%7d.png" TargetMode="External"/><Relationship Id="rId33" Type="http://schemas.openxmlformats.org/officeDocument/2006/relationships/image" Target="../media/image1.png"/><Relationship Id="rId32" Type="http://schemas.openxmlformats.org/officeDocument/2006/relationships/tags" Target="../tags/tag61.xml"/><Relationship Id="rId31" Type="http://schemas.openxmlformats.org/officeDocument/2006/relationships/tags" Target="../tags/tag60.xml"/><Relationship Id="rId30" Type="http://schemas.openxmlformats.org/officeDocument/2006/relationships/tags" Target="../tags/tag59.xml"/><Relationship Id="rId3" Type="http://schemas.openxmlformats.org/officeDocument/2006/relationships/slideLayout" Target="../slideLayouts/slideLayout3.xml"/><Relationship Id="rId29" Type="http://schemas.openxmlformats.org/officeDocument/2006/relationships/tags" Target="../tags/tag58.xml"/><Relationship Id="rId28" Type="http://schemas.openxmlformats.org/officeDocument/2006/relationships/tags" Target="../tags/tag57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8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9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0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1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2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33" r:link="rId3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35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6.emf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notesSlide" Target="../notesSlides/notesSlide2.xml"/><Relationship Id="rId24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2069634"/>
            <a:ext cx="12192000" cy="22159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6000" b="1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笔</a:t>
            </a:r>
            <a:r>
              <a:rPr lang="zh-CN" altLang="en-US" sz="6000" b="1" dirty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算乘</a:t>
            </a:r>
            <a:r>
              <a:rPr lang="zh-CN" altLang="en-US" sz="6000" b="1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法</a:t>
            </a:r>
            <a:endParaRPr lang="en-US" altLang="zh-CN" sz="6000" b="1" dirty="0">
              <a:solidFill>
                <a:srgbClr val="08A1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200" b="1" spc="600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第</a:t>
            </a:r>
            <a:r>
              <a:rPr lang="en-US" altLang="zh-CN" sz="3200" b="1" spc="600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1</a:t>
            </a:r>
            <a:r>
              <a:rPr lang="zh-CN" altLang="en-US" sz="3200" b="1" spc="600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课时</a:t>
            </a:r>
            <a:endParaRPr lang="en-US" altLang="zh-CN" sz="3200" b="1" spc="600" dirty="0">
              <a:solidFill>
                <a:srgbClr val="08A1A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05237" y="4848551"/>
            <a:ext cx="458152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sz="2400" b="1" dirty="0">
                <a:solidFill>
                  <a:srgbClr val="08A1A5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人教版</a:t>
            </a:r>
            <a:r>
              <a:rPr lang="zh-CN" sz="2400" b="1" dirty="0" smtClean="0">
                <a:solidFill>
                  <a:srgbClr val="08A1A5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数学</a:t>
            </a:r>
            <a:r>
              <a:rPr lang="zh-CN" altLang="en-US" sz="2400" b="1" dirty="0" smtClean="0">
                <a:solidFill>
                  <a:srgbClr val="08A1A5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三年级下册</a:t>
            </a:r>
            <a:r>
              <a:rPr lang="zh-CN" sz="2400" b="1" dirty="0">
                <a:solidFill>
                  <a:srgbClr val="08A1A5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课件</a:t>
            </a:r>
            <a:endParaRPr lang="zh-CN" altLang="en-US" sz="2400" b="1" dirty="0">
              <a:solidFill>
                <a:srgbClr val="08A1A5"/>
              </a:solidFill>
              <a:latin typeface="字魂36号-正文宋楷" panose="02000000000000000000" charset="-122"/>
              <a:ea typeface="字魂36号-正文宋楷" panose="02000000000000000000" charset="-122"/>
              <a:sym typeface="+mn-ea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0" y="1059180"/>
            <a:ext cx="4470124" cy="76644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41745" y="1136762"/>
            <a:ext cx="3688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4  </a:t>
            </a:r>
            <a:r>
              <a:rPr lang="zh-CN" altLang="en-US" sz="3200" b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两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位数乘两位数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smtClean="0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当堂检测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13" name="Rectangle 8"/>
          <p:cNvSpPr/>
          <p:nvPr/>
        </p:nvSpPr>
        <p:spPr>
          <a:xfrm>
            <a:off x="1351055" y="1677348"/>
            <a:ext cx="9135047" cy="141576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476885" indent="-476885" defTabSz="1219200" latinLnBrk="1">
              <a:lnSpc>
                <a:spcPct val="150000"/>
              </a:lnSpc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如图，左边的竖式计算</a:t>
            </a:r>
            <a:r>
              <a:rPr lang="zh-CN" altLang="en-US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       表示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的积。在右边点子图中圈出来。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2"/>
          <p:cNvSpPr>
            <a:spLocks noChangeArrowheads="1"/>
          </p:cNvSpPr>
          <p:nvPr/>
        </p:nvSpPr>
        <p:spPr bwMode="auto">
          <a:xfrm>
            <a:off x="8438899" y="5520315"/>
            <a:ext cx="2729046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1950" indent="-361950">
              <a:lnSpc>
                <a:spcPct val="150000"/>
              </a:lnSpc>
            </a:pPr>
            <a:endParaRPr lang="en-US" altLang="zh-CN" sz="2000" b="1" smtClean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968620" y="1701038"/>
            <a:ext cx="585218" cy="65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090153" y="3093116"/>
            <a:ext cx="4634480" cy="2399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8163551" y="1831202"/>
            <a:ext cx="605288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500778" y="1819957"/>
            <a:ext cx="605288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18412" y="3630304"/>
            <a:ext cx="2006221" cy="15421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7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smtClean="0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当堂检测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13" name="Rectangle 8"/>
          <p:cNvSpPr/>
          <p:nvPr/>
        </p:nvSpPr>
        <p:spPr>
          <a:xfrm>
            <a:off x="1351055" y="1540868"/>
            <a:ext cx="9135047" cy="270843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476885" indent="-476885" defTabSz="1219200" latinLnBrk="1">
              <a:lnSpc>
                <a:spcPct val="150000"/>
              </a:lnSpc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．百果香水果店运进了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箱香蕉和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箱苹果。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627380" indent="-434975" defTabSz="1219200" latinLnBrk="1">
              <a:lnSpc>
                <a:spcPct val="150000"/>
              </a:lnSpc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627380" indent="-434975" defTabSz="1219200" latinLnBrk="1">
              <a:lnSpc>
                <a:spcPct val="150000"/>
              </a:lnSpc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627380" indent="-434975" defTabSz="1219200" latinLnBrk="1">
              <a:lnSpc>
                <a:spcPct val="150000"/>
              </a:lnSpc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运进香蕉和苹果各多少千克</a:t>
            </a:r>
            <a:r>
              <a:rPr lang="zh-CN" altLang="en-US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37126" y="4108460"/>
            <a:ext cx="7094244" cy="1980282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香蕉：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12×22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264(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苹果：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32×30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960(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答：运进香蕉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264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千克，运进苹果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94380" y="2266818"/>
            <a:ext cx="4379737" cy="133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009291" y="3538182"/>
            <a:ext cx="2993053" cy="2528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smtClean="0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当堂检测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13" name="Rectangle 8"/>
          <p:cNvSpPr/>
          <p:nvPr/>
        </p:nvSpPr>
        <p:spPr>
          <a:xfrm>
            <a:off x="1402559" y="2922174"/>
            <a:ext cx="9135047" cy="1333951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434975" indent="-434975" defTabSz="1219200" latinLnBrk="1">
              <a:lnSpc>
                <a:spcPct val="150000"/>
              </a:lnSpc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箱香蕉的价格是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箱苹果的价格是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元，你能提出一个数学问题并解答吗？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43048" y="4178612"/>
            <a:ext cx="6236060" cy="1980282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)11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箱香蕉可以卖多少元？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11×80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880(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箱香蕉可以卖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880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15527" y="1573651"/>
            <a:ext cx="5023372" cy="1536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5507568" y="927230"/>
            <a:ext cx="5163511" cy="1864784"/>
            <a:chOff x="6147039" y="1097017"/>
            <a:chExt cx="3872756" cy="1516928"/>
          </a:xfrm>
        </p:grpSpPr>
        <p:grpSp>
          <p:nvGrpSpPr>
            <p:cNvPr id="25609" name="Group 24"/>
            <p:cNvGrpSpPr/>
            <p:nvPr/>
          </p:nvGrpSpPr>
          <p:grpSpPr>
            <a:xfrm>
              <a:off x="6147039" y="1377025"/>
              <a:ext cx="2941639" cy="579298"/>
              <a:chOff x="164" y="1367"/>
              <a:chExt cx="1853" cy="435"/>
            </a:xfrm>
          </p:grpSpPr>
          <p:sp>
            <p:nvSpPr>
              <p:cNvPr id="25611" name="AutoShape 27"/>
              <p:cNvSpPr/>
              <p:nvPr/>
            </p:nvSpPr>
            <p:spPr>
              <a:xfrm>
                <a:off x="208" y="1370"/>
                <a:ext cx="1597" cy="432"/>
              </a:xfrm>
              <a:prstGeom prst="wedgeRoundRectCallout">
                <a:avLst>
                  <a:gd name="adj1" fmla="val 64014"/>
                  <a:gd name="adj2" fmla="val -7801"/>
                  <a:gd name="adj3" fmla="val 16667"/>
                </a:avLst>
              </a:prstGeom>
              <a:solidFill>
                <a:srgbClr val="6DFF44">
                  <a:alpha val="36078"/>
                </a:srgbClr>
              </a:solidFill>
              <a:ln w="19050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just">
                  <a:lnSpc>
                    <a:spcPct val="150000"/>
                  </a:lnSpc>
                </a:pPr>
                <a:endPara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612" name="Rectangle 13"/>
              <p:cNvSpPr/>
              <p:nvPr/>
            </p:nvSpPr>
            <p:spPr>
              <a:xfrm>
                <a:off x="164" y="1367"/>
                <a:ext cx="1853" cy="40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你学会了哪些知识？</a:t>
                </a:r>
                <a:endPara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5610" name="Picture 2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950593" y="1097017"/>
              <a:ext cx="1069202" cy="151692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4" name="组合 17"/>
          <p:cNvGrpSpPr/>
          <p:nvPr/>
        </p:nvGrpSpPr>
        <p:grpSpPr>
          <a:xfrm>
            <a:off x="473264" y="2398335"/>
            <a:ext cx="10944807" cy="4088555"/>
            <a:chOff x="1279053" y="2729466"/>
            <a:chExt cx="7715430" cy="3067050"/>
          </a:xfrm>
        </p:grpSpPr>
        <p:grpSp>
          <p:nvGrpSpPr>
            <p:cNvPr id="25605" name="Group 18"/>
            <p:cNvGrpSpPr/>
            <p:nvPr/>
          </p:nvGrpSpPr>
          <p:grpSpPr>
            <a:xfrm>
              <a:off x="2033470" y="2729466"/>
              <a:ext cx="6961013" cy="3067050"/>
              <a:chOff x="1506" y="2585"/>
              <a:chExt cx="3044" cy="1449"/>
            </a:xfrm>
          </p:grpSpPr>
          <p:sp>
            <p:nvSpPr>
              <p:cNvPr id="25607" name="AutoShape 27"/>
              <p:cNvSpPr/>
              <p:nvPr/>
            </p:nvSpPr>
            <p:spPr>
              <a:xfrm>
                <a:off x="1608" y="2585"/>
                <a:ext cx="2942" cy="1429"/>
              </a:xfrm>
              <a:prstGeom prst="wedgeRoundRectCallout">
                <a:avLst>
                  <a:gd name="adj1" fmla="val -55852"/>
                  <a:gd name="adj2" fmla="val -9412"/>
                  <a:gd name="adj3" fmla="val 16667"/>
                </a:avLst>
              </a:prstGeom>
              <a:solidFill>
                <a:srgbClr val="FFFFFF"/>
              </a:solidFill>
              <a:ln w="19050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endParaRPr lang="zh-CN" altLang="zh-CN" sz="28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608" name="Text Box 16"/>
              <p:cNvSpPr txBox="1"/>
              <p:nvPr/>
            </p:nvSpPr>
            <p:spPr>
              <a:xfrm>
                <a:off x="1506" y="2627"/>
                <a:ext cx="3044" cy="140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>
                <a:spAutoFit/>
              </a:bodyPr>
              <a:lstStyle/>
              <a:p>
                <a:pPr marL="485140" indent="-485140" defTabSz="1219200">
                  <a:lnSpc>
                    <a:spcPct val="150000"/>
                  </a:lnSpc>
                </a:pPr>
                <a:r>
                  <a:rPr lang="zh-CN" altLang="en-US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笔算两位数乘两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位数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不进位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en-US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相同</a:t>
                </a:r>
                <a:r>
                  <a:rPr lang="zh-CN" altLang="en-US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数位对齐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en-US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第二个</a:t>
                </a:r>
                <a:r>
                  <a:rPr lang="zh-CN" altLang="en-US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乘数的个位</a:t>
                </a:r>
                <a:r>
                  <a:rPr lang="zh-CN" altLang="en-US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上的数去乘第一个乘数各个数位上的数，</a:t>
                </a:r>
                <a:r>
                  <a:rPr lang="zh-CN" altLang="en-US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得数的末位和第二个乘数的个位对齐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en-US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第二个</a:t>
                </a:r>
                <a:r>
                  <a:rPr lang="zh-CN" altLang="en-US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乘数十位上的数</a:t>
                </a:r>
                <a:r>
                  <a:rPr lang="zh-CN" altLang="en-US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去乘第一个乘数各个数位上的数，</a:t>
                </a:r>
                <a:r>
                  <a:rPr lang="zh-CN" altLang="en-US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得数的末位要和第二个乘数的十位对齐</a:t>
                </a:r>
                <a:r>
                  <a:rPr lang="zh-CN" altLang="en-US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8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(4)</a:t>
                </a:r>
                <a:r>
                  <a:rPr lang="zh-CN" altLang="en-US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</a:t>
                </a:r>
                <a:r>
                  <a:rPr lang="zh-CN" altLang="en-US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两次乘得的积相同数位对齐相加</a:t>
                </a:r>
                <a:r>
                  <a:rPr lang="zh-CN" altLang="en-US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 </a:t>
                </a:r>
                <a:endPara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5606" name="Picture 4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79053" y="3308300"/>
              <a:ext cx="1222365" cy="199828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文本框 15"/>
          <p:cNvSpPr txBox="1"/>
          <p:nvPr/>
        </p:nvSpPr>
        <p:spPr>
          <a:xfrm>
            <a:off x="1226820" y="1018540"/>
            <a:ext cx="206756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课堂总结</a:t>
            </a:r>
            <a:endParaRPr lang="en-US" altLang="zh-CN" sz="3600" b="1" smtClean="0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557317" y="3444785"/>
            <a:ext cx="5014714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000" b="1" kern="0" cap="all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</a:rPr>
              <a:t>Thank you! </a:t>
            </a:r>
            <a:endParaRPr lang="zh-CN" altLang="en-US" sz="6000" b="1" kern="0" cap="all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</a:endParaRPr>
          </a:p>
        </p:txBody>
      </p:sp>
      <p:pic>
        <p:nvPicPr>
          <p:cNvPr id="2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471400" y="105537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advTm="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273"/>
          <p:cNvSpPr txBox="1">
            <a:spLocks noChangeArrowheads="1"/>
          </p:cNvSpPr>
          <p:nvPr/>
        </p:nvSpPr>
        <p:spPr bwMode="auto">
          <a:xfrm>
            <a:off x="3020767" y="1388586"/>
            <a:ext cx="1727200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1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en-U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CN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274"/>
          <p:cNvSpPr txBox="1">
            <a:spLocks noChangeArrowheads="1"/>
          </p:cNvSpPr>
          <p:nvPr/>
        </p:nvSpPr>
        <p:spPr bwMode="auto">
          <a:xfrm>
            <a:off x="3777586" y="2274742"/>
            <a:ext cx="709084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Box 280"/>
          <p:cNvSpPr txBox="1">
            <a:spLocks noChangeArrowheads="1"/>
          </p:cNvSpPr>
          <p:nvPr/>
        </p:nvSpPr>
        <p:spPr bwMode="auto">
          <a:xfrm>
            <a:off x="3775165" y="2825010"/>
            <a:ext cx="1016000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Box 284"/>
          <p:cNvSpPr txBox="1">
            <a:spLocks noChangeArrowheads="1"/>
          </p:cNvSpPr>
          <p:nvPr/>
        </p:nvSpPr>
        <p:spPr bwMode="auto">
          <a:xfrm>
            <a:off x="3084648" y="2863838"/>
            <a:ext cx="1016000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Line 289"/>
          <p:cNvSpPr>
            <a:spLocks noChangeShapeType="1"/>
          </p:cNvSpPr>
          <p:nvPr/>
        </p:nvSpPr>
        <p:spPr bwMode="auto">
          <a:xfrm flipH="1" flipV="1">
            <a:off x="4007199" y="1917653"/>
            <a:ext cx="0" cy="48048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tailEnd type="triangle" w="lg" len="lg"/>
          </a:ln>
        </p:spPr>
        <p:txBody>
          <a:bodyPr lIns="119997" tIns="62398" rIns="119997" bIns="6239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Line 290"/>
          <p:cNvSpPr>
            <a:spLocks noChangeShapeType="1"/>
          </p:cNvSpPr>
          <p:nvPr/>
        </p:nvSpPr>
        <p:spPr bwMode="auto">
          <a:xfrm flipH="1" flipV="1">
            <a:off x="3431467" y="1981152"/>
            <a:ext cx="537633" cy="46566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tailEnd type="triangle" w="lg" len="lg"/>
          </a:ln>
        </p:spPr>
        <p:txBody>
          <a:bodyPr lIns="119997" tIns="62398" rIns="119997" bIns="6239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4" name="直接连接符 23"/>
          <p:cNvCxnSpPr/>
          <p:nvPr/>
        </p:nvCxnSpPr>
        <p:spPr bwMode="auto">
          <a:xfrm>
            <a:off x="2514601" y="2824724"/>
            <a:ext cx="1968500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 Box 273"/>
          <p:cNvSpPr txBox="1">
            <a:spLocks noChangeArrowheads="1"/>
          </p:cNvSpPr>
          <p:nvPr/>
        </p:nvSpPr>
        <p:spPr bwMode="auto">
          <a:xfrm>
            <a:off x="6225421" y="1409478"/>
            <a:ext cx="2381251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en-U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en-U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CN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 Box 274"/>
          <p:cNvSpPr txBox="1">
            <a:spLocks noChangeArrowheads="1"/>
          </p:cNvSpPr>
          <p:nvPr/>
        </p:nvSpPr>
        <p:spPr bwMode="auto">
          <a:xfrm>
            <a:off x="7554384" y="2218475"/>
            <a:ext cx="654051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 Box 280"/>
          <p:cNvSpPr txBox="1">
            <a:spLocks noChangeArrowheads="1"/>
          </p:cNvSpPr>
          <p:nvPr/>
        </p:nvSpPr>
        <p:spPr bwMode="auto">
          <a:xfrm>
            <a:off x="7573433" y="2850520"/>
            <a:ext cx="1016000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 Box 284"/>
          <p:cNvSpPr txBox="1">
            <a:spLocks noChangeArrowheads="1"/>
          </p:cNvSpPr>
          <p:nvPr/>
        </p:nvSpPr>
        <p:spPr bwMode="auto">
          <a:xfrm>
            <a:off x="6857336" y="2867454"/>
            <a:ext cx="1016000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Line 289"/>
          <p:cNvSpPr>
            <a:spLocks noChangeShapeType="1"/>
          </p:cNvSpPr>
          <p:nvPr/>
        </p:nvSpPr>
        <p:spPr bwMode="auto">
          <a:xfrm flipH="1" flipV="1">
            <a:off x="7744884" y="1981409"/>
            <a:ext cx="0" cy="48048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tailEnd type="triangle" w="lg" len="lg"/>
          </a:ln>
        </p:spPr>
        <p:txBody>
          <a:bodyPr lIns="119997" tIns="62398" rIns="119997" bIns="6239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Line 290"/>
          <p:cNvSpPr>
            <a:spLocks noChangeShapeType="1"/>
          </p:cNvSpPr>
          <p:nvPr/>
        </p:nvSpPr>
        <p:spPr bwMode="auto">
          <a:xfrm flipH="1" flipV="1">
            <a:off x="7169151" y="2032209"/>
            <a:ext cx="575733" cy="47836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tailEnd type="triangle" w="lg" len="lg"/>
          </a:ln>
        </p:spPr>
        <p:txBody>
          <a:bodyPr lIns="119997" tIns="62398" rIns="119997" bIns="6239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4" name="直接连接符 43"/>
          <p:cNvCxnSpPr/>
          <p:nvPr/>
        </p:nvCxnSpPr>
        <p:spPr bwMode="auto">
          <a:xfrm>
            <a:off x="5653618" y="2715253"/>
            <a:ext cx="2561167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Line 290"/>
          <p:cNvSpPr>
            <a:spLocks noChangeShapeType="1"/>
          </p:cNvSpPr>
          <p:nvPr/>
        </p:nvSpPr>
        <p:spPr bwMode="auto">
          <a:xfrm flipH="1" flipV="1">
            <a:off x="6498167" y="2000457"/>
            <a:ext cx="1276351" cy="46566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tailEnd type="triangle" w="lg" len="lg"/>
          </a:ln>
        </p:spPr>
        <p:txBody>
          <a:bodyPr lIns="119997" tIns="62398" rIns="119997" bIns="6239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Text Box 284"/>
          <p:cNvSpPr txBox="1">
            <a:spLocks noChangeArrowheads="1"/>
          </p:cNvSpPr>
          <p:nvPr/>
        </p:nvSpPr>
        <p:spPr bwMode="auto">
          <a:xfrm>
            <a:off x="6225421" y="2849553"/>
            <a:ext cx="666751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AutoShape 27"/>
          <p:cNvSpPr>
            <a:spLocks noChangeArrowheads="1"/>
          </p:cNvSpPr>
          <p:nvPr/>
        </p:nvSpPr>
        <p:spPr bwMode="auto">
          <a:xfrm>
            <a:off x="8606672" y="2999035"/>
            <a:ext cx="2393806" cy="717973"/>
          </a:xfrm>
          <a:prstGeom prst="wedgeRoundRectCallout">
            <a:avLst>
              <a:gd name="adj1" fmla="val 941"/>
              <a:gd name="adj2" fmla="val 122728"/>
              <a:gd name="adj3" fmla="val 16667"/>
            </a:avLst>
          </a:prstGeom>
          <a:solidFill>
            <a:srgbClr val="FFFFFF">
              <a:alpha val="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121917" tIns="60958" rIns="121917" bIns="60958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用竖式计算。</a:t>
            </a:r>
            <a:endParaRPr lang="zh-CN" altLang="en-US" sz="2800" b="1">
              <a:solidFill>
                <a:srgbClr val="1C1C1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0" name="Group 44"/>
          <p:cNvGrpSpPr/>
          <p:nvPr/>
        </p:nvGrpSpPr>
        <p:grpSpPr>
          <a:xfrm>
            <a:off x="1457536" y="3717008"/>
            <a:ext cx="6424083" cy="1799166"/>
            <a:chOff x="355" y="1006"/>
            <a:chExt cx="3035" cy="850"/>
          </a:xfrm>
        </p:grpSpPr>
        <p:pic>
          <p:nvPicPr>
            <p:cNvPr id="7194" name="Picture 4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355" y="1006"/>
              <a:ext cx="625" cy="8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" name="AutoShape 27"/>
            <p:cNvSpPr>
              <a:spLocks noChangeArrowheads="1"/>
            </p:cNvSpPr>
            <p:nvPr/>
          </p:nvSpPr>
          <p:spPr bwMode="auto">
            <a:xfrm>
              <a:off x="1080" y="1012"/>
              <a:ext cx="2310" cy="341"/>
            </a:xfrm>
            <a:prstGeom prst="wedgeRoundRectCallout">
              <a:avLst>
                <a:gd name="adj1" fmla="val -55009"/>
                <a:gd name="adj2" fmla="val -687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怎样计算多位数乘一位数呢？</a:t>
              </a:r>
              <a:endPara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3" name="Group 51"/>
          <p:cNvGrpSpPr/>
          <p:nvPr/>
        </p:nvGrpSpPr>
        <p:grpSpPr>
          <a:xfrm>
            <a:off x="3380135" y="3915344"/>
            <a:ext cx="7797800" cy="2292350"/>
            <a:chOff x="1532" y="2746"/>
            <a:chExt cx="3684" cy="1083"/>
          </a:xfrm>
        </p:grpSpPr>
        <p:pic>
          <p:nvPicPr>
            <p:cNvPr id="7192" name="Picture 4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511" y="2746"/>
              <a:ext cx="705" cy="108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5" name="AutoShape 27"/>
            <p:cNvSpPr>
              <a:spLocks noChangeArrowheads="1"/>
            </p:cNvSpPr>
            <p:nvPr/>
          </p:nvSpPr>
          <p:spPr bwMode="auto">
            <a:xfrm>
              <a:off x="1532" y="3095"/>
              <a:ext cx="2946" cy="589"/>
            </a:xfrm>
            <a:prstGeom prst="wedgeRoundRectCallout">
              <a:avLst>
                <a:gd name="adj1" fmla="val 54639"/>
                <a:gd name="adj2" fmla="val -13958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多位数乘一位数要</a:t>
              </a:r>
              <a:r>
                <a:rPr lang="zh-CN" altLang="en-US" sz="2800" b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用一位数分别去乘多位数每一位上的数</a:t>
              </a: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。</a:t>
              </a:r>
              <a:endParaRPr lang="en-US" altLang="zh-CN" sz="2800" b="1">
                <a:solidFill>
                  <a:srgbClr val="1C1C1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6" name="Rectangle 52"/>
          <p:cNvSpPr>
            <a:spLocks noChangeArrowheads="1"/>
          </p:cNvSpPr>
          <p:nvPr/>
        </p:nvSpPr>
        <p:spPr bwMode="auto">
          <a:xfrm>
            <a:off x="2476500" y="2274742"/>
            <a:ext cx="606891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Rectangle 53"/>
          <p:cNvSpPr>
            <a:spLocks noChangeArrowheads="1"/>
          </p:cNvSpPr>
          <p:nvPr/>
        </p:nvSpPr>
        <p:spPr bwMode="auto">
          <a:xfrm>
            <a:off x="5562600" y="2218475"/>
            <a:ext cx="606891" cy="64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13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复习导入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40" grpId="0"/>
      <p:bldP spid="41" grpId="0"/>
      <p:bldP spid="46" grpId="0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Box 24"/>
          <p:cNvSpPr txBox="1">
            <a:spLocks noChangeArrowheads="1"/>
          </p:cNvSpPr>
          <p:nvPr/>
        </p:nvSpPr>
        <p:spPr bwMode="auto">
          <a:xfrm>
            <a:off x="2250936" y="3459539"/>
            <a:ext cx="3604684" cy="553994"/>
          </a:xfrm>
          <a:prstGeom prst="rect">
            <a:avLst/>
          </a:prstGeom>
          <a:noFill/>
          <a:ln w="19050" algn="ctr">
            <a:noFill/>
            <a:miter lim="800000"/>
          </a:ln>
          <a:effectLst/>
        </p:spPr>
        <p:txBody>
          <a:bodyPr lIns="121917" tIns="60958" rIns="121917" bIns="60958">
            <a:spAutoFit/>
          </a:bodyPr>
          <a:lstStyle/>
          <a:p>
            <a:pPr defTabSz="1219200"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14×12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endParaRPr lang="en-US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TextBox 27"/>
          <p:cNvSpPr txBox="1">
            <a:spLocks noChangeArrowheads="1"/>
          </p:cNvSpPr>
          <p:nvPr/>
        </p:nvSpPr>
        <p:spPr bwMode="auto">
          <a:xfrm>
            <a:off x="1329689" y="2557141"/>
            <a:ext cx="10088033" cy="590670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一套书有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册，王老师买</a:t>
            </a:r>
            <a:r>
              <a:rPr lang="zh-CN" altLang="en-US" sz="28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sz="28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套。一共买了多少册？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1" name="Group 22"/>
          <p:cNvGrpSpPr/>
          <p:nvPr/>
        </p:nvGrpSpPr>
        <p:grpSpPr>
          <a:xfrm>
            <a:off x="2923046" y="3901521"/>
            <a:ext cx="6582832" cy="2040467"/>
            <a:chOff x="580" y="2903"/>
            <a:chExt cx="3110" cy="964"/>
          </a:xfrm>
        </p:grpSpPr>
        <p:pic>
          <p:nvPicPr>
            <p:cNvPr id="8211" name="Picture 2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953" y="2903"/>
              <a:ext cx="737" cy="96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" name="AutoShape 27"/>
            <p:cNvSpPr>
              <a:spLocks noChangeArrowheads="1"/>
            </p:cNvSpPr>
            <p:nvPr/>
          </p:nvSpPr>
          <p:spPr bwMode="auto">
            <a:xfrm>
              <a:off x="580" y="3049"/>
              <a:ext cx="2373" cy="684"/>
            </a:xfrm>
            <a:prstGeom prst="wedgeRoundRectCallout">
              <a:avLst>
                <a:gd name="adj1" fmla="val 54236"/>
                <a:gd name="adj2" fmla="val 1277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20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你会计算吗？把你的方法试着用点子图表示出来。</a:t>
              </a:r>
              <a:endPara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135380" y="1718891"/>
            <a:ext cx="7591425" cy="705730"/>
            <a:chOff x="945369" y="1373904"/>
            <a:chExt cx="7287107" cy="705504"/>
          </a:xfrm>
        </p:grpSpPr>
        <p:grpSp>
          <p:nvGrpSpPr>
            <p:cNvPr id="16" name="组合 15"/>
            <p:cNvGrpSpPr/>
            <p:nvPr/>
          </p:nvGrpSpPr>
          <p:grpSpPr>
            <a:xfrm>
              <a:off x="945369" y="1373904"/>
              <a:ext cx="7119620" cy="703257"/>
              <a:chOff x="945369" y="1373904"/>
              <a:chExt cx="7119620" cy="703257"/>
            </a:xfrm>
          </p:grpSpPr>
          <p:sp>
            <p:nvSpPr>
              <p:cNvPr id="18" name="单圆角矩形 17"/>
              <p:cNvSpPr/>
              <p:nvPr/>
            </p:nvSpPr>
            <p:spPr>
              <a:xfrm>
                <a:off x="1485754" y="1559324"/>
                <a:ext cx="6579235" cy="452755"/>
              </a:xfrm>
              <a:prstGeom prst="round1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945369" y="1373904"/>
                <a:ext cx="721029" cy="703257"/>
              </a:xfrm>
              <a:prstGeom prst="rect">
                <a:avLst/>
              </a:prstGeom>
            </p:spPr>
          </p:pic>
        </p:grpSp>
        <p:sp>
          <p:nvSpPr>
            <p:cNvPr id="17" name="文本框 11"/>
            <p:cNvSpPr txBox="1"/>
            <p:nvPr/>
          </p:nvSpPr>
          <p:spPr>
            <a:xfrm>
              <a:off x="1718011" y="1510203"/>
              <a:ext cx="6514465" cy="569205"/>
            </a:xfrm>
            <a:prstGeom prst="rect">
              <a:avLst/>
            </a:prstGeom>
            <a:noFill/>
            <a:ln w="28575" cmpd="sng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1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两位数乘两</a:t>
              </a:r>
              <a:r>
                <a:rPr lang="zh-CN" altLang="en-US" sz="3100" b="1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位数</a:t>
              </a:r>
              <a:r>
                <a:rPr lang="en-US" altLang="zh-CN" sz="3100" b="1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</a:t>
              </a:r>
              <a:r>
                <a:rPr lang="zh-CN" altLang="en-US" sz="3100" b="1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不进位</a:t>
              </a:r>
              <a:r>
                <a:rPr lang="en-US" altLang="zh-CN" sz="3100" b="1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)</a:t>
              </a:r>
              <a:r>
                <a:rPr lang="zh-CN" altLang="en-US" sz="3100" b="1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的</a:t>
              </a:r>
              <a:r>
                <a:rPr lang="zh-CN" altLang="en-US" sz="31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笔算方法</a:t>
              </a:r>
              <a:endParaRPr lang="zh-CN" altLang="en-US" sz="31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60600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TextBox 27"/>
          <p:cNvSpPr txBox="1">
            <a:spLocks noChangeArrowheads="1"/>
          </p:cNvSpPr>
          <p:nvPr/>
        </p:nvSpPr>
        <p:spPr bwMode="auto">
          <a:xfrm>
            <a:off x="1240468" y="1709653"/>
            <a:ext cx="10088033" cy="590670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小亮这样想：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>
            <a:off x="1635171" y="2436803"/>
            <a:ext cx="4460829" cy="368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27"/>
          <p:cNvSpPr txBox="1">
            <a:spLocks noChangeArrowheads="1"/>
          </p:cNvSpPr>
          <p:nvPr/>
        </p:nvSpPr>
        <p:spPr bwMode="auto">
          <a:xfrm>
            <a:off x="6734203" y="3406714"/>
            <a:ext cx="2696401" cy="1157236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14×4=56</a:t>
            </a:r>
            <a:endParaRPr lang="en-US" altLang="zh-CN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56×3=168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27"/>
          <p:cNvSpPr txBox="1">
            <a:spLocks noChangeArrowheads="1"/>
          </p:cNvSpPr>
          <p:nvPr/>
        </p:nvSpPr>
        <p:spPr bwMode="auto">
          <a:xfrm>
            <a:off x="1240468" y="1709653"/>
            <a:ext cx="10088033" cy="640171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小红</a:t>
            </a:r>
            <a:r>
              <a:rPr lang="zh-CN" altLang="en-US" sz="28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这样想：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20" name="TextBox 27"/>
          <p:cNvSpPr txBox="1">
            <a:spLocks noChangeArrowheads="1"/>
          </p:cNvSpPr>
          <p:nvPr/>
        </p:nvSpPr>
        <p:spPr bwMode="auto">
          <a:xfrm>
            <a:off x="6734202" y="2901747"/>
            <a:ext cx="2696401" cy="1629160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14×10=140</a:t>
            </a:r>
            <a:endParaRPr lang="en-US" altLang="zh-CN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14×2=28</a:t>
            </a:r>
            <a:endParaRPr lang="en-US" altLang="zh-CN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140+28=168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583282" y="2363472"/>
            <a:ext cx="4512718" cy="349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4639940" y="1340360"/>
            <a:ext cx="3185584" cy="553994"/>
          </a:xfrm>
          <a:prstGeom prst="rect">
            <a:avLst/>
          </a:prstGeom>
          <a:noFill/>
          <a:ln w="19050" algn="ctr">
            <a:noFill/>
            <a:miter lim="800000"/>
          </a:ln>
          <a:effectLst/>
        </p:spPr>
        <p:txBody>
          <a:bodyPr lIns="121917" tIns="60958" rIns="121917" bIns="60958">
            <a:spAutoFit/>
          </a:bodyPr>
          <a:lstStyle/>
          <a:p>
            <a:pPr defTabSz="1219200"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14×12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endParaRPr lang="en-US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flipV="1">
            <a:off x="4457077" y="4673773"/>
            <a:ext cx="2159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740710" y="4548889"/>
            <a:ext cx="2438400" cy="838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6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4397811" y="2620607"/>
            <a:ext cx="83396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endParaRPr lang="zh-CN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398995" y="2882013"/>
            <a:ext cx="1428751" cy="7704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>
            <a:off x="4457077" y="3530129"/>
            <a:ext cx="2159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398995" y="1880706"/>
            <a:ext cx="1333500" cy="571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defRPr/>
            </a:pP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 flipH="1" flipV="1">
            <a:off x="6137710" y="2514774"/>
            <a:ext cx="0" cy="480484"/>
          </a:xfrm>
          <a:prstGeom prst="line">
            <a:avLst/>
          </a:prstGeom>
          <a:noFill/>
          <a:ln w="19050" cmpd="sng">
            <a:solidFill>
              <a:srgbClr val="0066FF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FF0000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 flipH="1" flipV="1">
            <a:off x="5553510" y="2516890"/>
            <a:ext cx="594784" cy="478367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21917" tIns="60958" rIns="121917" bIns="60958" anchor="ctr"/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764892" y="3484206"/>
            <a:ext cx="916517" cy="838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370815" y="4015048"/>
            <a:ext cx="476251" cy="7429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defRPr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5384464" y="3479974"/>
            <a:ext cx="425752" cy="64017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121917" tIns="60958" rIns="121917" bIns="60958">
            <a:spAutoFit/>
          </a:bodyPr>
          <a:lstStyle/>
          <a:p>
            <a:pPr defTabSz="1219200">
              <a:lnSpc>
                <a:spcPct val="120000"/>
              </a:lnSpc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6430189" y="3421085"/>
            <a:ext cx="4258733" cy="6667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 anchor="ctr"/>
          <a:lstStyle/>
          <a:p>
            <a:pPr defTabSz="1219200">
              <a:defRPr/>
            </a:pPr>
            <a:r>
              <a:rPr lang="en-US" altLang="zh-CN" sz="2800" b="1">
                <a:solidFill>
                  <a:srgbClr val="0066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 14×2</a:t>
            </a:r>
            <a:r>
              <a:rPr lang="zh-CN" altLang="en-US" sz="2800" b="1">
                <a:solidFill>
                  <a:srgbClr val="0066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的积</a:t>
            </a:r>
            <a:endParaRPr lang="zh-CN" altLang="en-US" sz="2800" b="1">
              <a:solidFill>
                <a:srgbClr val="0066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 bwMode="auto">
          <a:xfrm>
            <a:off x="1180257" y="3584859"/>
            <a:ext cx="2861733" cy="6667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 anchor="ctr"/>
          <a:lstStyle/>
          <a:p>
            <a:pPr algn="r" defTabSz="1219200">
              <a:defRPr/>
            </a:pPr>
            <a:r>
              <a:rPr lang="zh-CN" altLang="en-US" sz="2800" b="1">
                <a:solidFill>
                  <a:srgbClr val="0066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66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套书的本数</a:t>
            </a:r>
            <a:endParaRPr lang="zh-CN" altLang="en-US" sz="2800" b="1">
              <a:solidFill>
                <a:srgbClr val="0066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rot="10800000">
            <a:off x="4148044" y="3930823"/>
            <a:ext cx="575733" cy="2117"/>
          </a:xfrm>
          <a:prstGeom prst="straightConnector1">
            <a:avLst/>
          </a:prstGeom>
          <a:ln w="19050" cap="flat" cmpd="sng">
            <a:solidFill>
              <a:srgbClr val="0066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5" name="Line 10"/>
          <p:cNvSpPr>
            <a:spLocks noChangeShapeType="1"/>
          </p:cNvSpPr>
          <p:nvPr/>
        </p:nvSpPr>
        <p:spPr bwMode="auto">
          <a:xfrm flipV="1">
            <a:off x="5574678" y="2516890"/>
            <a:ext cx="573617" cy="478367"/>
          </a:xfrm>
          <a:prstGeom prst="line">
            <a:avLst/>
          </a:prstGeom>
          <a:noFill/>
          <a:ln w="19050" cmpd="sng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0066FF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Line 11"/>
          <p:cNvSpPr>
            <a:spLocks noChangeShapeType="1"/>
          </p:cNvSpPr>
          <p:nvPr/>
        </p:nvSpPr>
        <p:spPr bwMode="auto">
          <a:xfrm flipH="1" flipV="1">
            <a:off x="5585261" y="2514774"/>
            <a:ext cx="0" cy="480484"/>
          </a:xfrm>
          <a:prstGeom prst="line">
            <a:avLst/>
          </a:prstGeom>
          <a:noFill/>
          <a:ln w="19050" cmpd="sng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0066FF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4892363" y="4015270"/>
            <a:ext cx="503767" cy="7429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defRPr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6464748" y="3944185"/>
            <a:ext cx="5572577" cy="6667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 anchor="ctr"/>
          <a:lstStyle/>
          <a:p>
            <a:pPr defTabSz="1219200">
              <a:defRPr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 14×10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个位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省略不写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Rectangle 4"/>
          <p:cNvSpPr txBox="1">
            <a:spLocks noChangeArrowheads="1"/>
          </p:cNvSpPr>
          <p:nvPr/>
        </p:nvSpPr>
        <p:spPr bwMode="auto">
          <a:xfrm>
            <a:off x="1009755" y="4077822"/>
            <a:ext cx="3045884" cy="6667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 anchor="ctr"/>
          <a:lstStyle/>
          <a:p>
            <a:pPr algn="r" defTabSz="1219200">
              <a:defRPr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套书的本数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30" name="直接箭头连接符 29"/>
          <p:cNvCxnSpPr/>
          <p:nvPr/>
        </p:nvCxnSpPr>
        <p:spPr>
          <a:xfrm rot="10800000">
            <a:off x="4148044" y="4396489"/>
            <a:ext cx="575733" cy="2117"/>
          </a:xfrm>
          <a:prstGeom prst="straightConnector1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6203098" y="1289408"/>
            <a:ext cx="1238251" cy="838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defRPr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zh-CN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6" name="Group 42"/>
          <p:cNvGrpSpPr/>
          <p:nvPr/>
        </p:nvGrpSpPr>
        <p:grpSpPr>
          <a:xfrm>
            <a:off x="3640007" y="4658594"/>
            <a:ext cx="4919170" cy="1750483"/>
            <a:chOff x="939" y="3041"/>
            <a:chExt cx="2137" cy="748"/>
          </a:xfrm>
        </p:grpSpPr>
        <p:pic>
          <p:nvPicPr>
            <p:cNvPr id="9247" name="Picture 4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495" y="3041"/>
              <a:ext cx="581" cy="7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8" name="AutoShape 27"/>
            <p:cNvSpPr>
              <a:spLocks noChangeArrowheads="1"/>
            </p:cNvSpPr>
            <p:nvPr/>
          </p:nvSpPr>
          <p:spPr bwMode="auto">
            <a:xfrm>
              <a:off x="939" y="3352"/>
              <a:ext cx="1516" cy="295"/>
            </a:xfrm>
            <a:prstGeom prst="wedgeRoundRectCallout">
              <a:avLst>
                <a:gd name="adj1" fmla="val 56332"/>
                <a:gd name="adj2" fmla="val -1311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用竖式怎样计算呢？</a:t>
              </a:r>
              <a:endParaRPr lang="zh-CN" altLang="zh-CN" sz="2800" b="1">
                <a:solidFill>
                  <a:srgbClr val="1C1C1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0" grpId="0"/>
      <p:bldP spid="21" grpId="0"/>
      <p:bldP spid="22" grpId="0"/>
      <p:bldP spid="23" grpId="0"/>
      <p:bldP spid="27" grpId="0"/>
      <p:bldP spid="28" grpId="0"/>
      <p:bldP spid="29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49"/>
          <p:cNvGrpSpPr/>
          <p:nvPr/>
        </p:nvGrpSpPr>
        <p:grpSpPr>
          <a:xfrm>
            <a:off x="1234054" y="3897928"/>
            <a:ext cx="8551334" cy="2425700"/>
            <a:chOff x="396" y="2592"/>
            <a:chExt cx="4040" cy="1146"/>
          </a:xfrm>
        </p:grpSpPr>
        <p:pic>
          <p:nvPicPr>
            <p:cNvPr id="10250" name="Picture 4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6" y="2592"/>
              <a:ext cx="746" cy="114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9" name="AutoShape 27"/>
            <p:cNvSpPr>
              <a:spLocks noChangeArrowheads="1"/>
            </p:cNvSpPr>
            <p:nvPr/>
          </p:nvSpPr>
          <p:spPr bwMode="auto">
            <a:xfrm>
              <a:off x="1179" y="3098"/>
              <a:ext cx="3257" cy="580"/>
            </a:xfrm>
            <a:prstGeom prst="wedgeRoundRectCallout">
              <a:avLst>
                <a:gd name="adj1" fmla="val -55079"/>
                <a:gd name="adj2" fmla="val -2385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今天学习的笔算乘法和以前学习的笔算乘法有什么联系呢</a:t>
              </a:r>
              <a:r>
                <a:rPr lang="zh-CN" altLang="en-US" sz="2800" b="1" smtClean="0">
                  <a:solidFill>
                    <a:srgbClr val="1C1C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？</a:t>
              </a:r>
              <a:endPara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57"/>
          <p:cNvGrpSpPr/>
          <p:nvPr/>
        </p:nvGrpSpPr>
        <p:grpSpPr>
          <a:xfrm>
            <a:off x="4981856" y="3165718"/>
            <a:ext cx="6779122" cy="1718775"/>
            <a:chOff x="1822" y="3589"/>
            <a:chExt cx="3261" cy="912"/>
          </a:xfrm>
        </p:grpSpPr>
        <p:pic>
          <p:nvPicPr>
            <p:cNvPr id="10270" name="Picture 5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451" y="3589"/>
              <a:ext cx="632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" name="AutoShape 27"/>
            <p:cNvSpPr>
              <a:spLocks noChangeArrowheads="1"/>
            </p:cNvSpPr>
            <p:nvPr/>
          </p:nvSpPr>
          <p:spPr bwMode="auto">
            <a:xfrm>
              <a:off x="1822" y="3755"/>
              <a:ext cx="2358" cy="621"/>
            </a:xfrm>
            <a:prstGeom prst="wedgeRoundRectCallout">
              <a:avLst>
                <a:gd name="adj1" fmla="val 54694"/>
                <a:gd name="adj2" fmla="val -31625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800" b="1">
                  <a:latin typeface="宋体" panose="02010600030101010101" pitchFamily="2" charset="-122"/>
                  <a:cs typeface="Times New Roman" panose="02020603050405020304" pitchFamily="18" charset="0"/>
                </a:rPr>
                <a:t>乘得的积要分别和乘数的个位、十位对齐。</a:t>
              </a:r>
              <a:endParaRPr lang="en-US" altLang="zh-CN" sz="2800" b="1"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245" name="组合 2"/>
          <p:cNvGrpSpPr/>
          <p:nvPr/>
        </p:nvGrpSpPr>
        <p:grpSpPr>
          <a:xfrm>
            <a:off x="2265116" y="2086071"/>
            <a:ext cx="2949296" cy="2879549"/>
            <a:chOff x="1600493" y="2487613"/>
            <a:chExt cx="2211972" cy="2159662"/>
          </a:xfrm>
        </p:grpSpPr>
        <p:sp>
          <p:nvSpPr>
            <p:cNvPr id="28" name="Text Box 12"/>
            <p:cNvSpPr txBox="1">
              <a:spLocks noChangeArrowheads="1"/>
            </p:cNvSpPr>
            <p:nvPr/>
          </p:nvSpPr>
          <p:spPr bwMode="auto">
            <a:xfrm>
              <a:off x="2611754" y="3317162"/>
              <a:ext cx="701675" cy="6286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defTabSz="1219200">
                <a:lnSpc>
                  <a:spcPct val="120000"/>
                </a:lnSpc>
                <a:defRPr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8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Line 4"/>
            <p:cNvSpPr>
              <a:spLocks noChangeShapeType="1"/>
            </p:cNvSpPr>
            <p:nvPr/>
          </p:nvSpPr>
          <p:spPr bwMode="auto">
            <a:xfrm flipV="1">
              <a:off x="1620624" y="4033127"/>
              <a:ext cx="161925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096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1943977" y="4018625"/>
              <a:ext cx="1868488" cy="6286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defTabSz="1219200">
                <a:lnSpc>
                  <a:spcPct val="120000"/>
                </a:lnSpc>
                <a:defRPr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</a:t>
              </a:r>
              <a:r>
                <a:rPr lang="en-US" altLang="zh-CN" sz="2800" b="1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800" b="1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6</a:t>
              </a:r>
              <a:r>
                <a:rPr lang="zh-CN" altLang="en-US" sz="2800" b="1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en-US" altLang="zh-CN" sz="2800" b="1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8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1692276" y="2911475"/>
              <a:ext cx="638175" cy="65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zh-CN" sz="28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endParaRPr lang="zh-CN" altLang="zh-CN" sz="28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7"/>
            <p:cNvSpPr txBox="1">
              <a:spLocks noChangeArrowheads="1"/>
            </p:cNvSpPr>
            <p:nvPr/>
          </p:nvSpPr>
          <p:spPr bwMode="auto">
            <a:xfrm>
              <a:off x="2319338" y="2878138"/>
              <a:ext cx="1096963" cy="5778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defTabSz="1219200">
                <a:lnSpc>
                  <a:spcPct val="120000"/>
                </a:lnSpc>
                <a:defRPr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Line 8"/>
            <p:cNvSpPr>
              <a:spLocks noChangeShapeType="1"/>
            </p:cNvSpPr>
            <p:nvPr/>
          </p:nvSpPr>
          <p:spPr bwMode="auto">
            <a:xfrm>
              <a:off x="1600493" y="3317162"/>
              <a:ext cx="161925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096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2319338" y="2487613"/>
              <a:ext cx="1023938" cy="4286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defTabSz="1219200">
                <a:lnSpc>
                  <a:spcPct val="120000"/>
                </a:lnSpc>
                <a:defRPr/>
              </a:pP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 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6" name="Text Box 13"/>
            <p:cNvSpPr txBox="1">
              <a:spLocks noChangeArrowheads="1"/>
            </p:cNvSpPr>
            <p:nvPr/>
          </p:nvSpPr>
          <p:spPr bwMode="auto">
            <a:xfrm>
              <a:off x="2298866" y="3644355"/>
              <a:ext cx="363538" cy="5572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defTabSz="1219200">
                <a:lnSpc>
                  <a:spcPct val="120000"/>
                </a:lnSpc>
                <a:defRPr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endPara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Text Box 14"/>
            <p:cNvSpPr txBox="1">
              <a:spLocks noChangeArrowheads="1"/>
            </p:cNvSpPr>
            <p:nvPr/>
          </p:nvSpPr>
          <p:spPr bwMode="auto">
            <a:xfrm>
              <a:off x="2319338" y="3293683"/>
              <a:ext cx="273151" cy="45704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defTabSz="1219200">
                <a:lnSpc>
                  <a:spcPct val="120000"/>
                </a:lnSpc>
                <a:defRPr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13"/>
            <p:cNvSpPr txBox="1">
              <a:spLocks noChangeArrowheads="1"/>
            </p:cNvSpPr>
            <p:nvPr/>
          </p:nvSpPr>
          <p:spPr bwMode="auto">
            <a:xfrm>
              <a:off x="1933741" y="3656889"/>
              <a:ext cx="365125" cy="5572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defTabSz="1219200">
                <a:lnSpc>
                  <a:spcPct val="120000"/>
                </a:lnSpc>
                <a:defRPr/>
              </a:pPr>
              <a:r>
                <a:rPr lang="en-US" altLang="zh-CN" sz="2800" b="1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 </a:t>
              </a:r>
              <a:endPara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246" name="组合 1"/>
          <p:cNvGrpSpPr/>
          <p:nvPr/>
        </p:nvGrpSpPr>
        <p:grpSpPr>
          <a:xfrm>
            <a:off x="6906752" y="1663286"/>
            <a:ext cx="2347314" cy="2023223"/>
            <a:chOff x="5637256" y="2487613"/>
            <a:chExt cx="1760777" cy="1517685"/>
          </a:xfrm>
        </p:grpSpPr>
        <p:sp>
          <p:nvSpPr>
            <p:cNvPr id="41" name="Text Box 7"/>
            <p:cNvSpPr txBox="1">
              <a:spLocks noChangeArrowheads="1"/>
            </p:cNvSpPr>
            <p:nvPr/>
          </p:nvSpPr>
          <p:spPr bwMode="auto">
            <a:xfrm>
              <a:off x="6326293" y="2878207"/>
              <a:ext cx="1071740" cy="6478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defTabSz="1219200">
                <a:lnSpc>
                  <a:spcPct val="120000"/>
                </a:lnSpc>
                <a:defRPr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Text Box 6"/>
            <p:cNvSpPr txBox="1">
              <a:spLocks noChangeArrowheads="1"/>
            </p:cNvSpPr>
            <p:nvPr/>
          </p:nvSpPr>
          <p:spPr bwMode="auto">
            <a:xfrm>
              <a:off x="5691188" y="2911550"/>
              <a:ext cx="625579" cy="736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zh-CN" sz="28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endParaRPr lang="zh-CN" altLang="zh-CN" sz="28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Line 8"/>
            <p:cNvSpPr>
              <a:spLocks noChangeShapeType="1"/>
            </p:cNvSpPr>
            <p:nvPr/>
          </p:nvSpPr>
          <p:spPr bwMode="auto">
            <a:xfrm>
              <a:off x="5637256" y="3272461"/>
              <a:ext cx="161951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096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6310416" y="2487613"/>
              <a:ext cx="1000291" cy="48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defTabSz="1219200">
                <a:lnSpc>
                  <a:spcPct val="120000"/>
                </a:lnSpc>
                <a:defRPr/>
              </a:pP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 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Text Box 12"/>
            <p:cNvSpPr txBox="1">
              <a:spLocks noChangeArrowheads="1"/>
            </p:cNvSpPr>
            <p:nvPr/>
          </p:nvSpPr>
          <p:spPr bwMode="auto">
            <a:xfrm>
              <a:off x="6609696" y="3300324"/>
              <a:ext cx="687501" cy="7049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defTabSz="1219200">
                <a:lnSpc>
                  <a:spcPct val="120000"/>
                </a:lnSpc>
                <a:defRPr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8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6310416" y="3289938"/>
              <a:ext cx="273197" cy="45712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defTabSz="1219200">
                <a:lnSpc>
                  <a:spcPct val="120000"/>
                </a:lnSpc>
                <a:defRPr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7" name="圆角矩形 61"/>
          <p:cNvSpPr>
            <a:spLocks noChangeArrowheads="1"/>
          </p:cNvSpPr>
          <p:nvPr/>
        </p:nvSpPr>
        <p:spPr bwMode="auto">
          <a:xfrm>
            <a:off x="2391726" y="1516687"/>
            <a:ext cx="2448984" cy="575733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 font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今天学习的</a:t>
            </a:r>
            <a:endParaRPr lang="zh-CN" altLang="en-US" sz="2800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圆角矩形 62"/>
          <p:cNvSpPr>
            <a:spLocks noChangeArrowheads="1"/>
          </p:cNvSpPr>
          <p:nvPr/>
        </p:nvSpPr>
        <p:spPr bwMode="auto">
          <a:xfrm>
            <a:off x="6991351" y="1121972"/>
            <a:ext cx="2448984" cy="560917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defTabSz="1219200" font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以前学习的</a:t>
            </a:r>
            <a:endParaRPr lang="zh-CN" altLang="en-US" sz="2800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4" name="Group 60"/>
          <p:cNvGrpSpPr/>
          <p:nvPr/>
        </p:nvGrpSpPr>
        <p:grpSpPr>
          <a:xfrm>
            <a:off x="5007420" y="3023683"/>
            <a:ext cx="6836835" cy="1936750"/>
            <a:chOff x="2143" y="3439"/>
            <a:chExt cx="3230" cy="915"/>
          </a:xfrm>
        </p:grpSpPr>
        <p:sp>
          <p:nvSpPr>
            <p:cNvPr id="25" name="AutoShape 27"/>
            <p:cNvSpPr>
              <a:spLocks noChangeArrowheads="1"/>
            </p:cNvSpPr>
            <p:nvPr/>
          </p:nvSpPr>
          <p:spPr bwMode="auto">
            <a:xfrm>
              <a:off x="2143" y="3540"/>
              <a:ext cx="2323" cy="748"/>
            </a:xfrm>
            <a:prstGeom prst="wedgeRoundRectCallout">
              <a:avLst>
                <a:gd name="adj1" fmla="val 53819"/>
                <a:gd name="adj2" fmla="val -3017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kumimoji="1"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都是用第二个乘数每一位上的数分别去乘第一个乘数每一位上的数。</a:t>
              </a:r>
              <a:endParaRPr lang="en-US" altLang="zh-CN" sz="2800" b="1">
                <a:solidFill>
                  <a:srgbClr val="1C1C1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269" name="Picture 5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673" y="3439"/>
              <a:ext cx="700" cy="9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3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20"/>
          <p:cNvGrpSpPr/>
          <p:nvPr/>
        </p:nvGrpSpPr>
        <p:grpSpPr>
          <a:xfrm>
            <a:off x="1352789" y="1554317"/>
            <a:ext cx="2658533" cy="738665"/>
            <a:chOff x="811213" y="810046"/>
            <a:chExt cx="1993801" cy="553196"/>
          </a:xfrm>
        </p:grpSpPr>
        <p:pic>
          <p:nvPicPr>
            <p:cNvPr id="13373" name="图片 22" descr="花盆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11213" y="938212"/>
              <a:ext cx="322262" cy="3683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74" name="文本框 23"/>
            <p:cNvSpPr txBox="1"/>
            <p:nvPr/>
          </p:nvSpPr>
          <p:spPr>
            <a:xfrm>
              <a:off x="1073150" y="810046"/>
              <a:ext cx="1731864" cy="55319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/>
            <a:p>
              <a:pPr fontAlgn="ctr"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Times New Roman" panose="02020603050405020304" pitchFamily="18" charset="0"/>
                </a:rPr>
                <a:t>小试牛刀</a:t>
              </a:r>
              <a:endParaRPr lang="zh-CN" altLang="en-US" sz="2800" b="1">
                <a:solidFill>
                  <a:srgbClr val="008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68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69" name="Rectangle 8"/>
          <p:cNvSpPr/>
          <p:nvPr/>
        </p:nvSpPr>
        <p:spPr>
          <a:xfrm>
            <a:off x="1514828" y="2224742"/>
            <a:ext cx="9135047" cy="141576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476885" indent="-476885" defTabSz="1219200" latinLnBrk="1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．星星幼儿园买了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个水壶，每个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元，根据下面的竖式，在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里填上合适的数。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矩形 2"/>
          <p:cNvSpPr>
            <a:spLocks noChangeArrowheads="1"/>
          </p:cNvSpPr>
          <p:nvPr/>
        </p:nvSpPr>
        <p:spPr bwMode="auto">
          <a:xfrm>
            <a:off x="3280045" y="1707991"/>
            <a:ext cx="2729046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1950" indent="-361950">
              <a:lnSpc>
                <a:spcPct val="150000"/>
              </a:lnSpc>
            </a:pPr>
            <a:endParaRPr lang="en-US" altLang="zh-CN" sz="2000" b="1" smtClean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086338" y="3585435"/>
            <a:ext cx="5954689" cy="2685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5279368" y="4463372"/>
            <a:ext cx="425752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72445" y="4463926"/>
            <a:ext cx="605288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197480" y="5100362"/>
            <a:ext cx="605288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776909" y="5100362"/>
            <a:ext cx="784824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244468" y="5730775"/>
            <a:ext cx="605288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790638" y="5743138"/>
            <a:ext cx="784824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2" grpId="0"/>
      <p:bldP spid="83" grpId="0"/>
      <p:bldP spid="84" grpId="0"/>
      <p:bldP spid="85" grpId="0"/>
      <p:bldP spid="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69" name="Rectangle 8"/>
          <p:cNvSpPr/>
          <p:nvPr/>
        </p:nvSpPr>
        <p:spPr>
          <a:xfrm>
            <a:off x="1351055" y="1677348"/>
            <a:ext cx="9135047" cy="1333951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476885" indent="-476885" defTabSz="1219200" latinLnBrk="1">
              <a:lnSpc>
                <a:spcPct val="150000"/>
              </a:lnSpc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列竖式计算。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76250" indent="55880" defTabSz="1219200" latinLnBrk="1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13×32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　　　　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21×43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矩形 2"/>
          <p:cNvSpPr>
            <a:spLocks noChangeArrowheads="1"/>
          </p:cNvSpPr>
          <p:nvPr/>
        </p:nvSpPr>
        <p:spPr bwMode="auto">
          <a:xfrm>
            <a:off x="8261478" y="5392887"/>
            <a:ext cx="2729046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1950" indent="-361950">
              <a:lnSpc>
                <a:spcPct val="150000"/>
              </a:lnSpc>
            </a:pPr>
            <a:endParaRPr lang="en-US" altLang="zh-CN" sz="2000" b="1" smtClean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436920" y="2443657"/>
            <a:ext cx="784824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60600" y="3085071"/>
            <a:ext cx="1738194" cy="258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08645" y="3139663"/>
            <a:ext cx="1824723" cy="261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96888" y="2471661"/>
            <a:ext cx="784824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17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k5N2NlY2M3YTYxOWZiOGYxNjRiYWQ5ODRlZGVhYmYifQ=="/>
  <p:tag name="KSO_WPP_MARK_KEY" val="469d8edf-b599-463d-b0cd-4c542875824b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1803</Words>
  <Application>WPS 演示</Application>
  <PresentationFormat>自定义</PresentationFormat>
  <Paragraphs>209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Arial</vt:lpstr>
      <vt:lpstr>宋体</vt:lpstr>
      <vt:lpstr>Wingdings</vt:lpstr>
      <vt:lpstr>Wingdings</vt:lpstr>
      <vt:lpstr>微软雅黑</vt:lpstr>
      <vt:lpstr>黑体</vt:lpstr>
      <vt:lpstr>字魂36号-正文宋楷</vt:lpstr>
      <vt:lpstr>Calibri</vt:lpstr>
      <vt:lpstr>Times New Roman</vt:lpstr>
      <vt:lpstr>方正黑体简体</vt:lpstr>
      <vt:lpstr>楷体_GB2312</vt:lpstr>
      <vt:lpstr>新宋体</vt:lpstr>
      <vt:lpstr>楷体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2023-02-15T18:08:00Z</cp:lastPrinted>
  <dcterms:created xsi:type="dcterms:W3CDTF">2023-02-15T18:08:00Z</dcterms:created>
  <dcterms:modified xsi:type="dcterms:W3CDTF">2023-10-27T08:33:39Z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08CC0BF3E7A74F36B254039F85ED1BA2_12</vt:lpwstr>
  </property>
  <property fmtid="{D5CDD505-2E9C-101B-9397-08002B2CF9AE}" pid="3" name="KSOProductBuildVer">
    <vt:lpwstr>2052-12.1.0.15712</vt:lpwstr>
  </property>
</Properties>
</file>