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17"/>
  </p:handoutMasterIdLst>
  <p:sldIdLst>
    <p:sldId id="256" r:id="rId3"/>
    <p:sldId id="521" r:id="rId4"/>
    <p:sldId id="522" r:id="rId5"/>
    <p:sldId id="523" r:id="rId7"/>
    <p:sldId id="535" r:id="rId8"/>
    <p:sldId id="524" r:id="rId9"/>
    <p:sldId id="525" r:id="rId10"/>
    <p:sldId id="536" r:id="rId11"/>
    <p:sldId id="528" r:id="rId12"/>
    <p:sldId id="537" r:id="rId13"/>
    <p:sldId id="538" r:id="rId14"/>
    <p:sldId id="534" r:id="rId15"/>
    <p:sldId id="514" r:id="rId16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子" initials="杨" lastIdx="0" clrIdx="0"/>
  <p:cmAuthor id="2" name="Lenovo" initials="L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39"/>
    <p:restoredTop sz="94674"/>
  </p:normalViewPr>
  <p:slideViewPr>
    <p:cSldViewPr snapToGrid="0" snapToObjects="1" showGuides="1">
      <p:cViewPr varScale="1">
        <p:scale>
          <a:sx n="116" d="100"/>
          <a:sy n="116" d="100"/>
        </p:scale>
        <p:origin x="-62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63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CDBB5-F8B3-4524-A1A8-DB0A5ED5B2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4CCB4-0197-4177-9D21-ACCCF3803E8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5" Type="http://schemas.openxmlformats.org/officeDocument/2006/relationships/theme" Target="../theme/theme1.xml"/><Relationship Id="rId34" Type="http://schemas.openxmlformats.org/officeDocument/2006/relationships/tags" Target="../tags/tag62.xml"/><Relationship Id="rId33" Type="http://schemas.openxmlformats.org/officeDocument/2006/relationships/image" Target="file:///D:\qq&#25991;&#20214;\712321467\Image\C2C\Image2\%7b75232B38-A165-1FB7-499C-2E1C792CACB5%7d.png" TargetMode="External"/><Relationship Id="rId32" Type="http://schemas.openxmlformats.org/officeDocument/2006/relationships/image" Target="../media/image1.png"/><Relationship Id="rId31" Type="http://schemas.openxmlformats.org/officeDocument/2006/relationships/tags" Target="../tags/tag61.xml"/><Relationship Id="rId30" Type="http://schemas.openxmlformats.org/officeDocument/2006/relationships/tags" Target="../tags/tag60.xml"/><Relationship Id="rId3" Type="http://schemas.openxmlformats.org/officeDocument/2006/relationships/slideLayout" Target="../slideLayouts/slideLayout3.xml"/><Relationship Id="rId29" Type="http://schemas.openxmlformats.org/officeDocument/2006/relationships/tags" Target="../tags/tag59.xml"/><Relationship Id="rId28" Type="http://schemas.openxmlformats.org/officeDocument/2006/relationships/tags" Target="../tags/tag58.xml"/><Relationship Id="rId27" Type="http://schemas.openxmlformats.org/officeDocument/2006/relationships/tags" Target="../tags/tag5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7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8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9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0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1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32" r:link="rId3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3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14.xml"/><Relationship Id="rId24" Type="http://schemas.openxmlformats.org/officeDocument/2006/relationships/image" Target="../media/image5.emf"/><Relationship Id="rId23" Type="http://schemas.openxmlformats.org/officeDocument/2006/relationships/image" Target="../media/image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069634"/>
            <a:ext cx="12192000" cy="221599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6000" b="1" dirty="0" smtClean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笔</a:t>
            </a:r>
            <a:r>
              <a:rPr lang="zh-CN" altLang="en-US" sz="6000" b="1" dirty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算乘</a:t>
            </a:r>
            <a:r>
              <a:rPr lang="zh-CN" altLang="en-US" sz="6000" b="1" dirty="0" smtClean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法</a:t>
            </a:r>
            <a:endParaRPr lang="en-US" altLang="zh-CN" sz="6000" b="1" dirty="0">
              <a:solidFill>
                <a:srgbClr val="08A1A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3200" b="1" spc="600" dirty="0" smtClean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微软雅黑" panose="020B0503020204020204" pitchFamily="34" charset="-122"/>
              </a:rPr>
              <a:t>第</a:t>
            </a:r>
            <a:r>
              <a:rPr lang="en-US" altLang="zh-CN" sz="3200" b="1" spc="600" dirty="0" smtClean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微软雅黑" panose="020B0503020204020204" pitchFamily="34" charset="-122"/>
              </a:rPr>
              <a:t>2</a:t>
            </a:r>
            <a:r>
              <a:rPr lang="zh-CN" altLang="en-US" sz="3200" b="1" spc="600" dirty="0" smtClean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微软雅黑" panose="020B0503020204020204" pitchFamily="34" charset="-122"/>
              </a:rPr>
              <a:t>课</a:t>
            </a:r>
            <a:r>
              <a:rPr lang="zh-CN" altLang="en-US" sz="3200" b="1" spc="600" dirty="0" smtClean="0">
                <a:solidFill>
                  <a:srgbClr val="08A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  <a:sym typeface="微软雅黑" panose="020B0503020204020204" pitchFamily="34" charset="-122"/>
              </a:rPr>
              <a:t>时</a:t>
            </a:r>
            <a:endParaRPr lang="en-US" altLang="zh-CN" sz="3200" b="1" spc="600" dirty="0">
              <a:solidFill>
                <a:srgbClr val="08A1A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3805237" y="4848551"/>
            <a:ext cx="458152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sz="2400" b="1" dirty="0">
                <a:solidFill>
                  <a:srgbClr val="08A1A5"/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人教版</a:t>
            </a:r>
            <a:r>
              <a:rPr lang="zh-CN" sz="2400" b="1" dirty="0" smtClean="0">
                <a:solidFill>
                  <a:srgbClr val="08A1A5"/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数学</a:t>
            </a:r>
            <a:r>
              <a:rPr lang="zh-CN" altLang="en-US" sz="2400" b="1" dirty="0" smtClean="0">
                <a:solidFill>
                  <a:srgbClr val="08A1A5"/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三年级下册</a:t>
            </a:r>
            <a:r>
              <a:rPr lang="zh-CN" sz="2400" b="1" dirty="0">
                <a:solidFill>
                  <a:srgbClr val="08A1A5"/>
                </a:solidFill>
                <a:latin typeface="字魂36号-正文宋楷" panose="02000000000000000000" charset="-122"/>
                <a:ea typeface="字魂36号-正文宋楷" panose="02000000000000000000" charset="-122"/>
                <a:sym typeface="+mn-ea"/>
              </a:rPr>
              <a:t>课件</a:t>
            </a:r>
            <a:endParaRPr lang="zh-CN" altLang="en-US" sz="2400" b="1" dirty="0">
              <a:solidFill>
                <a:srgbClr val="08A1A5"/>
              </a:solidFill>
              <a:latin typeface="字魂36号-正文宋楷" panose="02000000000000000000" charset="-122"/>
              <a:ea typeface="字魂36号-正文宋楷" panose="02000000000000000000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450" y="1059180"/>
            <a:ext cx="4470124" cy="76644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41745" y="1136762"/>
            <a:ext cx="3688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4  </a:t>
            </a:r>
            <a:r>
              <a:rPr lang="zh-CN" altLang="en-US" sz="3200" b="1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两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位数乘两位数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smtClean="0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当堂检测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10" name="Rectangle 8"/>
          <p:cNvSpPr/>
          <p:nvPr/>
        </p:nvSpPr>
        <p:spPr>
          <a:xfrm>
            <a:off x="1267764" y="1558804"/>
            <a:ext cx="9568558" cy="1980282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476885" indent="-476885" defTabSz="1219200" latinLnBrk="1">
              <a:lnSpc>
                <a:spcPct val="150000"/>
              </a:lnSpc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南塘小学要给小荷合唱队的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名队员每人买一套同价钱的演出服，每套演出服的价钱不比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元便宜。荣老师带了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1600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元没有花完。每套演出服最贵是多少钱？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50080" y="3657105"/>
            <a:ext cx="2681905" cy="2738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smtClean="0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当堂检测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11" name="矩形 2"/>
          <p:cNvSpPr>
            <a:spLocks noChangeArrowheads="1"/>
          </p:cNvSpPr>
          <p:nvPr/>
        </p:nvSpPr>
        <p:spPr bwMode="auto">
          <a:xfrm>
            <a:off x="8782968" y="5950655"/>
            <a:ext cx="2729046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61950" indent="-361950">
              <a:lnSpc>
                <a:spcPct val="150000"/>
              </a:lnSpc>
            </a:pPr>
            <a:endParaRPr lang="en-US" altLang="zh-CN" sz="2000" b="1" smtClean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796" y="1706764"/>
            <a:ext cx="10931833" cy="4001091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①假设每套演出服的价钱是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54×28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1512(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1512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1600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假设每套演出服的价钱是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55×28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1540(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1540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1600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假设每套演出服的价钱是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56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56×28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1568(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1568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1600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假设每套演出服的价钱是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57×28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1596(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1596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1600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假设每套演出服的价钱是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58×28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1624(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1624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1600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21920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答：每套演出服最贵是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6246126" y="991244"/>
            <a:ext cx="5200190" cy="1722967"/>
            <a:chOff x="5994639" y="1067299"/>
            <a:chExt cx="3900669" cy="1400308"/>
          </a:xfrm>
        </p:grpSpPr>
        <p:grpSp>
          <p:nvGrpSpPr>
            <p:cNvPr id="23561" name="Group 24"/>
            <p:cNvGrpSpPr/>
            <p:nvPr/>
          </p:nvGrpSpPr>
          <p:grpSpPr>
            <a:xfrm>
              <a:off x="5994639" y="1435621"/>
              <a:ext cx="2941639" cy="475424"/>
              <a:chOff x="68" y="1411"/>
              <a:chExt cx="1853" cy="357"/>
            </a:xfrm>
          </p:grpSpPr>
          <p:sp>
            <p:nvSpPr>
              <p:cNvPr id="23563" name="AutoShape 27"/>
              <p:cNvSpPr/>
              <p:nvPr/>
            </p:nvSpPr>
            <p:spPr>
              <a:xfrm>
                <a:off x="88" y="1414"/>
                <a:ext cx="1588" cy="354"/>
              </a:xfrm>
              <a:prstGeom prst="wedgeRoundRectCallout">
                <a:avLst>
                  <a:gd name="adj1" fmla="val 64014"/>
                  <a:gd name="adj2" fmla="val -7801"/>
                  <a:gd name="adj3" fmla="val 16667"/>
                </a:avLst>
              </a:prstGeom>
              <a:solidFill>
                <a:srgbClr val="6DFF44">
                  <a:alpha val="36078"/>
                </a:srgbClr>
              </a:solidFill>
              <a:ln w="19050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algn="just" eaLnBrk="1" hangingPunct="1">
                  <a:buFont typeface="Arial" panose="020B0604020202020204" pitchFamily="34" charset="0"/>
                </a:pPr>
                <a:endPara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1">
                  <a:buFont typeface="Arial" panose="020B0604020202020204" pitchFamily="34" charset="0"/>
                </a:pPr>
                <a:endParaRPr lang="en-US" altLang="zh-CN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64" name="Rectangle 13"/>
              <p:cNvSpPr/>
              <p:nvPr/>
            </p:nvSpPr>
            <p:spPr>
              <a:xfrm>
                <a:off x="68" y="1411"/>
                <a:ext cx="1853" cy="31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</a:pPr>
                <a:r>
                  <a:rPr lang="zh-CN" altLang="en-US" sz="2800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你学会了哪些知识？</a:t>
                </a:r>
                <a:endPara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3562" name="Picture 2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907317" y="1067299"/>
              <a:ext cx="987991" cy="140030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3" name="组合 17"/>
          <p:cNvGrpSpPr/>
          <p:nvPr/>
        </p:nvGrpSpPr>
        <p:grpSpPr>
          <a:xfrm>
            <a:off x="606266" y="2296337"/>
            <a:ext cx="10840050" cy="3988425"/>
            <a:chOff x="931489" y="2782383"/>
            <a:chExt cx="7596488" cy="2597151"/>
          </a:xfrm>
        </p:grpSpPr>
        <p:grpSp>
          <p:nvGrpSpPr>
            <p:cNvPr id="23557" name="Group 18"/>
            <p:cNvGrpSpPr/>
            <p:nvPr/>
          </p:nvGrpSpPr>
          <p:grpSpPr>
            <a:xfrm>
              <a:off x="1745333" y="2782383"/>
              <a:ext cx="6782644" cy="2597151"/>
              <a:chOff x="1380" y="2610"/>
              <a:chExt cx="2966" cy="1227"/>
            </a:xfrm>
          </p:grpSpPr>
          <p:sp>
            <p:nvSpPr>
              <p:cNvPr id="23559" name="AutoShape 27"/>
              <p:cNvSpPr/>
              <p:nvPr/>
            </p:nvSpPr>
            <p:spPr>
              <a:xfrm>
                <a:off x="1479" y="2610"/>
                <a:ext cx="2867" cy="1227"/>
              </a:xfrm>
              <a:prstGeom prst="wedgeRoundRectCallout">
                <a:avLst>
                  <a:gd name="adj1" fmla="val -55852"/>
                  <a:gd name="adj2" fmla="val -9412"/>
                  <a:gd name="adj3" fmla="val 16667"/>
                </a:avLst>
              </a:prstGeom>
              <a:solidFill>
                <a:srgbClr val="FFFFFF"/>
              </a:solidFill>
              <a:ln w="19050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>
                  <a:lnSpc>
                    <a:spcPct val="130000"/>
                  </a:lnSpc>
                  <a:buFont typeface="Arial" panose="020B0604020202020204" pitchFamily="34" charset="0"/>
                </a:pPr>
                <a:endParaRPr lang="zh-CN" altLang="zh-CN" sz="280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560" name="Text Box 16"/>
              <p:cNvSpPr txBox="1"/>
              <p:nvPr/>
            </p:nvSpPr>
            <p:spPr>
              <a:xfrm>
                <a:off x="1380" y="2616"/>
                <a:ext cx="2933" cy="1221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>
                <a:spAutoFit/>
              </a:bodyPr>
              <a:lstStyle/>
              <a:p>
                <a:pPr marL="485140" indent="-485140" defTabSz="1219200">
                  <a:lnSpc>
                    <a:spcPct val="150000"/>
                  </a:lnSpc>
                  <a:buFont typeface="Arial" panose="020B0604020202020204" pitchFamily="34" charset="0"/>
                </a:pPr>
                <a:r>
                  <a:rPr lang="zh-CN" altLang="en-US" sz="2800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笔算进位</a:t>
                </a:r>
                <a:r>
                  <a:rPr lang="zh-CN" altLang="en-US" sz="28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乘法</a:t>
                </a:r>
                <a:r>
                  <a:rPr lang="en-US" altLang="zh-CN" sz="28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:(1)</a:t>
                </a:r>
                <a:r>
                  <a:rPr lang="zh-CN" altLang="en-US" sz="2800" b="1" smtClean="0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相同</a:t>
                </a:r>
                <a:r>
                  <a:rPr lang="zh-CN" altLang="en-US" sz="28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数位要对齐</a:t>
                </a:r>
                <a:r>
                  <a:rPr lang="zh-CN" altLang="en-US" sz="28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8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en-US" sz="28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zh-CN" altLang="en-US" sz="2800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第二个乘数个位上的数去乘第一个乘数各个数位上的数，得数的末位</a:t>
                </a:r>
                <a:r>
                  <a:rPr lang="zh-CN" altLang="en-US" sz="28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和第二个乘数的个位对齐</a:t>
                </a:r>
                <a:r>
                  <a:rPr lang="zh-CN" altLang="en-US" sz="28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8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(3)</a:t>
                </a:r>
                <a:r>
                  <a:rPr lang="zh-CN" altLang="en-US" sz="28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zh-CN" altLang="en-US" sz="2800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第二个乘数十位上的数去乘第一个乘数各个数位上的数，得数的末位</a:t>
                </a:r>
                <a:r>
                  <a:rPr lang="zh-CN" altLang="en-US" sz="28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和第二个乘数的十位对齐</a:t>
                </a:r>
                <a:r>
                  <a:rPr lang="zh-CN" altLang="en-US" sz="28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8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(4)</a:t>
                </a:r>
                <a:r>
                  <a:rPr lang="zh-CN" altLang="en-US" sz="2800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哪</a:t>
                </a:r>
                <a:r>
                  <a:rPr lang="zh-CN" altLang="en-US" sz="2800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一位</a:t>
                </a:r>
                <a:r>
                  <a:rPr lang="zh-CN" altLang="en-US" sz="28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乘得的积满几十，就向前一位进几</a:t>
                </a:r>
                <a:r>
                  <a:rPr lang="zh-CN" altLang="en-US" sz="2800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en-US" sz="2800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最后把两次乘得的积相同数位对齐相加</a:t>
                </a:r>
                <a:r>
                  <a:rPr lang="zh-CN" altLang="en-US" sz="2800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3558" name="Picture 4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31489" y="3116499"/>
              <a:ext cx="1360170" cy="194161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smtClean="0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课堂总结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557317" y="3444785"/>
            <a:ext cx="5014714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4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000" b="1" kern="0" cap="all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</a:rPr>
              <a:t>Thank you! </a:t>
            </a:r>
            <a:endParaRPr lang="zh-CN" altLang="en-US" sz="6000" b="1" kern="0" cap="all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</a:endParaRPr>
          </a:p>
        </p:txBody>
      </p:sp>
      <p:pic>
        <p:nvPicPr>
          <p:cNvPr id="2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141200" y="117221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 advTm="3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Line 4"/>
          <p:cNvSpPr/>
          <p:nvPr/>
        </p:nvSpPr>
        <p:spPr>
          <a:xfrm flipV="1">
            <a:off x="2324636" y="5084316"/>
            <a:ext cx="1824567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7" name="Text Box 5"/>
          <p:cNvSpPr txBox="1"/>
          <p:nvPr/>
        </p:nvSpPr>
        <p:spPr>
          <a:xfrm>
            <a:off x="2505721" y="5131461"/>
            <a:ext cx="2438400" cy="8382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1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75" name="Text Box 6"/>
          <p:cNvSpPr txBox="1"/>
          <p:nvPr/>
        </p:nvSpPr>
        <p:spPr>
          <a:xfrm>
            <a:off x="2176470" y="3310181"/>
            <a:ext cx="833967" cy="8763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76" name="Text Box 7"/>
          <p:cNvSpPr txBox="1"/>
          <p:nvPr/>
        </p:nvSpPr>
        <p:spPr>
          <a:xfrm>
            <a:off x="2993502" y="3250913"/>
            <a:ext cx="1430867" cy="77046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77" name="Line 8"/>
          <p:cNvSpPr/>
          <p:nvPr/>
        </p:nvSpPr>
        <p:spPr>
          <a:xfrm>
            <a:off x="2324636" y="3940856"/>
            <a:ext cx="1824567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7178" name="Text Box 9"/>
          <p:cNvSpPr txBox="1"/>
          <p:nvPr/>
        </p:nvSpPr>
        <p:spPr>
          <a:xfrm>
            <a:off x="2993503" y="2316361"/>
            <a:ext cx="1333500" cy="5715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4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9" name="Line 10"/>
          <p:cNvSpPr>
            <a:spLocks noChangeShapeType="1"/>
          </p:cNvSpPr>
          <p:nvPr/>
        </p:nvSpPr>
        <p:spPr bwMode="auto">
          <a:xfrm flipH="1" flipV="1">
            <a:off x="3733601" y="2860895"/>
            <a:ext cx="0" cy="480484"/>
          </a:xfrm>
          <a:prstGeom prst="line">
            <a:avLst/>
          </a:prstGeom>
          <a:noFill/>
          <a:ln w="19050" cmpd="sng">
            <a:solidFill>
              <a:srgbClr val="0066FF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FF0000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0" name="Line 11"/>
          <p:cNvSpPr/>
          <p:nvPr/>
        </p:nvSpPr>
        <p:spPr>
          <a:xfrm flipH="1" flipV="1">
            <a:off x="3119768" y="2860895"/>
            <a:ext cx="618067" cy="480484"/>
          </a:xfrm>
          <a:prstGeom prst="line">
            <a:avLst/>
          </a:prstGeom>
          <a:ln w="19050" cap="flat" cmpd="sng">
            <a:solidFill>
              <a:srgbClr val="0066FF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61" name="Text Box 12"/>
          <p:cNvSpPr txBox="1"/>
          <p:nvPr/>
        </p:nvSpPr>
        <p:spPr>
          <a:xfrm>
            <a:off x="3476103" y="3879564"/>
            <a:ext cx="918633" cy="8382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2" name="Text Box 13"/>
          <p:cNvSpPr txBox="1"/>
          <p:nvPr/>
        </p:nvSpPr>
        <p:spPr>
          <a:xfrm>
            <a:off x="2993503" y="4465881"/>
            <a:ext cx="478367" cy="74295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3" name="Text Box 14"/>
          <p:cNvSpPr txBox="1"/>
          <p:nvPr/>
        </p:nvSpPr>
        <p:spPr>
          <a:xfrm>
            <a:off x="2993503" y="3856281"/>
            <a:ext cx="425752" cy="640171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4" name="Line 10"/>
          <p:cNvSpPr>
            <a:spLocks noChangeShapeType="1"/>
          </p:cNvSpPr>
          <p:nvPr/>
        </p:nvSpPr>
        <p:spPr bwMode="auto">
          <a:xfrm flipV="1">
            <a:off x="3119768" y="2860895"/>
            <a:ext cx="618067" cy="480484"/>
          </a:xfrm>
          <a:prstGeom prst="line">
            <a:avLst/>
          </a:prstGeom>
          <a:noFill/>
          <a:ln w="19050" cmpd="sng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0066FF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5" name="Line 11"/>
          <p:cNvSpPr>
            <a:spLocks noChangeShapeType="1"/>
          </p:cNvSpPr>
          <p:nvPr/>
        </p:nvSpPr>
        <p:spPr bwMode="auto">
          <a:xfrm flipH="1" flipV="1">
            <a:off x="3132468" y="2860895"/>
            <a:ext cx="0" cy="480484"/>
          </a:xfrm>
          <a:prstGeom prst="line">
            <a:avLst/>
          </a:prstGeom>
          <a:noFill/>
          <a:ln w="19050" cmpd="sng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0066FF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6" name="Text Box 13"/>
          <p:cNvSpPr txBox="1"/>
          <p:nvPr/>
        </p:nvSpPr>
        <p:spPr>
          <a:xfrm>
            <a:off x="2519369" y="4465881"/>
            <a:ext cx="474133" cy="74295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7" name="Line 4"/>
          <p:cNvSpPr/>
          <p:nvPr/>
        </p:nvSpPr>
        <p:spPr>
          <a:xfrm flipV="1">
            <a:off x="5978003" y="5105483"/>
            <a:ext cx="1824567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8" name="Text Box 5"/>
          <p:cNvSpPr txBox="1"/>
          <p:nvPr/>
        </p:nvSpPr>
        <p:spPr>
          <a:xfrm>
            <a:off x="6168502" y="5077597"/>
            <a:ext cx="2438400" cy="8382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2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89" name="Text Box 6"/>
          <p:cNvSpPr txBox="1"/>
          <p:nvPr/>
        </p:nvSpPr>
        <p:spPr>
          <a:xfrm>
            <a:off x="5825603" y="3310181"/>
            <a:ext cx="833967" cy="8763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90" name="Text Box 7"/>
          <p:cNvSpPr txBox="1"/>
          <p:nvPr/>
        </p:nvSpPr>
        <p:spPr>
          <a:xfrm>
            <a:off x="6684970" y="3250913"/>
            <a:ext cx="1426633" cy="77046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91" name="Line 8"/>
          <p:cNvSpPr/>
          <p:nvPr/>
        </p:nvSpPr>
        <p:spPr>
          <a:xfrm>
            <a:off x="5978003" y="3993864"/>
            <a:ext cx="1824567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7192" name="Text Box 9"/>
          <p:cNvSpPr txBox="1"/>
          <p:nvPr/>
        </p:nvSpPr>
        <p:spPr>
          <a:xfrm>
            <a:off x="6684970" y="2316361"/>
            <a:ext cx="1333500" cy="5715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3" name="Line 10"/>
          <p:cNvSpPr>
            <a:spLocks noChangeShapeType="1"/>
          </p:cNvSpPr>
          <p:nvPr/>
        </p:nvSpPr>
        <p:spPr bwMode="auto">
          <a:xfrm flipH="1" flipV="1">
            <a:off x="7382734" y="2860895"/>
            <a:ext cx="0" cy="480484"/>
          </a:xfrm>
          <a:prstGeom prst="line">
            <a:avLst/>
          </a:prstGeom>
          <a:noFill/>
          <a:ln w="19050" cmpd="sng">
            <a:solidFill>
              <a:srgbClr val="0066FF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FF0000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4" name="Line 11"/>
          <p:cNvSpPr/>
          <p:nvPr/>
        </p:nvSpPr>
        <p:spPr>
          <a:xfrm flipH="1" flipV="1">
            <a:off x="6798534" y="2860895"/>
            <a:ext cx="584200" cy="480484"/>
          </a:xfrm>
          <a:prstGeom prst="line">
            <a:avLst/>
          </a:prstGeom>
          <a:ln w="19050" cap="flat" cmpd="sng">
            <a:solidFill>
              <a:srgbClr val="0066FF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75" name="Text Box 12"/>
          <p:cNvSpPr txBox="1"/>
          <p:nvPr/>
        </p:nvSpPr>
        <p:spPr>
          <a:xfrm>
            <a:off x="7182606" y="3906860"/>
            <a:ext cx="914400" cy="8382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6" name="Text Box 13"/>
          <p:cNvSpPr txBox="1"/>
          <p:nvPr/>
        </p:nvSpPr>
        <p:spPr>
          <a:xfrm>
            <a:off x="6684969" y="4487047"/>
            <a:ext cx="474133" cy="74295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7" name="Text Box 14"/>
          <p:cNvSpPr txBox="1"/>
          <p:nvPr/>
        </p:nvSpPr>
        <p:spPr>
          <a:xfrm>
            <a:off x="6657673" y="3883577"/>
            <a:ext cx="425752" cy="595031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8" name="Line 10"/>
          <p:cNvSpPr>
            <a:spLocks noChangeShapeType="1"/>
          </p:cNvSpPr>
          <p:nvPr/>
        </p:nvSpPr>
        <p:spPr bwMode="auto">
          <a:xfrm flipV="1">
            <a:off x="6811235" y="2860895"/>
            <a:ext cx="571500" cy="480484"/>
          </a:xfrm>
          <a:prstGeom prst="line">
            <a:avLst/>
          </a:prstGeom>
          <a:noFill/>
          <a:ln w="19050" cmpd="sng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0066FF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9" name="Line 11"/>
          <p:cNvSpPr>
            <a:spLocks noChangeShapeType="1"/>
          </p:cNvSpPr>
          <p:nvPr/>
        </p:nvSpPr>
        <p:spPr bwMode="auto">
          <a:xfrm flipH="1" flipV="1">
            <a:off x="6811234" y="2860895"/>
            <a:ext cx="0" cy="480484"/>
          </a:xfrm>
          <a:prstGeom prst="line">
            <a:avLst/>
          </a:prstGeom>
          <a:noFill/>
          <a:ln w="19050" cmpd="sng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0066FF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0" name="Text Box 13"/>
          <p:cNvSpPr txBox="1"/>
          <p:nvPr/>
        </p:nvSpPr>
        <p:spPr>
          <a:xfrm>
            <a:off x="6168503" y="4487047"/>
            <a:ext cx="478367" cy="74295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76869" y="1312333"/>
            <a:ext cx="5219701" cy="2116667"/>
            <a:chOff x="7043" y="965"/>
            <a:chExt cx="6165" cy="2500"/>
          </a:xfrm>
        </p:grpSpPr>
        <p:sp>
          <p:nvSpPr>
            <p:cNvPr id="32" name="AutoShape 27"/>
            <p:cNvSpPr>
              <a:spLocks noChangeArrowheads="1"/>
            </p:cNvSpPr>
            <p:nvPr/>
          </p:nvSpPr>
          <p:spPr bwMode="auto">
            <a:xfrm>
              <a:off x="7043" y="1130"/>
              <a:ext cx="3815" cy="836"/>
            </a:xfrm>
            <a:prstGeom prst="wedgeRoundRectCallout">
              <a:avLst>
                <a:gd name="adj1" fmla="val 56741"/>
                <a:gd name="adj2" fmla="val -13653"/>
                <a:gd name="adj3" fmla="val 16667"/>
              </a:avLst>
            </a:prstGeom>
            <a:solidFill>
              <a:srgbClr val="FFFFFF">
                <a:alpha val="0"/>
              </a:srgbClr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8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看谁都能算正确。</a:t>
              </a:r>
              <a:endParaRPr lang="en-US" altLang="zh-CN" sz="2800" b="1">
                <a:solidFill>
                  <a:srgbClr val="1C1C1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" name="Picture 4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1297" y="965"/>
              <a:ext cx="1911" cy="25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4" name="文本框 13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复习导入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61" grpId="0"/>
      <p:bldP spid="62" grpId="0"/>
      <p:bldP spid="63" grpId="0"/>
      <p:bldP spid="66" grpId="0"/>
      <p:bldP spid="68" grpId="0"/>
      <p:bldP spid="75" grpId="0"/>
      <p:bldP spid="76" grpId="0"/>
      <p:bldP spid="77" grpId="0"/>
      <p:bldP spid="8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901071" y="186949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TextBox 27"/>
          <p:cNvSpPr txBox="1">
            <a:spLocks noChangeArrowheads="1"/>
          </p:cNvSpPr>
          <p:nvPr/>
        </p:nvSpPr>
        <p:spPr bwMode="auto">
          <a:xfrm>
            <a:off x="1355969" y="2437159"/>
            <a:ext cx="9835200" cy="115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某小学有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个班，平均每班有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人。午餐时要为每人发一盒酸奶，一共需要多少盒酸奶？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4186728" y="3770598"/>
            <a:ext cx="2942466" cy="553994"/>
          </a:xfrm>
          <a:prstGeom prst="rect">
            <a:avLst/>
          </a:prstGeom>
          <a:noFill/>
          <a:ln w="19050" algn="ctr">
            <a:noFill/>
            <a:miter lim="800000"/>
          </a:ln>
          <a:effectLst/>
        </p:spPr>
        <p:txBody>
          <a:bodyPr wrap="none" lIns="121917" tIns="60958" rIns="121917" bIns="60958">
            <a:spAutoFit/>
          </a:bodyPr>
          <a:lstStyle/>
          <a:p>
            <a:pPr algn="ctr" defTabSz="1219200">
              <a:buFont typeface="Arial" panose="020B0604020202020204" pitchFamily="34" charset="0"/>
              <a:defRPr/>
            </a:pP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37×48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en-US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1" name="Group 47"/>
          <p:cNvGrpSpPr/>
          <p:nvPr/>
        </p:nvGrpSpPr>
        <p:grpSpPr>
          <a:xfrm>
            <a:off x="2040236" y="4378134"/>
            <a:ext cx="4233333" cy="1532467"/>
            <a:chOff x="261" y="3278"/>
            <a:chExt cx="2000" cy="724"/>
          </a:xfrm>
        </p:grpSpPr>
        <p:pic>
          <p:nvPicPr>
            <p:cNvPr id="8207" name="Picture 48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 flipH="1">
              <a:off x="261" y="3278"/>
              <a:ext cx="547" cy="72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" name="AutoShape 27"/>
            <p:cNvSpPr>
              <a:spLocks noChangeArrowheads="1"/>
            </p:cNvSpPr>
            <p:nvPr/>
          </p:nvSpPr>
          <p:spPr bwMode="auto">
            <a:xfrm>
              <a:off x="1010" y="3407"/>
              <a:ext cx="1251" cy="317"/>
            </a:xfrm>
            <a:prstGeom prst="wedgeRoundRectCallout">
              <a:avLst>
                <a:gd name="adj1" fmla="val -59722"/>
                <a:gd name="adj2" fmla="val -10884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怎样列式呢？</a:t>
              </a:r>
              <a:endPara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defTabSz="1219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Group 59"/>
          <p:cNvGrpSpPr/>
          <p:nvPr/>
        </p:nvGrpSpPr>
        <p:grpSpPr>
          <a:xfrm>
            <a:off x="2057169" y="4373902"/>
            <a:ext cx="6394450" cy="1532467"/>
            <a:chOff x="-41" y="2797"/>
            <a:chExt cx="3021" cy="724"/>
          </a:xfrm>
        </p:grpSpPr>
        <p:pic>
          <p:nvPicPr>
            <p:cNvPr id="8205" name="Picture 51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 flipH="1">
              <a:off x="-41" y="2797"/>
              <a:ext cx="547" cy="72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6" name="AutoShape 27"/>
            <p:cNvSpPr>
              <a:spLocks noChangeArrowheads="1"/>
            </p:cNvSpPr>
            <p:nvPr/>
          </p:nvSpPr>
          <p:spPr bwMode="auto">
            <a:xfrm>
              <a:off x="646" y="2955"/>
              <a:ext cx="2334" cy="311"/>
            </a:xfrm>
            <a:prstGeom prst="wedgeRoundRectCallout">
              <a:avLst>
                <a:gd name="adj1" fmla="val -54750"/>
                <a:gd name="adj2" fmla="val -17431"/>
                <a:gd name="adj3" fmla="val 16667"/>
              </a:avLst>
            </a:prstGeom>
            <a:noFill/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先估计一下大约有多少盒吧。</a:t>
              </a:r>
              <a:endPara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35380" y="1639379"/>
            <a:ext cx="3989950" cy="704667"/>
            <a:chOff x="945369" y="1373904"/>
            <a:chExt cx="3830004" cy="704441"/>
          </a:xfrm>
        </p:grpSpPr>
        <p:grpSp>
          <p:nvGrpSpPr>
            <p:cNvPr id="21" name="组合 20"/>
            <p:cNvGrpSpPr/>
            <p:nvPr/>
          </p:nvGrpSpPr>
          <p:grpSpPr>
            <a:xfrm>
              <a:off x="945369" y="1373904"/>
              <a:ext cx="3830003" cy="703257"/>
              <a:chOff x="945369" y="1373904"/>
              <a:chExt cx="3830003" cy="703257"/>
            </a:xfrm>
          </p:grpSpPr>
          <p:sp>
            <p:nvSpPr>
              <p:cNvPr id="23" name="单圆角矩形 22"/>
              <p:cNvSpPr/>
              <p:nvPr/>
            </p:nvSpPr>
            <p:spPr>
              <a:xfrm>
                <a:off x="1485754" y="1559324"/>
                <a:ext cx="3289618" cy="452755"/>
              </a:xfrm>
              <a:prstGeom prst="round1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4" cstate="email"/>
              <a:stretch>
                <a:fillRect/>
              </a:stretch>
            </p:blipFill>
            <p:spPr>
              <a:xfrm>
                <a:off x="945369" y="1373904"/>
                <a:ext cx="721029" cy="703257"/>
              </a:xfrm>
              <a:prstGeom prst="rect">
                <a:avLst/>
              </a:prstGeom>
            </p:spPr>
          </p:pic>
        </p:grpSp>
        <p:sp>
          <p:nvSpPr>
            <p:cNvPr id="22" name="文本框 11"/>
            <p:cNvSpPr txBox="1"/>
            <p:nvPr/>
          </p:nvSpPr>
          <p:spPr>
            <a:xfrm>
              <a:off x="1718012" y="1510203"/>
              <a:ext cx="3057361" cy="568142"/>
            </a:xfrm>
            <a:prstGeom prst="rect">
              <a:avLst/>
            </a:prstGeom>
            <a:noFill/>
            <a:ln w="28575" cmpd="sng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1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进位的笔算乘法</a:t>
              </a:r>
              <a:endParaRPr lang="zh-CN" altLang="en-US" sz="31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Box 24"/>
          <p:cNvSpPr txBox="1">
            <a:spLocks noChangeArrowheads="1"/>
          </p:cNvSpPr>
          <p:nvPr/>
        </p:nvSpPr>
        <p:spPr bwMode="auto">
          <a:xfrm>
            <a:off x="4168336" y="2555810"/>
            <a:ext cx="1685713" cy="553994"/>
          </a:xfrm>
          <a:prstGeom prst="rect">
            <a:avLst/>
          </a:prstGeom>
          <a:noFill/>
          <a:ln w="19050" algn="ctr">
            <a:noFill/>
            <a:miter lim="800000"/>
          </a:ln>
          <a:effectLst/>
        </p:spPr>
        <p:txBody>
          <a:bodyPr wrap="none" lIns="121917" tIns="60958" rIns="121917" bIns="60958">
            <a:spAutoFit/>
          </a:bodyPr>
          <a:lstStyle/>
          <a:p>
            <a:pPr algn="ctr" defTabSz="1219200">
              <a:buFont typeface="Arial" panose="020B0604020202020204" pitchFamily="34" charset="0"/>
              <a:defRPr/>
            </a:pP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37×48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endParaRPr lang="en-US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Line 4"/>
          <p:cNvSpPr/>
          <p:nvPr/>
        </p:nvSpPr>
        <p:spPr>
          <a:xfrm flipV="1">
            <a:off x="3539050" y="5642499"/>
            <a:ext cx="2400300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0" name="Text Box 5"/>
          <p:cNvSpPr txBox="1"/>
          <p:nvPr/>
        </p:nvSpPr>
        <p:spPr>
          <a:xfrm>
            <a:off x="3969439" y="5598627"/>
            <a:ext cx="2709333" cy="8382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   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22" name="Text Box 6"/>
          <p:cNvSpPr txBox="1"/>
          <p:nvPr/>
        </p:nvSpPr>
        <p:spPr>
          <a:xfrm>
            <a:off x="3517883" y="3901217"/>
            <a:ext cx="833967" cy="8763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zh-CN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23" name="Text Box 7"/>
          <p:cNvSpPr txBox="1"/>
          <p:nvPr/>
        </p:nvSpPr>
        <p:spPr>
          <a:xfrm>
            <a:off x="4814737" y="3895815"/>
            <a:ext cx="1428749" cy="77046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24" name="Line 8"/>
          <p:cNvSpPr/>
          <p:nvPr/>
        </p:nvSpPr>
        <p:spPr>
          <a:xfrm>
            <a:off x="3539050" y="4599716"/>
            <a:ext cx="2400300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9225" name="Text Box 9"/>
          <p:cNvSpPr txBox="1"/>
          <p:nvPr/>
        </p:nvSpPr>
        <p:spPr>
          <a:xfrm>
            <a:off x="4857733" y="3044187"/>
            <a:ext cx="1333500" cy="5715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Line 10"/>
          <p:cNvSpPr>
            <a:spLocks noChangeShapeType="1"/>
          </p:cNvSpPr>
          <p:nvPr/>
        </p:nvSpPr>
        <p:spPr bwMode="auto">
          <a:xfrm flipH="1" flipV="1">
            <a:off x="5524483" y="3642983"/>
            <a:ext cx="0" cy="408517"/>
          </a:xfrm>
          <a:prstGeom prst="line">
            <a:avLst/>
          </a:prstGeom>
          <a:noFill/>
          <a:ln w="19050" cmpd="sng">
            <a:solidFill>
              <a:srgbClr val="0066FF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FF0000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6" name="Line 11"/>
          <p:cNvSpPr/>
          <p:nvPr/>
        </p:nvSpPr>
        <p:spPr>
          <a:xfrm flipH="1" flipV="1">
            <a:off x="5031299" y="3642984"/>
            <a:ext cx="493184" cy="395817"/>
          </a:xfrm>
          <a:prstGeom prst="line">
            <a:avLst/>
          </a:prstGeom>
          <a:ln w="19050" cap="flat" cmpd="sng">
            <a:solidFill>
              <a:srgbClr val="0066FF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47" name="Text Box 12"/>
          <p:cNvSpPr txBox="1"/>
          <p:nvPr/>
        </p:nvSpPr>
        <p:spPr>
          <a:xfrm>
            <a:off x="5303909" y="4470600"/>
            <a:ext cx="916516" cy="8382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8" name="Text Box 13"/>
          <p:cNvSpPr txBox="1"/>
          <p:nvPr/>
        </p:nvSpPr>
        <p:spPr>
          <a:xfrm>
            <a:off x="4800649" y="5061150"/>
            <a:ext cx="704849" cy="74295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9" name="Text Box 14"/>
          <p:cNvSpPr txBox="1"/>
          <p:nvPr/>
        </p:nvSpPr>
        <p:spPr>
          <a:xfrm>
            <a:off x="4376611" y="4470600"/>
            <a:ext cx="1138767" cy="59503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spAutoFit/>
          </a:bodyPr>
          <a:lstStyle/>
          <a:p>
            <a:pPr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2   9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0" name="Line 10"/>
          <p:cNvSpPr>
            <a:spLocks noChangeShapeType="1"/>
          </p:cNvSpPr>
          <p:nvPr/>
        </p:nvSpPr>
        <p:spPr bwMode="auto">
          <a:xfrm flipV="1">
            <a:off x="5016483" y="3642984"/>
            <a:ext cx="508000" cy="395817"/>
          </a:xfrm>
          <a:prstGeom prst="line">
            <a:avLst/>
          </a:prstGeom>
          <a:noFill/>
          <a:ln w="19050" cmpd="sng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0066FF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Line 11"/>
          <p:cNvSpPr>
            <a:spLocks noChangeShapeType="1"/>
          </p:cNvSpPr>
          <p:nvPr/>
        </p:nvSpPr>
        <p:spPr bwMode="auto">
          <a:xfrm flipH="1" flipV="1">
            <a:off x="5016483" y="3642983"/>
            <a:ext cx="0" cy="408517"/>
          </a:xfrm>
          <a:prstGeom prst="line">
            <a:avLst/>
          </a:prstGeom>
          <a:noFill/>
          <a:ln w="19050" cmpd="sng">
            <a:solidFill>
              <a:srgbClr val="FF0000"/>
            </a:solidFill>
            <a:round/>
            <a:tailEnd type="triangle" w="med" len="med"/>
          </a:ln>
          <a:effectLst/>
        </p:spPr>
        <p:txBody>
          <a:bodyPr wrap="none" lIns="121917" tIns="60958" rIns="121917" bIns="60958" anchor="ctr"/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 b="1">
              <a:ln>
                <a:solidFill>
                  <a:srgbClr val="0066FF"/>
                </a:solidFill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Text Box 13"/>
          <p:cNvSpPr txBox="1"/>
          <p:nvPr/>
        </p:nvSpPr>
        <p:spPr>
          <a:xfrm>
            <a:off x="3996193" y="5074798"/>
            <a:ext cx="1367367" cy="74295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Text Box 14"/>
          <p:cNvSpPr txBox="1"/>
          <p:nvPr/>
        </p:nvSpPr>
        <p:spPr>
          <a:xfrm>
            <a:off x="5016483" y="4199668"/>
            <a:ext cx="368043" cy="473972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19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5</a:t>
            </a:r>
            <a:endParaRPr lang="zh-CN" altLang="zh-CN" sz="19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54" name="Text Box 13"/>
          <p:cNvSpPr txBox="1"/>
          <p:nvPr/>
        </p:nvSpPr>
        <p:spPr>
          <a:xfrm>
            <a:off x="4412065" y="4693226"/>
            <a:ext cx="476249" cy="742951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19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2</a:t>
            </a:r>
            <a:r>
              <a:rPr lang="zh-CN" altLang="zh-CN" sz="4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  </a:t>
            </a:r>
            <a:endParaRPr lang="zh-CN" altLang="zh-CN" sz="40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55" name="Text Box 5"/>
          <p:cNvSpPr txBox="1"/>
          <p:nvPr/>
        </p:nvSpPr>
        <p:spPr>
          <a:xfrm>
            <a:off x="5756424" y="2467968"/>
            <a:ext cx="1905000" cy="838200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/>
          <a:lstStyle/>
          <a:p>
            <a:pPr algn="just" defTabSz="1219200">
              <a:lnSpc>
                <a:spcPct val="120000"/>
              </a:lnSpc>
              <a:buFont typeface="Arial" panose="020B0604020202020204" pitchFamily="34" charset="0"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1776</a:t>
            </a:r>
            <a:endParaRPr lang="zh-CN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56" name="Group 44"/>
          <p:cNvGrpSpPr/>
          <p:nvPr/>
        </p:nvGrpSpPr>
        <p:grpSpPr>
          <a:xfrm>
            <a:off x="1226821" y="1799167"/>
            <a:ext cx="4481955" cy="1758950"/>
            <a:chOff x="204" y="3323"/>
            <a:chExt cx="1746" cy="831"/>
          </a:xfrm>
        </p:grpSpPr>
        <p:pic>
          <p:nvPicPr>
            <p:cNvPr id="9239" name="Picture 4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204" y="3323"/>
              <a:ext cx="522" cy="83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8" name="AutoShape 27"/>
            <p:cNvSpPr>
              <a:spLocks noChangeArrowheads="1"/>
            </p:cNvSpPr>
            <p:nvPr/>
          </p:nvSpPr>
          <p:spPr bwMode="auto">
            <a:xfrm>
              <a:off x="767" y="3335"/>
              <a:ext cx="1183" cy="316"/>
            </a:xfrm>
            <a:prstGeom prst="wedgeRoundRectCallout">
              <a:avLst>
                <a:gd name="adj1" fmla="val -53546"/>
                <a:gd name="adj2" fmla="val 3038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8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接下来怎样算？</a:t>
              </a:r>
              <a:endParaRPr lang="zh-CN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9" name="Text Box 43"/>
          <p:cNvSpPr txBox="1"/>
          <p:nvPr/>
        </p:nvSpPr>
        <p:spPr>
          <a:xfrm>
            <a:off x="7483720" y="3357720"/>
            <a:ext cx="2539005" cy="1846655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结合本题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z="2800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</a:pP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小组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endParaRPr lang="en-US" altLang="zh-CN" sz="2800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</a:pP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交流。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7" grpId="0"/>
      <p:bldP spid="48" grpId="0"/>
      <p:bldP spid="49" grpId="0"/>
      <p:bldP spid="52" grpId="0"/>
      <p:bldP spid="53" grpId="0"/>
      <p:bldP spid="54" grpId="0"/>
      <p:bldP spid="55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AutoShape 27"/>
          <p:cNvSpPr>
            <a:spLocks noChangeArrowheads="1"/>
          </p:cNvSpPr>
          <p:nvPr/>
        </p:nvSpPr>
        <p:spPr bwMode="auto">
          <a:xfrm>
            <a:off x="1180957" y="1861285"/>
            <a:ext cx="3036743" cy="1723847"/>
          </a:xfrm>
          <a:prstGeom prst="wedgeRoundRectCallout">
            <a:avLst>
              <a:gd name="adj1" fmla="val 57012"/>
              <a:gd name="adj2" fmla="val 33547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37=40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48=50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50×40=2000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，大约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盒。</a:t>
            </a:r>
            <a:endParaRPr lang="zh-CN" altLang="zh-CN" sz="28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000335" y="2919686"/>
            <a:ext cx="3710650" cy="276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AutoShape 27"/>
          <p:cNvSpPr>
            <a:spLocks noChangeArrowheads="1"/>
          </p:cNvSpPr>
          <p:nvPr/>
        </p:nvSpPr>
        <p:spPr bwMode="auto">
          <a:xfrm>
            <a:off x="7847463" y="1819526"/>
            <a:ext cx="3036743" cy="1723847"/>
          </a:xfrm>
          <a:prstGeom prst="wedgeRoundRectCallout">
            <a:avLst>
              <a:gd name="adj1" fmla="val -58489"/>
              <a:gd name="adj2" fmla="val 19296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920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我计算的结果只有四百多，哪儿出错了？</a:t>
            </a:r>
            <a:endParaRPr lang="zh-CN" altLang="zh-CN" sz="28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39" name="Text Box 24"/>
          <p:cNvSpPr txBox="1">
            <a:spLocks noChangeArrowheads="1"/>
          </p:cNvSpPr>
          <p:nvPr/>
        </p:nvSpPr>
        <p:spPr bwMode="auto">
          <a:xfrm>
            <a:off x="1158436" y="1776562"/>
            <a:ext cx="7426006" cy="553994"/>
          </a:xfrm>
          <a:prstGeom prst="rect">
            <a:avLst/>
          </a:prstGeom>
          <a:noFill/>
          <a:ln w="19050" algn="ctr">
            <a:noFill/>
            <a:miter lim="800000"/>
          </a:ln>
          <a:effectLst/>
        </p:spPr>
        <p:txBody>
          <a:bodyPr wrap="square" lIns="121917" tIns="60958" rIns="121917" bIns="60958">
            <a:spAutoFit/>
          </a:bodyPr>
          <a:lstStyle/>
          <a:p>
            <a:pPr defTabSz="1219200">
              <a:buFont typeface="Arial" panose="020B0604020202020204" pitchFamily="34" charset="0"/>
              <a:defRPr/>
            </a:pP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小组讨论：乘数是两位数的乘法怎样计算？</a:t>
            </a:r>
            <a:endParaRPr lang="en-US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8" name="Text Box 24"/>
          <p:cNvSpPr txBox="1">
            <a:spLocks noChangeArrowheads="1"/>
          </p:cNvSpPr>
          <p:nvPr/>
        </p:nvSpPr>
        <p:spPr bwMode="auto">
          <a:xfrm>
            <a:off x="1226673" y="2396476"/>
            <a:ext cx="9677888" cy="3354760"/>
          </a:xfrm>
          <a:prstGeom prst="rect">
            <a:avLst/>
          </a:prstGeom>
          <a:noFill/>
          <a:ln w="19050" algn="ctr">
            <a:noFill/>
            <a:miter lim="800000"/>
          </a:ln>
          <a:effectLst/>
        </p:spPr>
        <p:txBody>
          <a:bodyPr wrap="square" lIns="121917" tIns="60958" rIns="121917" bIns="60958">
            <a:spAutoFit/>
          </a:bodyPr>
          <a:lstStyle/>
          <a:p>
            <a:pPr marL="532130" indent="-532130" defTabSz="1219200">
              <a:lnSpc>
                <a:spcPct val="150000"/>
              </a:lnSpc>
              <a:buFont typeface="Arial" panose="020B0604020202020204" pitchFamily="34" charset="0"/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用一个乘数个位上的数去乘另一个乘数，得数的末位与乘数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对齐。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32130" indent="-532130" defTabSz="1219200">
              <a:lnSpc>
                <a:spcPct val="150000"/>
              </a:lnSpc>
              <a:buFont typeface="Arial" panose="020B0604020202020204" pitchFamily="34" charset="0"/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用这个乘数十位上的数去乘另一个乘数，得数的末位与乘数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对齐。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32130" indent="-532130" defTabSz="1219200">
              <a:lnSpc>
                <a:spcPct val="150000"/>
              </a:lnSpc>
              <a:buFont typeface="Arial" panose="020B0604020202020204" pitchFamily="34" charset="0"/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r>
              <a:rPr lang="zh-CN" altLang="en-US" sz="28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把两次乘得的数加起来。</a:t>
            </a:r>
            <a:endParaRPr lang="en-US" altLang="zh-CN" sz="2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9" name="Text Box 24"/>
          <p:cNvSpPr txBox="1">
            <a:spLocks noChangeArrowheads="1"/>
          </p:cNvSpPr>
          <p:nvPr/>
        </p:nvSpPr>
        <p:spPr bwMode="auto">
          <a:xfrm>
            <a:off x="3546792" y="3016985"/>
            <a:ext cx="1093447" cy="769437"/>
          </a:xfrm>
          <a:prstGeom prst="rect">
            <a:avLst/>
          </a:prstGeom>
          <a:noFill/>
          <a:ln w="19050" algn="ctr">
            <a:noFill/>
            <a:miter lim="800000"/>
          </a:ln>
          <a:effectLst/>
        </p:spPr>
        <p:txBody>
          <a:bodyPr wrap="square" lIns="121917" tIns="60958" rIns="121917" bIns="60958">
            <a:spAutoFit/>
          </a:bodyPr>
          <a:lstStyle/>
          <a:p>
            <a:pPr marL="532130" indent="-532130" defTabSz="1219200">
              <a:lnSpc>
                <a:spcPct val="150000"/>
              </a:lnSpc>
              <a:buFont typeface="Arial" panose="020B0604020202020204" pitchFamily="34" charset="0"/>
              <a:defRPr/>
            </a:pPr>
            <a:r>
              <a:rPr lang="zh-CN" altLang="en-US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Text Box 24"/>
          <p:cNvSpPr txBox="1">
            <a:spLocks noChangeArrowheads="1"/>
          </p:cNvSpPr>
          <p:nvPr/>
        </p:nvSpPr>
        <p:spPr bwMode="auto">
          <a:xfrm>
            <a:off x="3546792" y="4314352"/>
            <a:ext cx="1093447" cy="691980"/>
          </a:xfrm>
          <a:prstGeom prst="rect">
            <a:avLst/>
          </a:prstGeom>
          <a:noFill/>
          <a:ln w="19050" algn="ctr">
            <a:noFill/>
            <a:miter lim="800000"/>
          </a:ln>
          <a:effectLst/>
        </p:spPr>
        <p:txBody>
          <a:bodyPr wrap="square" lIns="121917" tIns="60958" rIns="121917" bIns="60958">
            <a:spAutoFit/>
          </a:bodyPr>
          <a:lstStyle/>
          <a:p>
            <a:pPr marL="532130" indent="-532130" defTabSz="1219200">
              <a:lnSpc>
                <a:spcPct val="150000"/>
              </a:lnSpc>
              <a:buFont typeface="Arial" panose="020B0604020202020204" pitchFamily="34" charset="0"/>
              <a:defRPr/>
            </a:pPr>
            <a:r>
              <a:rPr lang="zh-CN" altLang="en-US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/>
      <p:bldP spid="49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组合 20"/>
          <p:cNvGrpSpPr/>
          <p:nvPr/>
        </p:nvGrpSpPr>
        <p:grpSpPr>
          <a:xfrm>
            <a:off x="1307124" y="1457850"/>
            <a:ext cx="2658533" cy="738664"/>
            <a:chOff x="811213" y="810047"/>
            <a:chExt cx="1993801" cy="553196"/>
          </a:xfrm>
        </p:grpSpPr>
        <p:pic>
          <p:nvPicPr>
            <p:cNvPr id="14403" name="图片 22" descr="花盆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11213" y="938212"/>
              <a:ext cx="322262" cy="3683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404" name="文本框 23"/>
            <p:cNvSpPr txBox="1"/>
            <p:nvPr/>
          </p:nvSpPr>
          <p:spPr>
            <a:xfrm>
              <a:off x="1073150" y="810047"/>
              <a:ext cx="1731864" cy="55319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/>
            <a:p>
              <a:pPr eaLnBrk="1" fontAlgn="ctr" hangingPunct="1">
                <a:lnSpc>
                  <a:spcPct val="150000"/>
                </a:lnSpc>
                <a:buFont typeface="Arial" panose="020B0604020202020204" pitchFamily="34" charset="0"/>
              </a:pPr>
              <a:r>
                <a:rPr lang="zh-CN" altLang="en-US" sz="28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Times New Roman" panose="02020603050405020304" pitchFamily="18" charset="0"/>
                </a:rPr>
                <a:t>小试牛刀</a:t>
              </a:r>
              <a:endParaRPr lang="zh-CN" altLang="en-US" sz="2800" b="1">
                <a:solidFill>
                  <a:srgbClr val="008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66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68" name="Rectangle 8"/>
          <p:cNvSpPr/>
          <p:nvPr/>
        </p:nvSpPr>
        <p:spPr>
          <a:xfrm>
            <a:off x="1656391" y="2196514"/>
            <a:ext cx="5530850" cy="76943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476885" indent="-476885" defTabSz="1219200" latinLnBrk="1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．列竖式计算：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9" name="矩形 2"/>
          <p:cNvSpPr>
            <a:spLocks noChangeArrowheads="1"/>
          </p:cNvSpPr>
          <p:nvPr/>
        </p:nvSpPr>
        <p:spPr bwMode="auto">
          <a:xfrm>
            <a:off x="3339658" y="1601801"/>
            <a:ext cx="2729046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61950" indent="-361950">
              <a:lnSpc>
                <a:spcPct val="150000"/>
              </a:lnSpc>
            </a:pPr>
            <a:endParaRPr lang="en-US" altLang="zh-CN" sz="2000" b="1" smtClean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278552" y="2581232"/>
            <a:ext cx="5553005" cy="3588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4002108" y="3829444"/>
            <a:ext cx="1592738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2     3    2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488104" y="4394016"/>
            <a:ext cx="1502969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1    7    4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497455" y="5035459"/>
            <a:ext cx="2041578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1    9    7    2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350855" y="2724878"/>
            <a:ext cx="605288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701985" y="2716250"/>
            <a:ext cx="425752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308308" y="3766967"/>
            <a:ext cx="606891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212771" y="4476088"/>
            <a:ext cx="425752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901213" y="4476088"/>
            <a:ext cx="605288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313921" y="5002408"/>
            <a:ext cx="784824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016971" y="5561968"/>
            <a:ext cx="606891" cy="553994"/>
          </a:xfrm>
          <a:prstGeom prst="rect">
            <a:avLst/>
          </a:prstGeom>
          <a:noFill/>
          <a:ln w="9525">
            <a:noFill/>
          </a:ln>
        </p:spPr>
        <p:txBody>
          <a:bodyPr wrap="none" lIns="121917" tIns="60958" rIns="121917" bIns="60958">
            <a:spAutoFit/>
          </a:bodyPr>
          <a:lstStyle/>
          <a:p>
            <a:pPr defTabSz="1219200"/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探索新知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68" name="Rectangle 8"/>
          <p:cNvSpPr/>
          <p:nvPr/>
        </p:nvSpPr>
        <p:spPr>
          <a:xfrm>
            <a:off x="1383436" y="1743555"/>
            <a:ext cx="5530850" cy="76943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476885" indent="-476885" defTabSz="1219200" latinLnBrk="1">
              <a:lnSpc>
                <a:spcPct val="150000"/>
              </a:lnSpc>
            </a:pPr>
            <a:r>
              <a:rPr lang="en-US" altLang="zh-CN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计算下面各题。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9" name="矩形 2"/>
          <p:cNvSpPr>
            <a:spLocks noChangeArrowheads="1"/>
          </p:cNvSpPr>
          <p:nvPr/>
        </p:nvSpPr>
        <p:spPr bwMode="auto">
          <a:xfrm>
            <a:off x="8566750" y="5598013"/>
            <a:ext cx="2729046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61950" indent="-361950">
              <a:lnSpc>
                <a:spcPct val="150000"/>
              </a:lnSpc>
            </a:pPr>
            <a:endParaRPr lang="en-US" altLang="zh-CN" sz="2000" b="1" smtClean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756604" y="2622812"/>
            <a:ext cx="3872196" cy="110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02007" y="2473186"/>
            <a:ext cx="4088406" cy="1074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842253" y="2638521"/>
            <a:ext cx="1418928" cy="2111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351100" y="2650108"/>
            <a:ext cx="1471945" cy="2131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237821" y="2571953"/>
            <a:ext cx="1517905" cy="230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8732033" y="2591648"/>
            <a:ext cx="1628146" cy="228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5"/>
          <p:cNvSpPr txBox="1"/>
          <p:nvPr/>
        </p:nvSpPr>
        <p:spPr>
          <a:xfrm>
            <a:off x="1226820" y="1018540"/>
            <a:ext cx="20675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smtClean="0">
                <a:solidFill>
                  <a:srgbClr val="8065A3"/>
                </a:solidFill>
                <a:latin typeface="方正黑体简体" panose="03000509000000000000" charset="-122"/>
                <a:ea typeface="方正黑体简体" panose="03000509000000000000" charset="-122"/>
                <a:sym typeface="+mn-ea"/>
              </a:rPr>
              <a:t>当堂检测</a:t>
            </a:r>
            <a:endParaRPr lang="zh-CN" altLang="en-US" sz="3600" b="1">
              <a:solidFill>
                <a:srgbClr val="8065A3"/>
              </a:solidFill>
              <a:latin typeface="方正黑体简体" panose="03000509000000000000" charset="-122"/>
              <a:ea typeface="方正黑体简体" panose="03000509000000000000" charset="-122"/>
              <a:sym typeface="+mn-ea"/>
            </a:endParaRPr>
          </a:p>
        </p:txBody>
      </p:sp>
      <p:sp>
        <p:nvSpPr>
          <p:cNvPr id="10" name="Rectangle 8"/>
          <p:cNvSpPr/>
          <p:nvPr/>
        </p:nvSpPr>
        <p:spPr>
          <a:xfrm>
            <a:off x="1267764" y="1640692"/>
            <a:ext cx="5530850" cy="76943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476885" indent="-476885" defTabSz="1219200" latinLnBrk="1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．连一连。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2"/>
          <p:cNvSpPr>
            <a:spLocks noChangeArrowheads="1"/>
          </p:cNvSpPr>
          <p:nvPr/>
        </p:nvSpPr>
        <p:spPr bwMode="auto">
          <a:xfrm>
            <a:off x="8782968" y="5827823"/>
            <a:ext cx="2729046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5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61950" indent="-361950">
              <a:lnSpc>
                <a:spcPct val="150000"/>
              </a:lnSpc>
            </a:pPr>
            <a:endParaRPr lang="en-US" altLang="zh-CN" sz="2000" b="1" smtClean="0">
              <a:solidFill>
                <a:srgbClr val="00B05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106793" y="2410129"/>
            <a:ext cx="5054567" cy="32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4872251" y="2838734"/>
            <a:ext cx="1705970" cy="79157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872251" y="2947916"/>
            <a:ext cx="1705970" cy="6823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922293" y="4490113"/>
            <a:ext cx="1705970" cy="7369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4922293" y="4490113"/>
            <a:ext cx="1655928" cy="7537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k5N2NlY2M3YTYxOWZiOGYxNjRiYWQ5ODRlZGVhYmYifQ=="/>
  <p:tag name="KSO_WPP_MARK_KEY" val="a750f510-f364-48b0-b06f-5776302a3a34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1836</Words>
  <Application>WPS 演示</Application>
  <PresentationFormat>自定义</PresentationFormat>
  <Paragraphs>177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Wingdings</vt:lpstr>
      <vt:lpstr>微软雅黑</vt:lpstr>
      <vt:lpstr>黑体</vt:lpstr>
      <vt:lpstr>字魂36号-正文宋楷</vt:lpstr>
      <vt:lpstr>Times New Roman</vt:lpstr>
      <vt:lpstr>Calibri</vt:lpstr>
      <vt:lpstr>方正黑体简体</vt:lpstr>
      <vt:lpstr>Calibri</vt:lpstr>
      <vt:lpstr>楷体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2023-02-15T18:08:00Z</cp:lastPrinted>
  <dcterms:created xsi:type="dcterms:W3CDTF">2023-02-15T18:08:00Z</dcterms:created>
  <dcterms:modified xsi:type="dcterms:W3CDTF">2023-10-27T08:34:35Z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31CF211FE414417FB52A940EDD927742_12</vt:lpwstr>
  </property>
  <property fmtid="{D5CDD505-2E9C-101B-9397-08002B2CF9AE}" pid="3" name="KSOProductBuildVer">
    <vt:lpwstr>2052-12.1.0.15712</vt:lpwstr>
  </property>
</Properties>
</file>