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0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0" userDrawn="1">
          <p15:clr>
            <a:srgbClr val="A4A3A4"/>
          </p15:clr>
        </p15:guide>
        <p15:guide id="2" orient="horz" pos="2964" userDrawn="1">
          <p15:clr>
            <a:srgbClr val="A4A3A4"/>
          </p15:clr>
        </p15:guide>
        <p15:guide id="3" orient="horz" pos="2913" userDrawn="1">
          <p15:clr>
            <a:srgbClr val="A4A3A4"/>
          </p15:clr>
        </p15:guide>
        <p15:guide id="4" pos="311" userDrawn="1">
          <p15:clr>
            <a:srgbClr val="A4A3A4"/>
          </p15:clr>
        </p15:guide>
        <p15:guide id="5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6D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654"/>
      </p:cViewPr>
      <p:guideLst>
        <p:guide orient="horz" pos="450"/>
        <p:guide orient="horz" pos="2964"/>
        <p:guide orient="horz" pos="2913"/>
        <p:guide pos="311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ED1461E4-8541-4E8F-AC59-028538C5CE1A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87644DB0-7CA6-450A-B21C-844628E79669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箭头: V 形 2"/>
          <p:cNvSpPr/>
          <p:nvPr userDrawn="1"/>
        </p:nvSpPr>
        <p:spPr>
          <a:xfrm>
            <a:off x="428625" y="285750"/>
            <a:ext cx="342900" cy="342900"/>
          </a:xfrm>
          <a:prstGeom prst="chevron">
            <a:avLst/>
          </a:prstGeom>
          <a:solidFill>
            <a:srgbClr val="3E6D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箭头: V 形 3"/>
          <p:cNvSpPr/>
          <p:nvPr userDrawn="1"/>
        </p:nvSpPr>
        <p:spPr>
          <a:xfrm>
            <a:off x="695325" y="285750"/>
            <a:ext cx="342900" cy="342900"/>
          </a:xfrm>
          <a:prstGeom prst="chevron">
            <a:avLst/>
          </a:prstGeom>
          <a:solidFill>
            <a:srgbClr val="3E6D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015521" y="566018"/>
            <a:ext cx="4105619" cy="3539327"/>
          </a:xfrm>
          <a:custGeom>
            <a:avLst/>
            <a:gdLst>
              <a:gd name="connsiteX0" fmla="*/ 0 w 5474158"/>
              <a:gd name="connsiteY0" fmla="*/ 0 h 4719102"/>
              <a:gd name="connsiteX1" fmla="*/ 5474158 w 5474158"/>
              <a:gd name="connsiteY1" fmla="*/ 0 h 4719102"/>
              <a:gd name="connsiteX2" fmla="*/ 2737079 w 5474158"/>
              <a:gd name="connsiteY2" fmla="*/ 4719102 h 4719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4158" h="4719102">
                <a:moveTo>
                  <a:pt x="0" y="0"/>
                </a:moveTo>
                <a:lnTo>
                  <a:pt x="5474158" y="0"/>
                </a:lnTo>
                <a:lnTo>
                  <a:pt x="2737079" y="4719102"/>
                </a:ln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417451" y="1685458"/>
            <a:ext cx="5215192" cy="1492392"/>
            <a:chOff x="6147268" y="2928629"/>
            <a:chExt cx="5112385" cy="1462972"/>
          </a:xfrm>
        </p:grpSpPr>
        <p:grpSp>
          <p:nvGrpSpPr>
            <p:cNvPr id="8" name="组合 7"/>
            <p:cNvGrpSpPr/>
            <p:nvPr/>
          </p:nvGrpSpPr>
          <p:grpSpPr>
            <a:xfrm>
              <a:off x="6147268" y="3442287"/>
              <a:ext cx="5033250" cy="949314"/>
              <a:chOff x="-4714869" y="2221352"/>
              <a:chExt cx="5033250" cy="949314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-4714868" y="2808615"/>
                <a:ext cx="5033249" cy="362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lnSpc>
                    <a:spcPct val="150000"/>
                  </a:lnSpc>
                  <a:defRPr/>
                </a:pPr>
                <a:r>
                  <a:rPr lang="en-US" altLang="zh-CN" sz="1200" kern="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MENTAL HEALTH COUNSELING PPT</a:t>
                </a:r>
                <a:endParaRPr lang="en-US" altLang="zh-CN" sz="12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-4634728" y="2789746"/>
                <a:ext cx="495310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1" name="文本占位符 19"/>
              <p:cNvSpPr txBox="1"/>
              <p:nvPr/>
            </p:nvSpPr>
            <p:spPr>
              <a:xfrm>
                <a:off x="-4714869" y="2221352"/>
                <a:ext cx="5027138" cy="660203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dist">
                  <a:buNone/>
                  <a:defRPr/>
                </a:pPr>
                <a:r>
                  <a:rPr lang="en-US" altLang="zh-CN" sz="2700" b="1" dirty="0">
                    <a:solidFill>
                      <a:srgbClr val="3E6D8B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6.1.2 </a:t>
                </a:r>
                <a:r>
                  <a:rPr lang="zh-CN" altLang="en-US" sz="2700" b="1" dirty="0">
                    <a:solidFill>
                      <a:srgbClr val="3E6D8B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一个因数中间有</a:t>
                </a:r>
                <a:r>
                  <a:rPr lang="en-US" altLang="zh-CN" sz="2700" b="1" dirty="0">
                    <a:solidFill>
                      <a:srgbClr val="3E6D8B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0</a:t>
                </a:r>
                <a:r>
                  <a:rPr lang="zh-CN" altLang="en-US" sz="2700" b="1" dirty="0">
                    <a:solidFill>
                      <a:srgbClr val="3E6D8B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的乘法</a:t>
                </a:r>
                <a:endParaRPr lang="zh-CN" altLang="en-US" sz="2700" b="1" dirty="0">
                  <a:solidFill>
                    <a:srgbClr val="3E6D8B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" name="文本占位符 20"/>
            <p:cNvSpPr txBox="1"/>
            <p:nvPr/>
          </p:nvSpPr>
          <p:spPr>
            <a:xfrm>
              <a:off x="6147268" y="2928629"/>
              <a:ext cx="5112385" cy="42354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85800">
                <a:spcBef>
                  <a:spcPts val="750"/>
                </a:spcBef>
                <a:buNone/>
                <a:defRPr/>
              </a:pPr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第</a:t>
              </a:r>
              <a:r>
                <a:rPr lang="en-US" altLang="zh-CN" sz="2400" dirty="0"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6</a:t>
              </a:r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单元    多位数乘一位数</a:t>
              </a:r>
              <a:endPara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-1024175" y="376981"/>
            <a:ext cx="3046757" cy="225731"/>
          </a:xfrm>
          <a:prstGeom prst="rect">
            <a:avLst/>
          </a:prstGeom>
          <a:solidFill>
            <a:srgbClr val="3E6D8B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txBody>
          <a:bodyPr spcFirstLastPara="1" wrap="square" lIns="43194" tIns="43194" rIns="43194" bIns="43194" spcCol="28575" anchor="ctr">
            <a:spAutoFit/>
          </a:bodyPr>
          <a:lstStyle/>
          <a:p>
            <a:pPr algn="r" defTabSz="864235" latinLnBrk="1">
              <a:defRPr/>
            </a:pPr>
            <a:r>
              <a:rPr lang="zh-CN" altLang="en-US" sz="900" kern="0" spc="225" dirty="0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rPr>
              <a:t>人教版小学数学三年级上册</a:t>
            </a:r>
            <a:endParaRPr lang="zh-CN" altLang="en-US" sz="900" kern="0" spc="225" dirty="0">
              <a:solidFill>
                <a:prstClr val="white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等腰三角形 16"/>
          <p:cNvSpPr/>
          <p:nvPr/>
        </p:nvSpPr>
        <p:spPr>
          <a:xfrm flipV="1">
            <a:off x="5015521" y="1284133"/>
            <a:ext cx="4105619" cy="3539327"/>
          </a:xfrm>
          <a:prstGeom prst="triangle">
            <a:avLst/>
          </a:prstGeom>
          <a:noFill/>
          <a:ln w="44450">
            <a:solidFill>
              <a:srgbClr val="3E6D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noFill/>
            </a:endParaRPr>
          </a:p>
        </p:txBody>
      </p:sp>
      <p:sp>
        <p:nvSpPr>
          <p:cNvPr id="18" name="等腰三角形 17"/>
          <p:cNvSpPr/>
          <p:nvPr/>
        </p:nvSpPr>
        <p:spPr>
          <a:xfrm flipV="1">
            <a:off x="5015523" y="3858994"/>
            <a:ext cx="1087322" cy="937347"/>
          </a:xfrm>
          <a:prstGeom prst="triangle">
            <a:avLst/>
          </a:prstGeom>
          <a:noFill/>
          <a:ln w="44450">
            <a:solidFill>
              <a:srgbClr val="3E6D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noFill/>
            </a:endParaRPr>
          </a:p>
        </p:txBody>
      </p:sp>
      <p:sp>
        <p:nvSpPr>
          <p:cNvPr id="19" name="等腰三角形 18"/>
          <p:cNvSpPr/>
          <p:nvPr/>
        </p:nvSpPr>
        <p:spPr>
          <a:xfrm flipV="1">
            <a:off x="5015522" y="3738168"/>
            <a:ext cx="1087322" cy="937347"/>
          </a:xfrm>
          <a:prstGeom prst="triangle">
            <a:avLst/>
          </a:prstGeom>
          <a:solidFill>
            <a:srgbClr val="3E6D8B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5015522" y="2740672"/>
            <a:ext cx="1087322" cy="937347"/>
          </a:xfrm>
          <a:prstGeom prst="triangle">
            <a:avLst/>
          </a:prstGeom>
          <a:solidFill>
            <a:srgbClr val="3E6D8B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8033818" y="2800821"/>
            <a:ext cx="1087322" cy="937347"/>
          </a:xfrm>
          <a:prstGeom prst="triangle">
            <a:avLst/>
          </a:prstGeom>
          <a:solidFill>
            <a:srgbClr val="3E6D8B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>
            <a:off x="7490157" y="3891704"/>
            <a:ext cx="1087322" cy="937347"/>
          </a:xfrm>
          <a:prstGeom prst="triangle">
            <a:avLst/>
          </a:prstGeom>
          <a:solidFill>
            <a:srgbClr val="3E6D8B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8"/>
          <p:cNvSpPr txBox="1">
            <a:spLocks noChangeArrowheads="1"/>
          </p:cNvSpPr>
          <p:nvPr/>
        </p:nvSpPr>
        <p:spPr bwMode="auto">
          <a:xfrm>
            <a:off x="3054781" y="2022581"/>
            <a:ext cx="21597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604×8</a:t>
            </a:r>
            <a:r>
              <a:rPr lang="zh-CN" altLang="en-US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en-US" altLang="zh-CN" sz="1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12291" name="Group 32"/>
          <p:cNvGrpSpPr/>
          <p:nvPr/>
        </p:nvGrpSpPr>
        <p:grpSpPr bwMode="auto">
          <a:xfrm>
            <a:off x="6227624" y="1449358"/>
            <a:ext cx="2533276" cy="1551384"/>
            <a:chOff x="0" y="0"/>
            <a:chExt cx="2077" cy="1303"/>
          </a:xfrm>
        </p:grpSpPr>
        <p:pic>
          <p:nvPicPr>
            <p:cNvPr id="13315" name="Picture 2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081" y="283"/>
              <a:ext cx="996" cy="1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6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183" cy="343"/>
            </a:xfrm>
            <a:prstGeom prst="wedgeRoundRectCallout">
              <a:avLst>
                <a:gd name="adj1" fmla="val 61565"/>
                <a:gd name="adj2" fmla="val 57611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怎样列式？</a:t>
              </a:r>
              <a:endPara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294" name="Group 17"/>
          <p:cNvGrpSpPr/>
          <p:nvPr/>
        </p:nvGrpSpPr>
        <p:grpSpPr bwMode="auto">
          <a:xfrm>
            <a:off x="1719269" y="2786429"/>
            <a:ext cx="4668907" cy="1509713"/>
            <a:chOff x="231" y="0"/>
            <a:chExt cx="3054" cy="1268"/>
          </a:xfrm>
        </p:grpSpPr>
        <p:pic>
          <p:nvPicPr>
            <p:cNvPr id="13318" name="Picture 13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 flipH="1">
              <a:off x="231" y="180"/>
              <a:ext cx="560" cy="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AutoShape 27"/>
            <p:cNvSpPr>
              <a:spLocks noChangeArrowheads="1"/>
            </p:cNvSpPr>
            <p:nvPr/>
          </p:nvSpPr>
          <p:spPr bwMode="auto">
            <a:xfrm>
              <a:off x="1125" y="0"/>
              <a:ext cx="2160" cy="1215"/>
            </a:xfrm>
            <a:prstGeom prst="wedgeRoundRectCallout">
              <a:avLst>
                <a:gd name="adj1" fmla="val -62403"/>
                <a:gd name="adj2" fmla="val -9838"/>
                <a:gd name="adj3" fmla="val 16667"/>
              </a:avLst>
            </a:prstGeom>
            <a:solidFill>
              <a:srgbClr val="FFFFCC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r>
                <a:rPr lang="zh-CN" altLang="en-US" sz="1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估计应该比</a:t>
              </a:r>
              <a:r>
                <a:rPr lang="en-US" altLang="zh-CN" sz="1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4800</a:t>
              </a:r>
              <a:r>
                <a:rPr lang="zh-CN" altLang="en-US" sz="1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人多一些。</a:t>
              </a:r>
              <a:endPara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  <a:p>
              <a:r>
                <a:rPr lang="en-US" altLang="zh-CN" sz="1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  604×8≈4800</a:t>
              </a:r>
              <a:endPara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  <a:p>
              <a:r>
                <a:rPr lang="en-US" altLang="zh-CN" sz="1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   </a:t>
              </a:r>
              <a:endPara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  <a:p>
              <a:r>
                <a:rPr lang="en-US" altLang="zh-CN" sz="1800" kern="0" dirty="0">
                  <a:solidFill>
                    <a:srgbClr val="FF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  600    8</a:t>
              </a:r>
              <a:endPara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320" name="Line 15"/>
            <p:cNvSpPr>
              <a:spLocks noChangeShapeType="1"/>
            </p:cNvSpPr>
            <p:nvPr/>
          </p:nvSpPr>
          <p:spPr bwMode="auto">
            <a:xfrm>
              <a:off x="1433" y="556"/>
              <a:ext cx="0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321" name="Line 16"/>
            <p:cNvSpPr>
              <a:spLocks noChangeShapeType="1"/>
            </p:cNvSpPr>
            <p:nvPr/>
          </p:nvSpPr>
          <p:spPr bwMode="auto">
            <a:xfrm>
              <a:off x="1748" y="556"/>
              <a:ext cx="0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3322" name="Text Box 14"/>
          <p:cNvSpPr txBox="1">
            <a:spLocks noChangeArrowheads="1"/>
          </p:cNvSpPr>
          <p:nvPr/>
        </p:nvSpPr>
        <p:spPr bwMode="auto">
          <a:xfrm>
            <a:off x="494110" y="806817"/>
            <a:ext cx="5250023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例</a:t>
            </a: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运动场的看台分为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 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个区，每个区有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604 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个座位。运动场的看台共有多少个座位？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3230257" y="1957960"/>
            <a:ext cx="1438275" cy="346249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6 0 4</a:t>
            </a:r>
            <a:endParaRPr lang="en-US" altLang="zh-CN" sz="1800" kern="0" dirty="0">
              <a:solidFill>
                <a:srgbClr val="0000FF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14339" name="Group 73"/>
          <p:cNvGrpSpPr/>
          <p:nvPr/>
        </p:nvGrpSpPr>
        <p:grpSpPr bwMode="auto">
          <a:xfrm>
            <a:off x="3250497" y="2491026"/>
            <a:ext cx="1020366" cy="396478"/>
            <a:chOff x="0" y="1"/>
            <a:chExt cx="857" cy="333"/>
          </a:xfrm>
        </p:grpSpPr>
        <p:sp>
          <p:nvSpPr>
            <p:cNvPr id="2" name="Text Box 70"/>
            <p:cNvSpPr txBox="1">
              <a:spLocks noChangeArrowheads="1"/>
            </p:cNvSpPr>
            <p:nvPr/>
          </p:nvSpPr>
          <p:spPr bwMode="auto">
            <a:xfrm>
              <a:off x="0" y="1"/>
              <a:ext cx="587" cy="310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altLang="zh-CN" sz="1800" kern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40" name="Text Box 71"/>
            <p:cNvSpPr txBox="1">
              <a:spLocks noChangeArrowheads="1"/>
            </p:cNvSpPr>
            <p:nvPr/>
          </p:nvSpPr>
          <p:spPr bwMode="auto">
            <a:xfrm>
              <a:off x="270" y="24"/>
              <a:ext cx="587" cy="310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kern="0" dirty="0">
                  <a:solidFill>
                    <a:srgbClr val="0000FF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8 </a:t>
              </a:r>
              <a:endPara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342" name="Line 19"/>
          <p:cNvSpPr>
            <a:spLocks noChangeShapeType="1"/>
          </p:cNvSpPr>
          <p:nvPr/>
        </p:nvSpPr>
        <p:spPr bwMode="auto">
          <a:xfrm rot="1860000">
            <a:off x="3626181" y="2310935"/>
            <a:ext cx="158353" cy="263128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343" name="Line 26"/>
          <p:cNvSpPr>
            <a:spLocks noChangeShapeType="1"/>
          </p:cNvSpPr>
          <p:nvPr/>
        </p:nvSpPr>
        <p:spPr bwMode="auto">
          <a:xfrm rot="19500000">
            <a:off x="3399962" y="2196635"/>
            <a:ext cx="188119" cy="507206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344" name="Line 27"/>
          <p:cNvSpPr>
            <a:spLocks noChangeShapeType="1"/>
          </p:cNvSpPr>
          <p:nvPr/>
        </p:nvSpPr>
        <p:spPr bwMode="auto">
          <a:xfrm rot="21000000">
            <a:off x="3526168" y="2290694"/>
            <a:ext cx="173831" cy="335756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345" name="Line 7"/>
          <p:cNvSpPr>
            <a:spLocks noChangeShapeType="1"/>
          </p:cNvSpPr>
          <p:nvPr/>
        </p:nvSpPr>
        <p:spPr bwMode="auto">
          <a:xfrm flipV="1">
            <a:off x="2771542" y="2878619"/>
            <a:ext cx="142755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346" name="Text Box 11"/>
          <p:cNvSpPr txBox="1">
            <a:spLocks noChangeArrowheads="1"/>
          </p:cNvSpPr>
          <p:nvPr/>
        </p:nvSpPr>
        <p:spPr bwMode="auto">
          <a:xfrm>
            <a:off x="2770352" y="2466664"/>
            <a:ext cx="594122" cy="346249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</a:t>
            </a:r>
            <a:endParaRPr lang="en-US" altLang="zh-CN" sz="1800" kern="0">
              <a:solidFill>
                <a:srgbClr val="0000FF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347" name="Text Box 43"/>
          <p:cNvSpPr txBox="1">
            <a:spLocks noChangeArrowheads="1"/>
          </p:cNvSpPr>
          <p:nvPr/>
        </p:nvSpPr>
        <p:spPr bwMode="auto">
          <a:xfrm>
            <a:off x="3813338" y="2863142"/>
            <a:ext cx="4857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endParaRPr lang="en-US" altLang="zh-CN" sz="1800" kern="0">
              <a:solidFill>
                <a:srgbClr val="0000FF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348" name="Text Box 46"/>
          <p:cNvSpPr txBox="1">
            <a:spLocks noChangeArrowheads="1"/>
          </p:cNvSpPr>
          <p:nvPr/>
        </p:nvSpPr>
        <p:spPr bwMode="auto">
          <a:xfrm>
            <a:off x="2789401" y="2879811"/>
            <a:ext cx="4857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en-US" altLang="zh-CN" sz="1800" kern="0">
              <a:solidFill>
                <a:srgbClr val="0000FF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349" name="Text Box 48"/>
          <p:cNvSpPr txBox="1">
            <a:spLocks noChangeArrowheads="1"/>
          </p:cNvSpPr>
          <p:nvPr/>
        </p:nvSpPr>
        <p:spPr bwMode="auto">
          <a:xfrm>
            <a:off x="3140636" y="2863142"/>
            <a:ext cx="32385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endParaRPr lang="en-US" altLang="zh-CN" sz="1800" kern="0">
              <a:solidFill>
                <a:srgbClr val="0000FF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350" name="Text Box 49"/>
          <p:cNvSpPr txBox="1">
            <a:spLocks noChangeArrowheads="1"/>
          </p:cNvSpPr>
          <p:nvPr/>
        </p:nvSpPr>
        <p:spPr bwMode="auto">
          <a:xfrm>
            <a:off x="3337833" y="2514402"/>
            <a:ext cx="4857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endParaRPr lang="en-US" altLang="zh-CN" sz="1800" kern="0">
              <a:solidFill>
                <a:srgbClr val="0000FF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351" name="Text Box 28"/>
          <p:cNvSpPr txBox="1">
            <a:spLocks noChangeArrowheads="1"/>
          </p:cNvSpPr>
          <p:nvPr/>
        </p:nvSpPr>
        <p:spPr bwMode="auto">
          <a:xfrm>
            <a:off x="3888718" y="1611711"/>
            <a:ext cx="221456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4832(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</a:t>
            </a: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en-US" altLang="zh-CN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431697" y="809909"/>
            <a:ext cx="8356808" cy="90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例</a:t>
            </a: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运动场的看台分为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 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个区，每个区有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604 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个座位。运动场的看台共有多少个座位？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352" name="Text Box 28"/>
          <p:cNvSpPr txBox="1">
            <a:spLocks noChangeArrowheads="1"/>
          </p:cNvSpPr>
          <p:nvPr/>
        </p:nvSpPr>
        <p:spPr bwMode="auto">
          <a:xfrm>
            <a:off x="2869498" y="1622827"/>
            <a:ext cx="21597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604×8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en-US" altLang="zh-CN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354" name="矩形 42"/>
          <p:cNvSpPr>
            <a:spLocks noChangeArrowheads="1"/>
          </p:cNvSpPr>
          <p:nvPr/>
        </p:nvSpPr>
        <p:spPr bwMode="auto">
          <a:xfrm>
            <a:off x="1732094" y="4254749"/>
            <a:ext cx="39688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运动场的看台共有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4832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个座位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。</a:t>
            </a:r>
            <a:endParaRPr lang="zh-CN" altLang="en-US" sz="1800" kern="0" dirty="0">
              <a:solidFill>
                <a:srgbClr val="0000FF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355" name="Text Box 49"/>
          <p:cNvSpPr txBox="1">
            <a:spLocks noChangeArrowheads="1"/>
          </p:cNvSpPr>
          <p:nvPr/>
        </p:nvSpPr>
        <p:spPr bwMode="auto">
          <a:xfrm>
            <a:off x="3437101" y="2879811"/>
            <a:ext cx="4857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endParaRPr lang="en-US" altLang="zh-CN" sz="1800" kern="0">
              <a:solidFill>
                <a:srgbClr val="0000FF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14356" name="组合 26"/>
          <p:cNvGrpSpPr/>
          <p:nvPr/>
        </p:nvGrpSpPr>
        <p:grpSpPr bwMode="auto">
          <a:xfrm>
            <a:off x="1766589" y="2874257"/>
            <a:ext cx="4212431" cy="1233755"/>
            <a:chOff x="-71438" y="0"/>
            <a:chExt cx="3929090" cy="1903800"/>
          </a:xfrm>
        </p:grpSpPr>
        <p:grpSp>
          <p:nvGrpSpPr>
            <p:cNvPr id="4" name="组合 24"/>
            <p:cNvGrpSpPr/>
            <p:nvPr/>
          </p:nvGrpSpPr>
          <p:grpSpPr bwMode="auto">
            <a:xfrm>
              <a:off x="1411031" y="0"/>
              <a:ext cx="874985" cy="957200"/>
              <a:chOff x="-89167" y="0"/>
              <a:chExt cx="874985" cy="957200"/>
            </a:xfrm>
          </p:grpSpPr>
          <p:sp>
            <p:nvSpPr>
              <p:cNvPr id="14357" name="TextBox 18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785818" cy="5699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1800" kern="0">
                    <a:solidFill>
                      <a:srgbClr val="FF0000"/>
                    </a:solidFill>
                    <a:latin typeface="Arial" panose="020B0604020202020204" pitchFamily="34" charset="0"/>
                    <a:ea typeface="思源黑体 CN Medium" panose="020B0600000000000000" pitchFamily="34" charset="-122"/>
                    <a:sym typeface="Arial" panose="020B0604020202020204" pitchFamily="34" charset="0"/>
                  </a:rPr>
                  <a:t>3</a:t>
                </a:r>
                <a:endParaRPr lang="zh-CN" altLang="en-US" sz="1800" kern="0">
                  <a:solidFill>
                    <a:srgbClr val="FF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14358" name="直接箭头连接符 21"/>
              <p:cNvCxnSpPr>
                <a:cxnSpLocks noChangeShapeType="1"/>
              </p:cNvCxnSpPr>
              <p:nvPr/>
            </p:nvCxnSpPr>
            <p:spPr bwMode="auto">
              <a:xfrm rot="5400000">
                <a:off x="-33758" y="776973"/>
                <a:ext cx="358867" cy="1587"/>
              </a:xfrm>
              <a:prstGeom prst="straightConnector1">
                <a:avLst/>
              </a:prstGeom>
              <a:noFill/>
              <a:ln w="25400">
                <a:solidFill>
                  <a:srgbClr val="0000FF"/>
                </a:solidFill>
                <a:round/>
                <a:tailEnd type="arrow" w="med" len="med"/>
              </a:ln>
              <a:effectLst>
                <a:outerShdw dist="20000" dir="5400000" algn="ctr" rotWithShape="0">
                  <a:srgbClr val="000000">
                    <a:alpha val="37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59" name="椭圆 22"/>
              <p:cNvSpPr>
                <a:spLocks noChangeArrowheads="1"/>
              </p:cNvSpPr>
              <p:nvPr/>
            </p:nvSpPr>
            <p:spPr bwMode="auto">
              <a:xfrm>
                <a:off x="-89167" y="77032"/>
                <a:ext cx="500067" cy="500191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sz="1800" kern="0" dirty="0">
                  <a:solidFill>
                    <a:srgbClr val="FFFFFF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360" name="圆角矩形 25"/>
            <p:cNvSpPr>
              <a:spLocks noChangeArrowheads="1"/>
            </p:cNvSpPr>
            <p:nvPr/>
          </p:nvSpPr>
          <p:spPr bwMode="auto">
            <a:xfrm>
              <a:off x="-71438" y="974874"/>
              <a:ext cx="3929090" cy="9289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>
              <a:solidFill>
                <a:srgbClr val="0000FF"/>
              </a:solidFill>
              <a:round/>
            </a:ln>
          </p:spPr>
          <p:txBody>
            <a:bodyPr anchor="ctr"/>
            <a:lstStyle/>
            <a:p>
              <a:pPr algn="ctr"/>
              <a:r>
                <a:rPr lang="en-US" altLang="zh-CN" sz="1800" kern="0">
                  <a:solidFill>
                    <a:srgbClr val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0×8</a:t>
              </a:r>
              <a:r>
                <a:rPr lang="zh-CN" altLang="en-US" sz="1800" kern="0">
                  <a:solidFill>
                    <a:srgbClr val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＝</a:t>
              </a:r>
              <a:r>
                <a:rPr lang="en-US" altLang="zh-CN" sz="1800" kern="0">
                  <a:solidFill>
                    <a:srgbClr val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0</a:t>
              </a:r>
              <a:r>
                <a:rPr lang="zh-CN" altLang="en-US" sz="1800" kern="0">
                  <a:solidFill>
                    <a:srgbClr val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，</a:t>
              </a:r>
              <a:r>
                <a:rPr lang="en-US" altLang="zh-CN" sz="1800" kern="0">
                  <a:solidFill>
                    <a:srgbClr val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0</a:t>
              </a:r>
              <a:r>
                <a:rPr lang="zh-CN" altLang="en-US" sz="1800" kern="0">
                  <a:solidFill>
                    <a:srgbClr val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＋</a:t>
              </a:r>
              <a:r>
                <a:rPr lang="en-US" altLang="zh-CN" sz="1800" kern="0">
                  <a:solidFill>
                    <a:srgbClr val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3</a:t>
              </a:r>
              <a:r>
                <a:rPr lang="zh-CN" altLang="en-US" sz="1800" kern="0">
                  <a:solidFill>
                    <a:srgbClr val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＝</a:t>
              </a:r>
              <a:r>
                <a:rPr lang="en-US" altLang="zh-CN" sz="1800" kern="0">
                  <a:solidFill>
                    <a:srgbClr val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3</a:t>
              </a:r>
              <a:r>
                <a:rPr lang="zh-CN" altLang="en-US" sz="1800" kern="0">
                  <a:solidFill>
                    <a:srgbClr val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，所以十位上写</a:t>
              </a:r>
              <a:r>
                <a:rPr lang="en-US" altLang="zh-CN" sz="1800" kern="0">
                  <a:solidFill>
                    <a:srgbClr val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3</a:t>
              </a:r>
              <a:endParaRPr lang="zh-CN" altLang="en-US" sz="18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6" grpId="0"/>
      <p:bldP spid="14347" grpId="0"/>
      <p:bldP spid="14348" grpId="0"/>
      <p:bldP spid="14349" grpId="0"/>
      <p:bldP spid="14350" grpId="0"/>
      <p:bldP spid="14351" grpId="0"/>
      <p:bldP spid="14354" grpId="0"/>
      <p:bldP spid="143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432153" y="952648"/>
            <a:ext cx="621506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下面的计算正确吗？把错误的改正过来。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5362" name="Picture 11" descr="0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03294" y="1298897"/>
            <a:ext cx="4537413" cy="28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文本框 15363"/>
          <p:cNvSpPr txBox="1">
            <a:spLocks noChangeArrowheads="1"/>
          </p:cNvSpPr>
          <p:nvPr/>
        </p:nvSpPr>
        <p:spPr bwMode="auto">
          <a:xfrm>
            <a:off x="3890919" y="1928793"/>
            <a:ext cx="1350169" cy="159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  208</a:t>
            </a:r>
            <a:endParaRPr lang="en-US" altLang="zh-CN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   4</a:t>
            </a:r>
            <a:endParaRPr lang="en-US" altLang="zh-CN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365" name="直接连接符 15364"/>
          <p:cNvSpPr>
            <a:spLocks noChangeShapeType="1"/>
          </p:cNvSpPr>
          <p:nvPr/>
        </p:nvSpPr>
        <p:spPr bwMode="auto">
          <a:xfrm>
            <a:off x="3836150" y="2725165"/>
            <a:ext cx="102631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文本框 15365"/>
          <p:cNvSpPr txBox="1">
            <a:spLocks noChangeArrowheads="1"/>
          </p:cNvSpPr>
          <p:nvPr/>
        </p:nvSpPr>
        <p:spPr bwMode="auto">
          <a:xfrm>
            <a:off x="4066703" y="2413541"/>
            <a:ext cx="1166857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３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　　　　　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832</a:t>
            </a:r>
            <a:endParaRPr lang="en-US" altLang="zh-CN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367" name="圆角矩形 29"/>
          <p:cNvSpPr>
            <a:spLocks noChangeArrowheads="1"/>
          </p:cNvSpPr>
          <p:nvPr/>
        </p:nvSpPr>
        <p:spPr bwMode="auto">
          <a:xfrm>
            <a:off x="495300" y="4088757"/>
            <a:ext cx="8081540" cy="547424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25400">
            <a:solidFill>
              <a:srgbClr val="0000FF"/>
            </a:solidFill>
            <a:round/>
          </a:ln>
        </p:spPr>
        <p:txBody>
          <a:bodyPr lIns="68580" tIns="34290" rIns="68580" bIns="34290" anchor="ctr"/>
          <a:lstStyle/>
          <a:p>
            <a:pPr algn="ctr"/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计算因数中间有</a:t>
            </a:r>
            <a:r>
              <a: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的乘法时，与中间的</a:t>
            </a:r>
            <a:r>
              <a: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相乘时，如果没有进位数，要在那一位上写</a:t>
            </a:r>
            <a:r>
              <a: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占位，如果有进位数必须加上。</a:t>
            </a:r>
            <a:endParaRPr lang="zh-CN" altLang="en-US" sz="1800" kern="0" dirty="0">
              <a:solidFill>
                <a:srgbClr val="0000FF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6" grpId="0"/>
      <p:bldP spid="1536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6385"/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734586"/>
            <a:ext cx="8229600" cy="857250"/>
          </a:xfrm>
        </p:spPr>
        <p:txBody>
          <a:bodyPr/>
          <a:lstStyle/>
          <a:p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用竖式计算</a:t>
            </a:r>
            <a:endParaRPr lang="zh-CN" altLang="en-US" sz="1800" dirty="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386" name="文本占位符 16386"/>
          <p:cNvSpPr>
            <a:spLocks noGrp="1" noChangeArrowheads="1"/>
          </p:cNvSpPr>
          <p:nvPr>
            <p:ph type="body" idx="4294967295"/>
          </p:nvPr>
        </p:nvSpPr>
        <p:spPr>
          <a:xfrm>
            <a:off x="1284082" y="1477852"/>
            <a:ext cx="8229600" cy="3394472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２０１ </a:t>
            </a:r>
            <a:r>
              <a:rPr lang="en-US" altLang="zh-CN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 </a:t>
            </a:r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５　　２０４</a:t>
            </a:r>
            <a:r>
              <a:rPr lang="en-US" altLang="zh-CN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</a:t>
            </a:r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５　　３０７ </a:t>
            </a:r>
            <a:r>
              <a:rPr lang="en-US" altLang="zh-CN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</a:t>
            </a:r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５</a:t>
            </a:r>
            <a:endParaRPr lang="zh-CN" altLang="en-US" sz="1800" dirty="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388" name="文本框 16387"/>
          <p:cNvSpPr txBox="1">
            <a:spLocks noChangeArrowheads="1"/>
          </p:cNvSpPr>
          <p:nvPr/>
        </p:nvSpPr>
        <p:spPr bwMode="auto">
          <a:xfrm>
            <a:off x="1284082" y="2048822"/>
            <a:ext cx="345638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头大象的体重等于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头牛的体重 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389" name="文本框 16388"/>
          <p:cNvSpPr txBox="1">
            <a:spLocks noChangeArrowheads="1"/>
          </p:cNvSpPr>
          <p:nvPr/>
        </p:nvSpPr>
        <p:spPr bwMode="auto">
          <a:xfrm>
            <a:off x="2365471" y="3730031"/>
            <a:ext cx="180260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６０５千克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390" name="图片 16389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365471" y="2607378"/>
            <a:ext cx="14573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图片 1639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152694" y="2607378"/>
            <a:ext cx="1661324" cy="97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文本框 16391"/>
          <p:cNvSpPr txBox="1">
            <a:spLocks noChangeArrowheads="1"/>
          </p:cNvSpPr>
          <p:nvPr/>
        </p:nvSpPr>
        <p:spPr bwMode="auto">
          <a:xfrm>
            <a:off x="1284082" y="4252654"/>
            <a:ext cx="323969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这头大象的体重是多少千克？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015521" y="566018"/>
            <a:ext cx="4105619" cy="3539327"/>
          </a:xfrm>
          <a:custGeom>
            <a:avLst/>
            <a:gdLst>
              <a:gd name="connsiteX0" fmla="*/ 0 w 5474158"/>
              <a:gd name="connsiteY0" fmla="*/ 0 h 4719102"/>
              <a:gd name="connsiteX1" fmla="*/ 5474158 w 5474158"/>
              <a:gd name="connsiteY1" fmla="*/ 0 h 4719102"/>
              <a:gd name="connsiteX2" fmla="*/ 2737079 w 5474158"/>
              <a:gd name="connsiteY2" fmla="*/ 4719102 h 4719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4158" h="4719102">
                <a:moveTo>
                  <a:pt x="0" y="0"/>
                </a:moveTo>
                <a:lnTo>
                  <a:pt x="5474158" y="0"/>
                </a:lnTo>
                <a:lnTo>
                  <a:pt x="2737079" y="4719102"/>
                </a:lnTo>
                <a:close/>
              </a:path>
            </a:pathLst>
          </a:custGeom>
        </p:spPr>
      </p:pic>
      <p:grpSp>
        <p:nvGrpSpPr>
          <p:cNvPr id="8" name="组合 7"/>
          <p:cNvGrpSpPr/>
          <p:nvPr/>
        </p:nvGrpSpPr>
        <p:grpSpPr>
          <a:xfrm>
            <a:off x="417453" y="2096542"/>
            <a:ext cx="5134466" cy="1081308"/>
            <a:chOff x="-4714868" y="2110674"/>
            <a:chExt cx="5033250" cy="1059992"/>
          </a:xfrm>
        </p:grpSpPr>
        <p:sp>
          <p:nvSpPr>
            <p:cNvPr id="9" name="文本框 8"/>
            <p:cNvSpPr txBox="1"/>
            <p:nvPr/>
          </p:nvSpPr>
          <p:spPr>
            <a:xfrm>
              <a:off x="-4714868" y="2808615"/>
              <a:ext cx="5033249" cy="362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  <a:defRPr/>
              </a:pPr>
              <a:r>
                <a:rPr lang="en-US" altLang="zh-CN" sz="12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MENTAL HEALTH COUNSELING PPT</a:t>
              </a:r>
              <a:endParaRPr lang="en-US" altLang="zh-CN" sz="12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-4634728" y="2789746"/>
              <a:ext cx="4953109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1" name="文本占位符 19"/>
            <p:cNvSpPr txBox="1"/>
            <p:nvPr/>
          </p:nvSpPr>
          <p:spPr>
            <a:xfrm>
              <a:off x="-4708756" y="2110674"/>
              <a:ext cx="5027138" cy="66020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dist" defTabSz="685800">
                <a:spcBef>
                  <a:spcPts val="750"/>
                </a:spcBef>
                <a:buNone/>
                <a:defRPr/>
              </a:pPr>
              <a:r>
                <a:rPr lang="zh-CN" altLang="en-US" sz="4100" b="1" dirty="0">
                  <a:solidFill>
                    <a:srgbClr val="3E6D8B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感谢你的聆听</a:t>
              </a:r>
              <a:endParaRPr lang="zh-CN" altLang="en-US" sz="4100" b="1" dirty="0">
                <a:solidFill>
                  <a:srgbClr val="3E6D8B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-1024175" y="376981"/>
            <a:ext cx="3046757" cy="225731"/>
          </a:xfrm>
          <a:prstGeom prst="rect">
            <a:avLst/>
          </a:prstGeom>
          <a:solidFill>
            <a:srgbClr val="3E6D8B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txBody>
          <a:bodyPr spcFirstLastPara="1" wrap="square" lIns="43194" tIns="43194" rIns="43194" bIns="43194" spcCol="28575" anchor="ctr">
            <a:spAutoFit/>
          </a:bodyPr>
          <a:lstStyle/>
          <a:p>
            <a:pPr algn="r" defTabSz="864235" latinLnBrk="1">
              <a:defRPr/>
            </a:pPr>
            <a:r>
              <a:rPr lang="zh-CN" altLang="en-US" sz="900" kern="0" spc="225" dirty="0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rPr>
              <a:t>人教版小学数学三年级上册</a:t>
            </a:r>
            <a:endParaRPr lang="zh-CN" altLang="en-US" sz="900" kern="0" spc="225" dirty="0">
              <a:solidFill>
                <a:prstClr val="white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等腰三角形 16"/>
          <p:cNvSpPr/>
          <p:nvPr/>
        </p:nvSpPr>
        <p:spPr>
          <a:xfrm flipV="1">
            <a:off x="5015521" y="1284133"/>
            <a:ext cx="4105619" cy="3539327"/>
          </a:xfrm>
          <a:prstGeom prst="triangle">
            <a:avLst/>
          </a:prstGeom>
          <a:noFill/>
          <a:ln w="44450">
            <a:solidFill>
              <a:srgbClr val="3E6D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noFill/>
            </a:endParaRPr>
          </a:p>
        </p:txBody>
      </p:sp>
      <p:sp>
        <p:nvSpPr>
          <p:cNvPr id="18" name="等腰三角形 17"/>
          <p:cNvSpPr/>
          <p:nvPr/>
        </p:nvSpPr>
        <p:spPr>
          <a:xfrm flipV="1">
            <a:off x="5015523" y="3858994"/>
            <a:ext cx="1087322" cy="937347"/>
          </a:xfrm>
          <a:prstGeom prst="triangle">
            <a:avLst/>
          </a:prstGeom>
          <a:noFill/>
          <a:ln w="44450">
            <a:solidFill>
              <a:srgbClr val="3E6D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noFill/>
            </a:endParaRPr>
          </a:p>
        </p:txBody>
      </p:sp>
      <p:sp>
        <p:nvSpPr>
          <p:cNvPr id="19" name="等腰三角形 18"/>
          <p:cNvSpPr/>
          <p:nvPr/>
        </p:nvSpPr>
        <p:spPr>
          <a:xfrm flipV="1">
            <a:off x="5015522" y="3738168"/>
            <a:ext cx="1087322" cy="937347"/>
          </a:xfrm>
          <a:prstGeom prst="triangle">
            <a:avLst/>
          </a:prstGeom>
          <a:solidFill>
            <a:srgbClr val="3E6D8B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5015522" y="2740672"/>
            <a:ext cx="1087322" cy="937347"/>
          </a:xfrm>
          <a:prstGeom prst="triangle">
            <a:avLst/>
          </a:prstGeom>
          <a:solidFill>
            <a:srgbClr val="3E6D8B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8033818" y="2800821"/>
            <a:ext cx="1087322" cy="937347"/>
          </a:xfrm>
          <a:prstGeom prst="triangle">
            <a:avLst/>
          </a:prstGeom>
          <a:solidFill>
            <a:srgbClr val="3E6D8B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>
            <a:off x="7490157" y="3891704"/>
            <a:ext cx="1087322" cy="937347"/>
          </a:xfrm>
          <a:prstGeom prst="triangle">
            <a:avLst/>
          </a:prstGeom>
          <a:solidFill>
            <a:srgbClr val="3E6D8B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Box 1"/>
          <p:cNvSpPr txBox="1">
            <a:spLocks noChangeArrowheads="1"/>
          </p:cNvSpPr>
          <p:nvPr/>
        </p:nvSpPr>
        <p:spPr bwMode="auto">
          <a:xfrm>
            <a:off x="1482839" y="1783688"/>
            <a:ext cx="13930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4055781" y="1783688"/>
            <a:ext cx="192881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872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Box 5"/>
          <p:cNvSpPr txBox="1">
            <a:spLocks noChangeArrowheads="1"/>
          </p:cNvSpPr>
          <p:nvPr/>
        </p:nvSpPr>
        <p:spPr bwMode="auto">
          <a:xfrm>
            <a:off x="1482839" y="2332734"/>
            <a:ext cx="17811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100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055781" y="2383305"/>
            <a:ext cx="247411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3407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102" name="TextBox 3"/>
          <p:cNvSpPr txBox="1">
            <a:spLocks noChangeArrowheads="1"/>
          </p:cNvSpPr>
          <p:nvPr/>
        </p:nvSpPr>
        <p:spPr bwMode="auto">
          <a:xfrm>
            <a:off x="2258334" y="1783365"/>
            <a:ext cx="75128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endParaRPr lang="zh-CN" altLang="en-US" sz="1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5129331" y="1783366"/>
            <a:ext cx="112275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872</a:t>
            </a:r>
            <a:endParaRPr lang="zh-CN" altLang="en-US" sz="1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104" name="TextBox 11"/>
          <p:cNvSpPr txBox="1">
            <a:spLocks noChangeArrowheads="1"/>
          </p:cNvSpPr>
          <p:nvPr/>
        </p:nvSpPr>
        <p:spPr bwMode="auto">
          <a:xfrm>
            <a:off x="2491615" y="2332413"/>
            <a:ext cx="11263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100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105" name="TextBox 12"/>
          <p:cNvSpPr txBox="1">
            <a:spLocks noChangeArrowheads="1"/>
          </p:cNvSpPr>
          <p:nvPr/>
        </p:nvSpPr>
        <p:spPr bwMode="auto">
          <a:xfrm>
            <a:off x="5204139" y="2382984"/>
            <a:ext cx="156091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3407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TextBox 1"/>
          <p:cNvSpPr txBox="1">
            <a:spLocks noChangeArrowheads="1"/>
          </p:cNvSpPr>
          <p:nvPr/>
        </p:nvSpPr>
        <p:spPr bwMode="auto">
          <a:xfrm>
            <a:off x="475570" y="1030053"/>
            <a:ext cx="201453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口算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课前导入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  <p:bldP spid="4103" grpId="0"/>
      <p:bldP spid="4104" grpId="0"/>
      <p:bldP spid="4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3" descr="10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06861" y="1979906"/>
            <a:ext cx="4130279" cy="1458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Box 1"/>
          <p:cNvSpPr txBox="1">
            <a:spLocks noChangeArrowheads="1"/>
          </p:cNvSpPr>
          <p:nvPr/>
        </p:nvSpPr>
        <p:spPr bwMode="auto">
          <a:xfrm>
            <a:off x="2009775" y="4208860"/>
            <a:ext cx="577215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2817631" y="3585612"/>
            <a:ext cx="535781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r>
              <a:rPr lang="en-US" altLang="zh-CN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（个）</a:t>
            </a:r>
            <a:endParaRPr lang="en-US" altLang="zh-CN" sz="1800" kern="0" dirty="0">
              <a:solidFill>
                <a:srgbClr val="0000FF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0×7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（个）</a:t>
            </a:r>
            <a:r>
              <a:rPr lang="zh-CN" altLang="en-US" sz="1800" kern="0" dirty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   </a:t>
            </a: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7×0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（个）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</a:t>
            </a:r>
            <a:endParaRPr lang="en-US" altLang="zh-CN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7"/>
          <p:cNvGrpSpPr/>
          <p:nvPr/>
        </p:nvGrpSpPr>
        <p:grpSpPr bwMode="auto">
          <a:xfrm>
            <a:off x="2482453" y="1412344"/>
            <a:ext cx="4179094" cy="1885495"/>
            <a:chOff x="0" y="0"/>
            <a:chExt cx="1571" cy="827"/>
          </a:xfrm>
        </p:grpSpPr>
        <p:sp>
          <p:nvSpPr>
            <p:cNvPr id="7172" name="AutoShape 48"/>
            <p:cNvSpPr/>
            <p:nvPr/>
          </p:nvSpPr>
          <p:spPr bwMode="auto">
            <a:xfrm rot="-5400000">
              <a:off x="719" y="-68"/>
              <a:ext cx="91" cy="1360"/>
            </a:xfrm>
            <a:prstGeom prst="leftBrace">
              <a:avLst>
                <a:gd name="adj1" fmla="val 124473"/>
                <a:gd name="adj2" fmla="val 49926"/>
              </a:avLst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/>
            <a:p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73" name="Text Box 49"/>
            <p:cNvSpPr txBox="1">
              <a:spLocks noChangeArrowheads="1"/>
            </p:cNvSpPr>
            <p:nvPr/>
          </p:nvSpPr>
          <p:spPr bwMode="auto">
            <a:xfrm>
              <a:off x="492" y="665"/>
              <a:ext cx="544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？个</a:t>
              </a:r>
              <a:endPara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174" name="Group 50"/>
            <p:cNvGrpSpPr/>
            <p:nvPr/>
          </p:nvGrpSpPr>
          <p:grpSpPr bwMode="auto">
            <a:xfrm>
              <a:off x="0" y="0"/>
              <a:ext cx="1571" cy="521"/>
              <a:chOff x="0" y="0"/>
              <a:chExt cx="1571" cy="521"/>
            </a:xfrm>
          </p:grpSpPr>
          <p:pic>
            <p:nvPicPr>
              <p:cNvPr id="7175" name="Picture 51" descr="1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0" y="0"/>
                <a:ext cx="1571" cy="5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176" name="Group 52"/>
              <p:cNvGrpSpPr/>
              <p:nvPr/>
            </p:nvGrpSpPr>
            <p:grpSpPr bwMode="auto">
              <a:xfrm>
                <a:off x="51" y="347"/>
                <a:ext cx="1489" cy="162"/>
                <a:chOff x="33" y="53"/>
                <a:chExt cx="1489" cy="162"/>
              </a:xfrm>
            </p:grpSpPr>
            <p:sp>
              <p:nvSpPr>
                <p:cNvPr id="717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3" y="53"/>
                  <a:ext cx="150" cy="1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zh-CN" altLang="en-US" sz="1800" kern="0" dirty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思源黑体 CN Medium" panose="020B0600000000000000" pitchFamily="34" charset="-122"/>
                      <a:sym typeface="Arial" panose="020B0604020202020204" pitchFamily="34" charset="0"/>
                    </a:rPr>
                    <a:t>0</a:t>
                  </a:r>
                  <a:endParaRPr lang="zh-CN" altLang="en-US" sz="1800" kern="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思源黑体 CN Medium" panose="020B0600000000000000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78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257" y="53"/>
                  <a:ext cx="150" cy="1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zh-CN" altLang="en-US" sz="1800" kern="0" dirty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思源黑体 CN Medium" panose="020B0600000000000000" pitchFamily="34" charset="-122"/>
                      <a:sym typeface="Arial" panose="020B0604020202020204" pitchFamily="34" charset="0"/>
                    </a:rPr>
                    <a:t>0</a:t>
                  </a:r>
                  <a:endParaRPr lang="zh-CN" altLang="en-US" sz="1800" kern="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思源黑体 CN Medium" panose="020B0600000000000000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79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479" y="53"/>
                  <a:ext cx="149" cy="1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zh-CN" altLang="en-US" sz="1800" kern="0" dirty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思源黑体 CN Medium" panose="020B0600000000000000" pitchFamily="34" charset="-122"/>
                      <a:sym typeface="Arial" panose="020B0604020202020204" pitchFamily="34" charset="0"/>
                    </a:rPr>
                    <a:t>0</a:t>
                  </a:r>
                  <a:endParaRPr lang="zh-CN" altLang="en-US" sz="1800" kern="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思源黑体 CN Medium" panose="020B0600000000000000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80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700" y="53"/>
                  <a:ext cx="149" cy="1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zh-CN" altLang="en-US" sz="1800" kern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思源黑体 CN Medium" panose="020B0600000000000000" pitchFamily="34" charset="-122"/>
                      <a:sym typeface="Arial" panose="020B0604020202020204" pitchFamily="34" charset="0"/>
                    </a:rPr>
                    <a:t>0</a:t>
                  </a:r>
                  <a:endParaRPr lang="zh-CN" altLang="en-US" sz="1800" kern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思源黑体 CN Medium" panose="020B0600000000000000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81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927" y="53"/>
                  <a:ext cx="149" cy="1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zh-CN" altLang="en-US" sz="1800" kern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思源黑体 CN Medium" panose="020B0600000000000000" pitchFamily="34" charset="-122"/>
                      <a:sym typeface="Arial" panose="020B0604020202020204" pitchFamily="34" charset="0"/>
                    </a:rPr>
                    <a:t>0</a:t>
                  </a:r>
                  <a:endParaRPr lang="zh-CN" altLang="en-US" sz="1800" kern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思源黑体 CN Medium" panose="020B0600000000000000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82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148" y="53"/>
                  <a:ext cx="149" cy="1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zh-CN" altLang="en-US" sz="1800" kern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思源黑体 CN Medium" panose="020B0600000000000000" pitchFamily="34" charset="-122"/>
                      <a:sym typeface="Arial" panose="020B0604020202020204" pitchFamily="34" charset="0"/>
                    </a:rPr>
                    <a:t>0</a:t>
                  </a:r>
                  <a:endParaRPr lang="zh-CN" altLang="en-US" sz="1800" kern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思源黑体 CN Medium" panose="020B0600000000000000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83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373" y="53"/>
                  <a:ext cx="149" cy="1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zh-CN" altLang="en-US" sz="1800" kern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思源黑体 CN Medium" panose="020B0600000000000000" pitchFamily="34" charset="-122"/>
                      <a:sym typeface="Arial" panose="020B0604020202020204" pitchFamily="34" charset="0"/>
                    </a:rPr>
                    <a:t>0</a:t>
                  </a:r>
                  <a:endParaRPr lang="zh-CN" altLang="en-US" sz="1800" kern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思源黑体 CN Medium" panose="020B0600000000000000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6161" name="TextBox 24"/>
          <p:cNvSpPr txBox="1">
            <a:spLocks noChangeArrowheads="1"/>
          </p:cNvSpPr>
          <p:nvPr/>
        </p:nvSpPr>
        <p:spPr bwMode="auto">
          <a:xfrm>
            <a:off x="447032" y="959429"/>
            <a:ext cx="37504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盘子里一共有多少个桃子？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Box 2"/>
          <p:cNvSpPr txBox="1">
            <a:spLocks noChangeArrowheads="1"/>
          </p:cNvSpPr>
          <p:nvPr/>
        </p:nvSpPr>
        <p:spPr bwMode="auto">
          <a:xfrm>
            <a:off x="2149674" y="1609354"/>
            <a:ext cx="541139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0×3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               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9×0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               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0×0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2916142" y="1609353"/>
            <a:ext cx="64293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4625579" y="1607352"/>
            <a:ext cx="45958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zh-CN" altLang="en-US" sz="1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173" name="TextBox 6"/>
          <p:cNvSpPr txBox="1">
            <a:spLocks noChangeArrowheads="1"/>
          </p:cNvSpPr>
          <p:nvPr/>
        </p:nvSpPr>
        <p:spPr bwMode="auto">
          <a:xfrm>
            <a:off x="6249644" y="1607352"/>
            <a:ext cx="58935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174" name="圆角矩形 7"/>
          <p:cNvSpPr>
            <a:spLocks noChangeArrowheads="1"/>
          </p:cNvSpPr>
          <p:nvPr/>
        </p:nvSpPr>
        <p:spPr bwMode="auto">
          <a:xfrm>
            <a:off x="1893094" y="2818564"/>
            <a:ext cx="5357813" cy="693101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</a:ln>
        </p:spPr>
        <p:txBody>
          <a:bodyPr lIns="68580" tIns="34290" rIns="68580" bIns="34290" anchor="ctr"/>
          <a:lstStyle/>
          <a:p>
            <a:r>
              <a:rPr lang="en-US" altLang="zh-CN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和任何数相乘，都表示有几个</a:t>
            </a:r>
            <a:r>
              <a:rPr lang="en-US" altLang="zh-CN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相加或者</a:t>
            </a:r>
            <a:r>
              <a:rPr lang="en-US" altLang="zh-CN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个几相加，所以，</a:t>
            </a:r>
            <a:r>
              <a:rPr lang="en-US" altLang="zh-CN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和任何数相乘都得</a:t>
            </a:r>
            <a:r>
              <a:rPr lang="en-US" altLang="zh-CN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r>
              <a:rPr lang="zh-CN" altLang="en-US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。</a:t>
            </a:r>
            <a:endParaRPr lang="zh-CN" altLang="en-US" sz="1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  <p:bldP spid="7173" grpId="0"/>
      <p:bldP spid="717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8193"/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789965"/>
            <a:ext cx="8229600" cy="857250"/>
          </a:xfrm>
        </p:spPr>
        <p:txBody>
          <a:bodyPr/>
          <a:lstStyle/>
          <a:p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口算</a:t>
            </a:r>
            <a:endParaRPr lang="zh-CN" altLang="en-US" sz="1800" dirty="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9" name="文本框 8195"/>
          <p:cNvSpPr txBox="1">
            <a:spLocks noChangeArrowheads="1"/>
          </p:cNvSpPr>
          <p:nvPr/>
        </p:nvSpPr>
        <p:spPr bwMode="auto">
          <a:xfrm>
            <a:off x="1616805" y="1896666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0×2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0" name="文本框 8196"/>
          <p:cNvSpPr txBox="1">
            <a:spLocks noChangeArrowheads="1"/>
          </p:cNvSpPr>
          <p:nvPr/>
        </p:nvSpPr>
        <p:spPr bwMode="auto">
          <a:xfrm>
            <a:off x="2891848" y="1895377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5×0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1" name="文本框 8197"/>
          <p:cNvSpPr txBox="1">
            <a:spLocks noChangeArrowheads="1"/>
          </p:cNvSpPr>
          <p:nvPr/>
        </p:nvSpPr>
        <p:spPr bwMode="auto">
          <a:xfrm>
            <a:off x="4206820" y="1899599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0×6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2" name="文本框 8198"/>
          <p:cNvSpPr txBox="1">
            <a:spLocks noChangeArrowheads="1"/>
          </p:cNvSpPr>
          <p:nvPr/>
        </p:nvSpPr>
        <p:spPr bwMode="auto">
          <a:xfrm>
            <a:off x="5759964" y="1895376"/>
            <a:ext cx="107989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0×8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3" name="文本框 8199"/>
          <p:cNvSpPr txBox="1">
            <a:spLocks noChangeArrowheads="1"/>
          </p:cNvSpPr>
          <p:nvPr/>
        </p:nvSpPr>
        <p:spPr bwMode="auto">
          <a:xfrm>
            <a:off x="5829301" y="3057526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0+8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4" name="文本框 8200"/>
          <p:cNvSpPr txBox="1">
            <a:spLocks noChangeArrowheads="1"/>
          </p:cNvSpPr>
          <p:nvPr/>
        </p:nvSpPr>
        <p:spPr bwMode="auto">
          <a:xfrm>
            <a:off x="4214074" y="3047607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6×0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5" name="文本框 8201"/>
          <p:cNvSpPr txBox="1">
            <a:spLocks noChangeArrowheads="1"/>
          </p:cNvSpPr>
          <p:nvPr/>
        </p:nvSpPr>
        <p:spPr bwMode="auto">
          <a:xfrm>
            <a:off x="2923355" y="3057526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5+0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6" name="文本框 8202"/>
          <p:cNvSpPr txBox="1">
            <a:spLocks noChangeArrowheads="1"/>
          </p:cNvSpPr>
          <p:nvPr/>
        </p:nvSpPr>
        <p:spPr bwMode="auto">
          <a:xfrm>
            <a:off x="1656161" y="3057526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2×0</a:t>
            </a:r>
            <a:r>
              <a:rPr lang="zh-CN" altLang="en-US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04" name="文本框 8203"/>
          <p:cNvSpPr txBox="1">
            <a:spLocks noChangeArrowheads="1"/>
          </p:cNvSpPr>
          <p:nvPr/>
        </p:nvSpPr>
        <p:spPr bwMode="auto">
          <a:xfrm>
            <a:off x="2384758" y="1882974"/>
            <a:ext cx="50125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en-US" altLang="zh-CN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05" name="文本框 8204"/>
          <p:cNvSpPr txBox="1">
            <a:spLocks noChangeArrowheads="1"/>
          </p:cNvSpPr>
          <p:nvPr/>
        </p:nvSpPr>
        <p:spPr bwMode="auto">
          <a:xfrm>
            <a:off x="3598439" y="3052015"/>
            <a:ext cx="50125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endParaRPr lang="en-US" altLang="zh-CN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06" name="文本框 8205"/>
          <p:cNvSpPr txBox="1">
            <a:spLocks noChangeArrowheads="1"/>
          </p:cNvSpPr>
          <p:nvPr/>
        </p:nvSpPr>
        <p:spPr bwMode="auto">
          <a:xfrm>
            <a:off x="4971926" y="3048181"/>
            <a:ext cx="50125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en-US" altLang="zh-CN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07" name="文本框 8206"/>
          <p:cNvSpPr txBox="1">
            <a:spLocks noChangeArrowheads="1"/>
          </p:cNvSpPr>
          <p:nvPr/>
        </p:nvSpPr>
        <p:spPr bwMode="auto">
          <a:xfrm>
            <a:off x="6548755" y="3047607"/>
            <a:ext cx="50125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endParaRPr lang="en-US" altLang="zh-CN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08" name="文本框 8207"/>
          <p:cNvSpPr txBox="1">
            <a:spLocks noChangeArrowheads="1"/>
          </p:cNvSpPr>
          <p:nvPr/>
        </p:nvSpPr>
        <p:spPr bwMode="auto">
          <a:xfrm>
            <a:off x="6546208" y="1877082"/>
            <a:ext cx="50125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en-US" altLang="zh-CN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09" name="文本框 8208"/>
          <p:cNvSpPr txBox="1">
            <a:spLocks noChangeArrowheads="1"/>
          </p:cNvSpPr>
          <p:nvPr/>
        </p:nvSpPr>
        <p:spPr bwMode="auto">
          <a:xfrm>
            <a:off x="4954074" y="1889680"/>
            <a:ext cx="50125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en-US" altLang="zh-CN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10" name="文本框 8209"/>
          <p:cNvSpPr txBox="1">
            <a:spLocks noChangeArrowheads="1"/>
          </p:cNvSpPr>
          <p:nvPr/>
        </p:nvSpPr>
        <p:spPr bwMode="auto">
          <a:xfrm>
            <a:off x="3709898" y="1894088"/>
            <a:ext cx="50125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en-US" altLang="zh-CN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11" name="文本框 8210"/>
          <p:cNvSpPr txBox="1">
            <a:spLocks noChangeArrowheads="1"/>
          </p:cNvSpPr>
          <p:nvPr/>
        </p:nvSpPr>
        <p:spPr bwMode="auto">
          <a:xfrm>
            <a:off x="2432502" y="3057526"/>
            <a:ext cx="50125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en-US" altLang="zh-CN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/>
      <p:bldP spid="8205" grpId="0"/>
      <p:bldP spid="8206" grpId="0"/>
      <p:bldP spid="8207" grpId="0"/>
      <p:bldP spid="8208" grpId="0"/>
      <p:bldP spid="8209" grpId="0"/>
      <p:bldP spid="8210" grpId="0"/>
      <p:bldP spid="82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9217"/>
          <p:cNvSpPr>
            <a:spLocks noGrp="1" noChangeArrowheads="1"/>
          </p:cNvSpPr>
          <p:nvPr>
            <p:ph type="title" idx="4294967295"/>
          </p:nvPr>
        </p:nvSpPr>
        <p:spPr>
          <a:xfrm>
            <a:off x="494110" y="667639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在（　）里填上适当的符号</a:t>
            </a:r>
            <a:endParaRPr lang="zh-CN" altLang="en-US" sz="1800" dirty="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242" name="文本占位符 9218"/>
          <p:cNvSpPr>
            <a:spLocks noGrp="1" noChangeArrowheads="1"/>
          </p:cNvSpPr>
          <p:nvPr>
            <p:ph type="body" idx="4294967295"/>
          </p:nvPr>
        </p:nvSpPr>
        <p:spPr>
          <a:xfrm>
            <a:off x="1136603" y="1569861"/>
            <a:ext cx="8229600" cy="3394472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４（　　）０＝０          　０（　　）４＝４</a:t>
            </a:r>
            <a:endParaRPr lang="zh-CN" altLang="en-US" sz="1800" dirty="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０（　　）４＝０　          ７（　　）７＝０</a:t>
            </a:r>
            <a:endParaRPr lang="zh-CN" altLang="en-US" sz="1800" dirty="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１０（　　）０＝０          ０（　　　）０＝０</a:t>
            </a:r>
            <a:endParaRPr lang="zh-CN" altLang="en-US" sz="1800" dirty="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243" name="文本框 9219"/>
          <p:cNvSpPr txBox="1">
            <a:spLocks noChangeArrowheads="1"/>
          </p:cNvSpPr>
          <p:nvPr/>
        </p:nvSpPr>
        <p:spPr bwMode="auto">
          <a:xfrm>
            <a:off x="3877867" y="2216159"/>
            <a:ext cx="27027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1" name="文本框 9220"/>
          <p:cNvSpPr txBox="1">
            <a:spLocks noChangeArrowheads="1"/>
          </p:cNvSpPr>
          <p:nvPr/>
        </p:nvSpPr>
        <p:spPr bwMode="auto">
          <a:xfrm>
            <a:off x="1711923" y="1524889"/>
            <a:ext cx="4857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2" name="文本框 9221"/>
          <p:cNvSpPr txBox="1">
            <a:spLocks noChangeArrowheads="1"/>
          </p:cNvSpPr>
          <p:nvPr/>
        </p:nvSpPr>
        <p:spPr bwMode="auto">
          <a:xfrm>
            <a:off x="1711923" y="1872250"/>
            <a:ext cx="4857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3" name="文本框 9222"/>
          <p:cNvSpPr txBox="1">
            <a:spLocks noChangeArrowheads="1"/>
          </p:cNvSpPr>
          <p:nvPr/>
        </p:nvSpPr>
        <p:spPr bwMode="auto">
          <a:xfrm>
            <a:off x="4563842" y="2238031"/>
            <a:ext cx="4857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+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4" name="文本框 9223"/>
          <p:cNvSpPr txBox="1">
            <a:spLocks noChangeArrowheads="1"/>
          </p:cNvSpPr>
          <p:nvPr/>
        </p:nvSpPr>
        <p:spPr bwMode="auto">
          <a:xfrm>
            <a:off x="4466318" y="1848975"/>
            <a:ext cx="4857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-</a:t>
            </a:r>
            <a:endParaRPr lang="zh-CN" altLang="en-US" sz="1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5" name="文本框 9224"/>
          <p:cNvSpPr txBox="1">
            <a:spLocks noChangeArrowheads="1"/>
          </p:cNvSpPr>
          <p:nvPr/>
        </p:nvSpPr>
        <p:spPr bwMode="auto">
          <a:xfrm>
            <a:off x="1954811" y="2263470"/>
            <a:ext cx="4857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</a:t>
            </a:r>
            <a:endParaRPr lang="zh-CN" altLang="en-US" sz="18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6" name="文本框 9225"/>
          <p:cNvSpPr txBox="1">
            <a:spLocks noChangeArrowheads="1"/>
          </p:cNvSpPr>
          <p:nvPr/>
        </p:nvSpPr>
        <p:spPr bwMode="auto">
          <a:xfrm>
            <a:off x="4364237" y="1515208"/>
            <a:ext cx="4857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</a:t>
            </a:r>
            <a:endParaRPr lang="zh-CN" altLang="en-US" sz="1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7" name="文本框 9226"/>
          <p:cNvSpPr txBox="1">
            <a:spLocks noChangeArrowheads="1"/>
          </p:cNvSpPr>
          <p:nvPr/>
        </p:nvSpPr>
        <p:spPr bwMode="auto">
          <a:xfrm>
            <a:off x="1092550" y="2781615"/>
            <a:ext cx="415885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０</a:t>
            </a:r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+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０＝０　　０</a:t>
            </a:r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-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０＝０</a:t>
            </a: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  <p:bldP spid="9223" grpId="0"/>
      <p:bldP spid="9224" grpId="0"/>
      <p:bldP spid="9225" grpId="0"/>
      <p:bldP spid="92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0241"/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688275"/>
            <a:ext cx="8229600" cy="857250"/>
          </a:xfrm>
        </p:spPr>
        <p:txBody>
          <a:bodyPr/>
          <a:lstStyle/>
          <a:p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用竖式计算</a:t>
            </a:r>
            <a:endParaRPr lang="zh-CN" altLang="en-US" sz="1800" dirty="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266" name="文本占位符 10242"/>
          <p:cNvSpPr>
            <a:spLocks noGrp="1" noChangeArrowheads="1"/>
          </p:cNvSpPr>
          <p:nvPr>
            <p:ph type="body" idx="4294967295"/>
          </p:nvPr>
        </p:nvSpPr>
        <p:spPr>
          <a:xfrm>
            <a:off x="1341455" y="1545526"/>
            <a:ext cx="8229600" cy="3394472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３１３ </a:t>
            </a:r>
            <a:r>
              <a:rPr lang="en-US" altLang="zh-CN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</a:t>
            </a:r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６　　                           　　　６１４ </a:t>
            </a:r>
            <a:r>
              <a:rPr lang="en-US" altLang="zh-CN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</a:t>
            </a:r>
            <a:r>
              <a:rPr lang="zh-CN" altLang="en-US" sz="1800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８</a:t>
            </a:r>
            <a:endParaRPr lang="zh-CN" altLang="en-US" sz="1800" dirty="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244" name="文本框 10243"/>
          <p:cNvSpPr txBox="1">
            <a:spLocks noChangeArrowheads="1"/>
          </p:cNvSpPr>
          <p:nvPr/>
        </p:nvSpPr>
        <p:spPr bwMode="auto">
          <a:xfrm>
            <a:off x="1461402" y="2062518"/>
            <a:ext cx="1837134" cy="118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　　　　３１３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　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　　　   ６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245" name="直接连接符 10244"/>
          <p:cNvSpPr>
            <a:spLocks noChangeShapeType="1"/>
          </p:cNvSpPr>
          <p:nvPr/>
        </p:nvSpPr>
        <p:spPr bwMode="auto">
          <a:xfrm>
            <a:off x="2003136" y="2943657"/>
            <a:ext cx="151209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246" name="文本框 10245"/>
          <p:cNvSpPr txBox="1">
            <a:spLocks noChangeArrowheads="1"/>
          </p:cNvSpPr>
          <p:nvPr/>
        </p:nvSpPr>
        <p:spPr bwMode="auto">
          <a:xfrm>
            <a:off x="2102842" y="2562784"/>
            <a:ext cx="124182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　　１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　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１８７８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247" name="文本框 10246"/>
          <p:cNvSpPr txBox="1">
            <a:spLocks noChangeArrowheads="1"/>
          </p:cNvSpPr>
          <p:nvPr/>
        </p:nvSpPr>
        <p:spPr bwMode="auto">
          <a:xfrm>
            <a:off x="2613802" y="1513610"/>
            <a:ext cx="129659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＝１８７８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248" name="文本框 10247"/>
          <p:cNvSpPr txBox="1">
            <a:spLocks noChangeArrowheads="1"/>
          </p:cNvSpPr>
          <p:nvPr/>
        </p:nvSpPr>
        <p:spPr bwMode="auto">
          <a:xfrm>
            <a:off x="5258756" y="2126220"/>
            <a:ext cx="1837134" cy="118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　　　　６１４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　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　　　    ８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249" name="文本框 10248"/>
          <p:cNvSpPr txBox="1">
            <a:spLocks noChangeArrowheads="1"/>
          </p:cNvSpPr>
          <p:nvPr/>
        </p:nvSpPr>
        <p:spPr bwMode="auto">
          <a:xfrm>
            <a:off x="6007513" y="2643409"/>
            <a:ext cx="124182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  １３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　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４９１２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250" name="直接连接符 10249"/>
          <p:cNvSpPr>
            <a:spLocks noChangeShapeType="1"/>
          </p:cNvSpPr>
          <p:nvPr/>
        </p:nvSpPr>
        <p:spPr bwMode="auto">
          <a:xfrm>
            <a:off x="5713209" y="2943656"/>
            <a:ext cx="151209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251" name="文本框 10250"/>
          <p:cNvSpPr txBox="1">
            <a:spLocks noChangeArrowheads="1"/>
          </p:cNvSpPr>
          <p:nvPr/>
        </p:nvSpPr>
        <p:spPr bwMode="auto">
          <a:xfrm>
            <a:off x="6701937" y="1512903"/>
            <a:ext cx="129659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＝４９１２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252" name="TextBox 8"/>
          <p:cNvSpPr txBox="1">
            <a:spLocks noChangeArrowheads="1"/>
          </p:cNvSpPr>
          <p:nvPr/>
        </p:nvSpPr>
        <p:spPr bwMode="auto">
          <a:xfrm>
            <a:off x="494109" y="3618618"/>
            <a:ext cx="8391146" cy="90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kern="0">
                <a:solidFill>
                  <a:srgbClr val="0000FF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计算多位数乘一位数的乘法，要从个位算起，用一位数依次乘多位数的每一位，哪一位上乘得的积满几十，就要向前一位进几。</a:t>
            </a:r>
            <a:endParaRPr lang="zh-CN" altLang="en-US" sz="1800" kern="0">
              <a:solidFill>
                <a:srgbClr val="0000FF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6" grpId="0"/>
      <p:bldP spid="10247" grpId="0"/>
      <p:bldP spid="10248" grpId="0"/>
      <p:bldP spid="10249" grpId="0"/>
      <p:bldP spid="10251" grpId="0"/>
      <p:bldP spid="102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1"/>
          <p:cNvSpPr txBox="1">
            <a:spLocks noChangeArrowheads="1"/>
          </p:cNvSpPr>
          <p:nvPr/>
        </p:nvSpPr>
        <p:spPr bwMode="auto">
          <a:xfrm>
            <a:off x="2009775" y="4014788"/>
            <a:ext cx="577215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endParaRPr lang="zh-CN" altLang="en-US" sz="1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290" name="Text Box 14"/>
          <p:cNvSpPr txBox="1">
            <a:spLocks noChangeArrowheads="1"/>
          </p:cNvSpPr>
          <p:nvPr/>
        </p:nvSpPr>
        <p:spPr bwMode="auto">
          <a:xfrm>
            <a:off x="568924" y="871040"/>
            <a:ext cx="483457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例</a:t>
            </a:r>
            <a:r>
              <a:rPr lang="en-US" altLang="zh-CN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r>
              <a:rPr lang="zh-CN" altLang="en-US" sz="18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运动场的看台分为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 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个区，每个区有</a:t>
            </a:r>
            <a:r>
              <a:rPr lang="en-US" altLang="zh-CN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604 </a:t>
            </a: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个座位。运动场的看台共有多少个座位？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2291" name="Picture 15" descr="u6jx06_9"/>
          <p:cNvPicPr>
            <a:picLocks noChangeAspect="1" noChangeArrowheads="1"/>
          </p:cNvPicPr>
          <p:nvPr/>
        </p:nvPicPr>
        <p:blipFill>
          <a:blip r:embed="rId1">
            <a:lum bright="12000" contrast="-12000"/>
          </a:blip>
          <a:srcRect/>
          <a:stretch>
            <a:fillRect/>
          </a:stretch>
        </p:blipFill>
        <p:spPr bwMode="auto">
          <a:xfrm>
            <a:off x="5735096" y="969465"/>
            <a:ext cx="2195606" cy="321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1058</Words>
  <Application>WPS 演示</Application>
  <PresentationFormat>全屏显示(16:9)</PresentationFormat>
  <Paragraphs>227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FandolFang R</vt:lpstr>
      <vt:lpstr>思源黑体 CN Regular</vt:lpstr>
      <vt:lpstr>黑体</vt:lpstr>
      <vt:lpstr>微软雅黑</vt:lpstr>
      <vt:lpstr>思源黑体 CN Medium</vt:lpstr>
      <vt:lpstr>Arial</vt:lpstr>
      <vt:lpstr>Calibri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口算</vt:lpstr>
      <vt:lpstr>在（　）里填上适当的符号</vt:lpstr>
      <vt:lpstr>用竖式计算</vt:lpstr>
      <vt:lpstr>PowerPoint 演示文稿</vt:lpstr>
      <vt:lpstr>PowerPoint 演示文稿</vt:lpstr>
      <vt:lpstr>PowerPoint 演示文稿</vt:lpstr>
      <vt:lpstr>PowerPoint 演示文稿</vt:lpstr>
      <vt:lpstr>用竖式计算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3</cp:revision>
  <dcterms:created xsi:type="dcterms:W3CDTF">2020-06-23T01:37:00Z</dcterms:created>
  <dcterms:modified xsi:type="dcterms:W3CDTF">2023-10-27T08:35:36Z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F959E4EB39004EEFA35D2EB392AE0A2A_12</vt:lpwstr>
  </property>
</Properties>
</file>