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86" r:id="rId3"/>
    <p:sldId id="387" r:id="rId5"/>
    <p:sldId id="388" r:id="rId6"/>
    <p:sldId id="389" r:id="rId7"/>
    <p:sldId id="390" r:id="rId8"/>
    <p:sldId id="391" r:id="rId9"/>
    <p:sldId id="392" r:id="rId10"/>
    <p:sldId id="393" r:id="rId11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00" userDrawn="1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FE"/>
    <a:srgbClr val="FB3DDD"/>
    <a:srgbClr val="FFDB15"/>
    <a:srgbClr val="F39438"/>
    <a:srgbClr val="FCD319"/>
    <a:srgbClr val="C9AB17"/>
    <a:srgbClr val="FE52FF"/>
    <a:srgbClr val="996600"/>
    <a:srgbClr val="BF2024"/>
    <a:srgbClr val="005E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90"/>
      </p:cViewPr>
      <p:guideLst>
        <p:guide orient="horz" pos="3067"/>
        <p:guide pos="3840"/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73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573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50944516-0B44-4339-B6C5-4E0C737569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2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2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2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5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 descr="katongqianbiheibantuxingsheji_404657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071" y="980766"/>
            <a:ext cx="6749654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11"/>
          <p:cNvSpPr txBox="1"/>
          <p:nvPr/>
        </p:nvSpPr>
        <p:spPr>
          <a:xfrm>
            <a:off x="1832594" y="1731190"/>
            <a:ext cx="5931583" cy="530913"/>
          </a:xfrm>
          <a:prstGeom prst="rect">
            <a:avLst/>
          </a:prstGeom>
          <a:noFill/>
        </p:spPr>
        <p:txBody>
          <a:bodyPr wrap="square" lIns="68579" tIns="34289" rIns="68579" bIns="34289">
            <a:spAutoFit/>
          </a:bodyPr>
          <a:lstStyle/>
          <a:p>
            <a:pPr algn="ctr">
              <a:defRPr/>
            </a:pP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一个因数末尾有</a:t>
            </a:r>
            <a:r>
              <a:rPr lang="en-US" altLang="zh-CN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的乘法</a:t>
            </a:r>
            <a:endParaRPr lang="en-US" altLang="zh-CN" sz="3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59141" y="376933"/>
            <a:ext cx="2703302" cy="377024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人教版小学数学三年级</a:t>
            </a:r>
            <a:endParaRPr lang="zh-CN" altLang="en-US" sz="20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4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826697" y="295275"/>
            <a:ext cx="1369607" cy="438582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复习旧知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090001" y="1860443"/>
            <a:ext cx="5444844" cy="6924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电影院每天放映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场电影。每场最多卖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208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张票。每天最多能有多少人看电影？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AutoShape 38"/>
          <p:cNvSpPr>
            <a:spLocks noChangeArrowheads="1"/>
          </p:cNvSpPr>
          <p:nvPr/>
        </p:nvSpPr>
        <p:spPr bwMode="auto">
          <a:xfrm>
            <a:off x="2196303" y="1088582"/>
            <a:ext cx="1783030" cy="485239"/>
          </a:xfrm>
          <a:prstGeom prst="wedgeRoundRectCallout">
            <a:avLst>
              <a:gd name="adj1" fmla="val 56326"/>
              <a:gd name="adj2" fmla="val -1020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79" tIns="34289" rIns="68579" bIns="34289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列式并计算。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" name="图片 29" descr="蜗牛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656990" y="3525030"/>
            <a:ext cx="1454369" cy="1109140"/>
          </a:xfrm>
          <a:prstGeom prst="rect">
            <a:avLst/>
          </a:prstGeom>
        </p:spPr>
      </p:pic>
      <p:pic>
        <p:nvPicPr>
          <p:cNvPr id="32" name="图片 31" descr="黄鹂鸟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120711" y="733858"/>
            <a:ext cx="1383424" cy="1126586"/>
          </a:xfrm>
          <a:prstGeom prst="rect">
            <a:avLst/>
          </a:prstGeom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217057" y="2838190"/>
            <a:ext cx="3113659" cy="4231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en-US" altLang="zh-CN" sz="23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208×4=832</a:t>
            </a:r>
            <a:r>
              <a:rPr lang="zh-CN" altLang="en-US" sz="23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（人）</a:t>
            </a:r>
            <a:endParaRPr lang="zh-CN" altLang="en-US" sz="23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267278" y="3495081"/>
            <a:ext cx="4937563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答：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每天最多能有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832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人看电影。</a:t>
            </a:r>
            <a:endParaRPr lang="zh-CN" altLang="en-US" sz="23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33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2970" y="263129"/>
            <a:ext cx="1369219" cy="438150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情境导入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AutoShape 38"/>
          <p:cNvSpPr>
            <a:spLocks noChangeArrowheads="1"/>
          </p:cNvSpPr>
          <p:nvPr/>
        </p:nvSpPr>
        <p:spPr bwMode="auto">
          <a:xfrm>
            <a:off x="2113979" y="3146808"/>
            <a:ext cx="3203089" cy="485239"/>
          </a:xfrm>
          <a:prstGeom prst="wedgeRoundRectCallout">
            <a:avLst>
              <a:gd name="adj1" fmla="val -34537"/>
              <a:gd name="adj2" fmla="val -8125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79" tIns="34289" rIns="68579" bIns="34289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怎样求出这个问题呢？</a:t>
            </a:r>
            <a:endParaRPr lang="zh-CN" altLang="en-US" sz="15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9" name="图片 28" descr="黄鹂鸟1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1080453" y="1921164"/>
            <a:ext cx="983664" cy="1107998"/>
          </a:xfrm>
          <a:prstGeom prst="rect">
            <a:avLst/>
          </a:prstGeom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170082" y="1011096"/>
            <a:ext cx="6572502" cy="8002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学校图书室买了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套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小小科学家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丛书，每套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280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元。一共花了多少钱？</a:t>
            </a:r>
            <a:endParaRPr lang="en-US" altLang="zh-CN" sz="23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421297" y="1011096"/>
            <a:ext cx="6410740" cy="800219"/>
          </a:xfrm>
          <a:prstGeom prst="round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7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826295" y="295275"/>
            <a:ext cx="1370410" cy="438150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自主探究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3" name="图片 52" descr="黄鹂鸟1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071206" y="3780580"/>
            <a:ext cx="827319" cy="673724"/>
          </a:xfrm>
          <a:prstGeom prst="rect">
            <a:avLst/>
          </a:prstGeom>
        </p:spPr>
      </p:pic>
      <p:sp>
        <p:nvSpPr>
          <p:cNvPr id="68" name="流程图: 延期 67"/>
          <p:cNvSpPr/>
          <p:nvPr/>
        </p:nvSpPr>
        <p:spPr>
          <a:xfrm rot="16200000">
            <a:off x="1858202" y="2257565"/>
            <a:ext cx="1238823" cy="2042867"/>
          </a:xfrm>
          <a:prstGeom prst="flowChartDelay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1547989" y="2751548"/>
            <a:ext cx="2903432" cy="805920"/>
            <a:chOff x="3205946" y="230900"/>
            <a:chExt cx="2903432" cy="805920"/>
          </a:xfrm>
        </p:grpSpPr>
        <p:sp>
          <p:nvSpPr>
            <p:cNvPr id="76" name="TextBox 36"/>
            <p:cNvSpPr txBox="1">
              <a:spLocks noChangeArrowheads="1"/>
            </p:cNvSpPr>
            <p:nvPr/>
          </p:nvSpPr>
          <p:spPr bwMode="auto">
            <a:xfrm>
              <a:off x="3205946" y="230900"/>
              <a:ext cx="2418315" cy="4462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23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</a:t>
              </a:r>
              <a:r>
                <a:rPr lang="en-US" altLang="zh-CN" sz="2300" b="1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2  8  0</a:t>
              </a:r>
              <a:endPara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7" name="直接连接符 36"/>
            <p:cNvCxnSpPr>
              <a:cxnSpLocks noChangeShapeType="1"/>
            </p:cNvCxnSpPr>
            <p:nvPr/>
          </p:nvCxnSpPr>
          <p:spPr bwMode="auto">
            <a:xfrm flipV="1">
              <a:off x="3358033" y="920626"/>
              <a:ext cx="153928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</a:ln>
          </p:spPr>
        </p:cxnSp>
        <p:sp>
          <p:nvSpPr>
            <p:cNvPr id="78" name="TextBox 36"/>
            <p:cNvSpPr txBox="1">
              <a:spLocks noChangeArrowheads="1"/>
            </p:cNvSpPr>
            <p:nvPr/>
          </p:nvSpPr>
          <p:spPr bwMode="auto">
            <a:xfrm>
              <a:off x="3347840" y="236601"/>
              <a:ext cx="2761538" cy="8002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endParaRPr lang="en-US" altLang="zh-CN" sz="2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en-US" altLang="zh-CN" sz="23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          3</a:t>
              </a:r>
              <a:endParaRPr lang="en-US" altLang="zh-CN" sz="2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9" name="TextBox 36"/>
          <p:cNvSpPr txBox="1">
            <a:spLocks noChangeArrowheads="1"/>
          </p:cNvSpPr>
          <p:nvPr/>
        </p:nvSpPr>
        <p:spPr bwMode="auto">
          <a:xfrm>
            <a:off x="2780501" y="3468028"/>
            <a:ext cx="701961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0" name="TextBox 36"/>
          <p:cNvSpPr txBox="1">
            <a:spLocks noChangeArrowheads="1"/>
          </p:cNvSpPr>
          <p:nvPr/>
        </p:nvSpPr>
        <p:spPr bwMode="auto">
          <a:xfrm>
            <a:off x="2299280" y="3468028"/>
            <a:ext cx="701961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4</a:t>
            </a:r>
            <a:endParaRPr lang="en-US" altLang="zh-CN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TextBox 36"/>
          <p:cNvSpPr txBox="1">
            <a:spLocks noChangeArrowheads="1"/>
          </p:cNvSpPr>
          <p:nvPr/>
        </p:nvSpPr>
        <p:spPr bwMode="auto">
          <a:xfrm>
            <a:off x="2148128" y="3067768"/>
            <a:ext cx="701961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TextBox 36"/>
          <p:cNvSpPr txBox="1">
            <a:spLocks noChangeArrowheads="1"/>
          </p:cNvSpPr>
          <p:nvPr/>
        </p:nvSpPr>
        <p:spPr bwMode="auto">
          <a:xfrm>
            <a:off x="1170082" y="1011096"/>
            <a:ext cx="5660513" cy="8002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学校图书室买了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套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小小科学家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丛书，每套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280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元。一共花了多少钱？</a:t>
            </a:r>
            <a:endParaRPr lang="en-US" altLang="zh-CN" sz="23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" name="TextBox 36"/>
          <p:cNvSpPr txBox="1">
            <a:spLocks noChangeArrowheads="1"/>
          </p:cNvSpPr>
          <p:nvPr/>
        </p:nvSpPr>
        <p:spPr bwMode="auto">
          <a:xfrm>
            <a:off x="2948047" y="4234753"/>
            <a:ext cx="3075068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答：一共花了</a:t>
            </a:r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840</a:t>
            </a:r>
            <a:r>
              <a:rPr lang="zh-CN" altLang="en-US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元。</a:t>
            </a:r>
            <a:endParaRPr lang="en-US" altLang="zh-CN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3212705" y="1937982"/>
            <a:ext cx="2571750" cy="652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/>
          <a:lstStyle/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280×3</a:t>
            </a:r>
            <a:r>
              <a:rPr lang="en-US" sz="2400" dirty="0">
                <a:latin typeface="微软雅黑" panose="020B0503020204020204" charset="-122"/>
                <a:ea typeface="微软雅黑" panose="020B0503020204020204" charset="-122"/>
              </a:rPr>
              <a:t>＝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Text Box 13"/>
          <p:cNvSpPr txBox="1">
            <a:spLocks noChangeArrowheads="1"/>
          </p:cNvSpPr>
          <p:nvPr/>
        </p:nvSpPr>
        <p:spPr bwMode="auto">
          <a:xfrm>
            <a:off x="4408420" y="1920643"/>
            <a:ext cx="1339454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840(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元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endParaRPr lang="en-US" altLang="zh-CN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TextBox 36"/>
          <p:cNvSpPr txBox="1">
            <a:spLocks noChangeArrowheads="1"/>
          </p:cNvSpPr>
          <p:nvPr/>
        </p:nvSpPr>
        <p:spPr bwMode="auto">
          <a:xfrm>
            <a:off x="2046570" y="3468028"/>
            <a:ext cx="491597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4" name="文本框 10"/>
          <p:cNvSpPr txBox="1">
            <a:spLocks noChangeArrowheads="1"/>
          </p:cNvSpPr>
          <p:nvPr/>
        </p:nvSpPr>
        <p:spPr bwMode="auto">
          <a:xfrm>
            <a:off x="6735078" y="2938390"/>
            <a:ext cx="2923889" cy="5366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第二种写法简便。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5" name="圆角矩形标注 84"/>
          <p:cNvSpPr/>
          <p:nvPr/>
        </p:nvSpPr>
        <p:spPr>
          <a:xfrm>
            <a:off x="6675758" y="2944093"/>
            <a:ext cx="2100339" cy="570217"/>
          </a:xfrm>
          <a:prstGeom prst="wedgeRoundRectCallout">
            <a:avLst>
              <a:gd name="adj1" fmla="val -17845"/>
              <a:gd name="adj2" fmla="val 83590"/>
              <a:gd name="adj3" fmla="val 16667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6" name="流程图: 延期 35"/>
          <p:cNvSpPr/>
          <p:nvPr/>
        </p:nvSpPr>
        <p:spPr>
          <a:xfrm rot="16200000">
            <a:off x="4522357" y="2273589"/>
            <a:ext cx="1238823" cy="2042867"/>
          </a:xfrm>
          <a:prstGeom prst="flowChartDelay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494349" y="3484053"/>
            <a:ext cx="701961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5033006" y="3484053"/>
            <a:ext cx="701961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4</a:t>
            </a:r>
            <a:endParaRPr lang="en-US" altLang="zh-CN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TextBox 36"/>
          <p:cNvSpPr txBox="1">
            <a:spLocks noChangeArrowheads="1"/>
          </p:cNvSpPr>
          <p:nvPr/>
        </p:nvSpPr>
        <p:spPr bwMode="auto">
          <a:xfrm>
            <a:off x="4812283" y="3083791"/>
            <a:ext cx="701961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Box 36"/>
          <p:cNvSpPr txBox="1">
            <a:spLocks noChangeArrowheads="1"/>
          </p:cNvSpPr>
          <p:nvPr/>
        </p:nvSpPr>
        <p:spPr bwMode="auto">
          <a:xfrm>
            <a:off x="4730602" y="3484053"/>
            <a:ext cx="491597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218388" y="2782423"/>
            <a:ext cx="2903432" cy="805920"/>
            <a:chOff x="3205946" y="230900"/>
            <a:chExt cx="2903432" cy="805920"/>
          </a:xfrm>
        </p:grpSpPr>
        <p:sp>
          <p:nvSpPr>
            <p:cNvPr id="42" name="TextBox 36"/>
            <p:cNvSpPr txBox="1">
              <a:spLocks noChangeArrowheads="1"/>
            </p:cNvSpPr>
            <p:nvPr/>
          </p:nvSpPr>
          <p:spPr bwMode="auto">
            <a:xfrm>
              <a:off x="3205946" y="230900"/>
              <a:ext cx="2418315" cy="4462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23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</a:t>
              </a:r>
              <a:r>
                <a:rPr lang="en-US" altLang="zh-CN" sz="2300" b="1" dirty="0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2  8  0</a:t>
              </a:r>
              <a:endPara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3" name="直接连接符 36"/>
            <p:cNvCxnSpPr>
              <a:cxnSpLocks noChangeShapeType="1"/>
            </p:cNvCxnSpPr>
            <p:nvPr/>
          </p:nvCxnSpPr>
          <p:spPr bwMode="auto">
            <a:xfrm flipV="1">
              <a:off x="3358033" y="920626"/>
              <a:ext cx="153928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</a:ln>
          </p:spPr>
        </p:cxnSp>
        <p:sp>
          <p:nvSpPr>
            <p:cNvPr id="44" name="TextBox 36"/>
            <p:cNvSpPr txBox="1">
              <a:spLocks noChangeArrowheads="1"/>
            </p:cNvSpPr>
            <p:nvPr/>
          </p:nvSpPr>
          <p:spPr bwMode="auto">
            <a:xfrm>
              <a:off x="3347840" y="236601"/>
              <a:ext cx="2761538" cy="8002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endParaRPr lang="en-US" altLang="zh-CN" sz="2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en-US" altLang="zh-CN" sz="23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      3</a:t>
              </a:r>
              <a:endParaRPr lang="en-US" altLang="zh-CN" sz="2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5427544" y="2788124"/>
            <a:ext cx="0" cy="104400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9" grpId="0"/>
      <p:bldP spid="80" grpId="0"/>
      <p:bldP spid="82" grpId="0"/>
      <p:bldP spid="83" grpId="0"/>
      <p:bldP spid="70" grpId="0"/>
      <p:bldP spid="71" grpId="0"/>
      <p:bldP spid="72" grpId="0"/>
      <p:bldP spid="73" grpId="0"/>
      <p:bldP spid="84" grpId="0"/>
      <p:bldP spid="85" grpId="0" animBg="1"/>
      <p:bldP spid="36" grpId="0" animBg="1"/>
      <p:bldP spid="37" grpId="0"/>
      <p:bldP spid="38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709" y="216694"/>
            <a:ext cx="1369606" cy="438582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 algn="ctr">
              <a:defRPr/>
            </a:pPr>
            <a:r>
              <a:rPr lang="zh-CN" altLang="zh-CN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学以致用</a:t>
            </a:r>
            <a:endParaRPr lang="zh-CN" altLang="zh-CN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1368029" y="1785938"/>
            <a:ext cx="6286500" cy="2514600"/>
          </a:xfrm>
          <a:prstGeom prst="rect">
            <a:avLst/>
          </a:prstGeom>
          <a:solidFill>
            <a:srgbClr val="FFFF99"/>
          </a:solidFill>
          <a:ln w="31750">
            <a:solidFill>
              <a:schemeClr val="tx1"/>
            </a:solidFill>
            <a:prstDash val="dashDot"/>
            <a:miter lim="800000"/>
          </a:ln>
        </p:spPr>
        <p:txBody>
          <a:bodyPr wrap="none" lIns="68579" tIns="34289" rIns="68579" bIns="34289" anchor="ctr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96630" y="2071689"/>
            <a:ext cx="1687115" cy="195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2109789" y="2643188"/>
            <a:ext cx="702757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4  2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2769766" y="2636188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2449483" y="3033137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795464" y="3080148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>
            <a:off x="1846661" y="3501629"/>
            <a:ext cx="1178719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</a:ln>
        </p:spPr>
        <p:txBody>
          <a:bodyPr lIns="68579" tIns="34289" rIns="68579" bIns="34289"/>
          <a:lstStyle/>
          <a:p>
            <a:endParaRPr lang="zh-CN" altLang="en-US"/>
          </a:p>
        </p:txBody>
      </p:sp>
      <p:pic>
        <p:nvPicPr>
          <p:cNvPr id="25" name="Picture 15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1180" y="2014539"/>
            <a:ext cx="1687115" cy="195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4010543" y="2620135"/>
            <a:ext cx="1727597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2  0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4683919" y="2637235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4683919" y="3058717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3919539" y="3074194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Line 20"/>
          <p:cNvSpPr>
            <a:spLocks noChangeShapeType="1"/>
          </p:cNvSpPr>
          <p:nvPr/>
        </p:nvSpPr>
        <p:spPr bwMode="auto">
          <a:xfrm>
            <a:off x="3961211" y="3495675"/>
            <a:ext cx="1178719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</a:ln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4694635" y="3469482"/>
            <a:ext cx="450056" cy="434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2" name="Picture 2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68580" y="2003823"/>
            <a:ext cx="1687115" cy="195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6254354" y="2632473"/>
            <a:ext cx="1000125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1 3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6799006" y="2632473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Text Box 26"/>
          <p:cNvSpPr txBox="1">
            <a:spLocks noChangeArrowheads="1"/>
          </p:cNvSpPr>
          <p:nvPr/>
        </p:nvSpPr>
        <p:spPr bwMode="auto">
          <a:xfrm>
            <a:off x="6530985" y="3053954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5940030" y="3069432"/>
            <a:ext cx="450056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Line 28"/>
          <p:cNvSpPr>
            <a:spLocks noChangeShapeType="1"/>
          </p:cNvSpPr>
          <p:nvPr/>
        </p:nvSpPr>
        <p:spPr bwMode="auto">
          <a:xfrm>
            <a:off x="5961461" y="3490913"/>
            <a:ext cx="1178719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</a:ln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2473583" y="3500438"/>
            <a:ext cx="45720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CC33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400" dirty="0">
              <a:solidFill>
                <a:srgbClr val="CC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1795659" y="3500438"/>
            <a:ext cx="91440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2  5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4682729" y="3500438"/>
            <a:ext cx="34290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CC3300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400" dirty="0">
              <a:solidFill>
                <a:srgbClr val="CC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4367423" y="3500438"/>
            <a:ext cx="62865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6573284" y="3472460"/>
            <a:ext cx="51435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CC33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400" dirty="0">
              <a:solidFill>
                <a:srgbClr val="CC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6030673" y="3443288"/>
            <a:ext cx="804705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1 1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Rectangle 86"/>
          <p:cNvSpPr>
            <a:spLocks noChangeArrowheads="1"/>
          </p:cNvSpPr>
          <p:nvPr/>
        </p:nvSpPr>
        <p:spPr bwMode="auto">
          <a:xfrm>
            <a:off x="1391002" y="1252285"/>
            <a:ext cx="3024188" cy="423193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竖式计算。</a:t>
            </a:r>
            <a:endParaRPr lang="zh-CN" altLang="en-US" sz="23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36"/>
          <p:cNvSpPr txBox="1">
            <a:spLocks noChangeArrowheads="1"/>
          </p:cNvSpPr>
          <p:nvPr/>
        </p:nvSpPr>
        <p:spPr bwMode="auto">
          <a:xfrm>
            <a:off x="2115088" y="3081771"/>
            <a:ext cx="665993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3966144" y="3502160"/>
            <a:ext cx="42538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2803129" y="3484672"/>
            <a:ext cx="45720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CC3300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400" dirty="0">
              <a:solidFill>
                <a:srgbClr val="CC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TextBox 36"/>
          <p:cNvSpPr txBox="1">
            <a:spLocks noChangeArrowheads="1"/>
          </p:cNvSpPr>
          <p:nvPr/>
        </p:nvSpPr>
        <p:spPr bwMode="auto">
          <a:xfrm>
            <a:off x="4330081" y="3081352"/>
            <a:ext cx="665993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TextBox 36"/>
          <p:cNvSpPr txBox="1">
            <a:spLocks noChangeArrowheads="1"/>
          </p:cNvSpPr>
          <p:nvPr/>
        </p:nvSpPr>
        <p:spPr bwMode="auto">
          <a:xfrm>
            <a:off x="6231914" y="3066211"/>
            <a:ext cx="665993" cy="4462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marL="385445" indent="-385445"/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Text Box 40"/>
          <p:cNvSpPr txBox="1">
            <a:spLocks noChangeArrowheads="1"/>
          </p:cNvSpPr>
          <p:nvPr/>
        </p:nvSpPr>
        <p:spPr bwMode="auto">
          <a:xfrm>
            <a:off x="6819076" y="3471740"/>
            <a:ext cx="514350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CC3300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400" dirty="0">
              <a:solidFill>
                <a:srgbClr val="CC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20" grpId="0"/>
      <p:bldP spid="21" grpId="0"/>
      <p:bldP spid="22" grpId="0"/>
      <p:bldP spid="23" grpId="0"/>
      <p:bldP spid="24" grpId="0" animBg="1"/>
      <p:bldP spid="26" grpId="0"/>
      <p:bldP spid="27" grpId="0"/>
      <p:bldP spid="28" grpId="0"/>
      <p:bldP spid="29" grpId="0"/>
      <p:bldP spid="30" grpId="0" animBg="1"/>
      <p:bldP spid="31" grpId="0"/>
      <p:bldP spid="33" grpId="0"/>
      <p:bldP spid="34" grpId="0"/>
      <p:bldP spid="35" grpId="0"/>
      <p:bldP spid="36" grpId="0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709" y="216694"/>
            <a:ext cx="1369606" cy="438582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 algn="ctr">
              <a:defRPr/>
            </a:pPr>
            <a:r>
              <a:rPr lang="zh-CN" altLang="zh-CN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学以致用</a:t>
            </a:r>
            <a:endParaRPr lang="zh-CN" altLang="zh-CN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1368030" y="1481127"/>
            <a:ext cx="7335440" cy="9900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2">
                <a:lumMod val="75000"/>
              </a:schemeClr>
            </a:solidFill>
            <a:prstDash val="dashDot"/>
            <a:miter lim="800000"/>
          </a:ln>
        </p:spPr>
        <p:txBody>
          <a:bodyPr wrap="none" lIns="68579" tIns="34289" rIns="68579" bIns="34289" anchor="ctr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2" name="Picture 2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1003" y="2864319"/>
            <a:ext cx="3323067" cy="102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Rectangle 86"/>
          <p:cNvSpPr>
            <a:spLocks noChangeArrowheads="1"/>
          </p:cNvSpPr>
          <p:nvPr/>
        </p:nvSpPr>
        <p:spPr bwMode="auto">
          <a:xfrm>
            <a:off x="1391002" y="947473"/>
            <a:ext cx="4057298" cy="423193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请认真读题，并列式计算。</a:t>
            </a:r>
            <a:endParaRPr lang="zh-CN" altLang="en-US" sz="23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Rectangle 86"/>
          <p:cNvSpPr>
            <a:spLocks noChangeArrowheads="1"/>
          </p:cNvSpPr>
          <p:nvPr/>
        </p:nvSpPr>
        <p:spPr bwMode="auto">
          <a:xfrm>
            <a:off x="1391002" y="1643193"/>
            <a:ext cx="7387477" cy="784829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王叔叔平均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小时能检测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230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个零件，他每天工作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小时，共能检测多少个零件？</a:t>
            </a:r>
            <a:endParaRPr lang="zh-CN" altLang="en-US" sz="23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Rectangle 86"/>
          <p:cNvSpPr>
            <a:spLocks noChangeArrowheads="1"/>
          </p:cNvSpPr>
          <p:nvPr/>
        </p:nvSpPr>
        <p:spPr bwMode="auto">
          <a:xfrm>
            <a:off x="1752952" y="3305481"/>
            <a:ext cx="4057298" cy="423193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230×8=</a:t>
            </a:r>
            <a:endParaRPr lang="zh-CN" altLang="en-US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Rectangle 86"/>
          <p:cNvSpPr>
            <a:spLocks noChangeArrowheads="1"/>
          </p:cNvSpPr>
          <p:nvPr/>
        </p:nvSpPr>
        <p:spPr bwMode="auto">
          <a:xfrm>
            <a:off x="2908402" y="3305481"/>
            <a:ext cx="1864937" cy="423193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en-US" altLang="zh-CN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2040</a:t>
            </a:r>
            <a:r>
              <a:rPr lang="zh-CN" altLang="en-US" sz="23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（个）</a:t>
            </a:r>
            <a:endParaRPr lang="zh-CN" altLang="en-US" sz="23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Rectangle 86"/>
          <p:cNvSpPr>
            <a:spLocks noChangeArrowheads="1"/>
          </p:cNvSpPr>
          <p:nvPr/>
        </p:nvSpPr>
        <p:spPr bwMode="auto">
          <a:xfrm>
            <a:off x="1554715" y="3957414"/>
            <a:ext cx="3518540" cy="423193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答：共能检测</a:t>
            </a:r>
            <a:r>
              <a:rPr lang="en-US" altLang="zh-CN" sz="2300" dirty="0">
                <a:latin typeface="微软雅黑" panose="020B0503020204020204" charset="-122"/>
                <a:ea typeface="微软雅黑" panose="020B0503020204020204" charset="-122"/>
              </a:rPr>
              <a:t>2040</a:t>
            </a:r>
            <a:r>
              <a:rPr lang="zh-CN" altLang="en-US" sz="2300" dirty="0">
                <a:latin typeface="微软雅黑" panose="020B0503020204020204" charset="-122"/>
                <a:ea typeface="微软雅黑" panose="020B0503020204020204" charset="-122"/>
              </a:rPr>
              <a:t>个零件。</a:t>
            </a:r>
            <a:endParaRPr lang="zh-CN" altLang="en-US" sz="23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44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709" y="216694"/>
            <a:ext cx="1369606" cy="438582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 algn="ctr">
              <a:defRPr/>
            </a:pPr>
            <a:r>
              <a:rPr lang="zh-CN" altLang="zh-CN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总结提升</a:t>
            </a:r>
            <a:endParaRPr lang="zh-CN" altLang="zh-CN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3251" name="图片 1" descr="katongqianbiheibantuxingsheji_404657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912" y="1319213"/>
            <a:ext cx="6749654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文本框 2"/>
          <p:cNvSpPr txBox="1">
            <a:spLocks noChangeArrowheads="1"/>
          </p:cNvSpPr>
          <p:nvPr/>
        </p:nvSpPr>
        <p:spPr bwMode="auto">
          <a:xfrm>
            <a:off x="2662004" y="1533868"/>
            <a:ext cx="4337088" cy="24064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计算因数末尾有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的乘法时，应注意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一位数应该与多位数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前面的数字对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齐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把一位数与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前面的数依次</a:t>
            </a:r>
            <a:r>
              <a:rPr lang="zh-CN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相乘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最后看多位数末尾有</a:t>
            </a:r>
            <a:r>
              <a:rPr lang="zh-CN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几个</a:t>
            </a:r>
            <a:r>
              <a:rPr lang="en-US" altLang="zh-CN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就在积的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末尾</a:t>
            </a:r>
            <a:r>
              <a:rPr lang="zh-CN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几个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3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709" y="216694"/>
            <a:ext cx="1369606" cy="438582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</a:bodyPr>
          <a:lstStyle/>
          <a:p>
            <a:pPr algn="ctr">
              <a:defRPr/>
            </a:pPr>
            <a:r>
              <a:rPr lang="zh-CN" altLang="zh-CN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作业设计</a:t>
            </a:r>
            <a:endParaRPr lang="zh-CN" altLang="zh-CN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4275" name="图片 1" descr="84G58PICREM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7185" y="957262"/>
            <a:ext cx="4763690" cy="373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文本框 2"/>
          <p:cNvSpPr txBox="1">
            <a:spLocks noChangeArrowheads="1"/>
          </p:cNvSpPr>
          <p:nvPr/>
        </p:nvSpPr>
        <p:spPr bwMode="auto">
          <a:xfrm>
            <a:off x="4339829" y="2430066"/>
            <a:ext cx="2375297" cy="15234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9" tIns="34289" rIns="68579" bIns="3428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课本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68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页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练习十四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题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506</Words>
  <Application>WPS 演示</Application>
  <PresentationFormat>全屏显示(16:9)</PresentationFormat>
  <Paragraphs>134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Arial</vt:lpstr>
      <vt:lpstr>Arial Unicode MS</vt:lpstr>
      <vt:lpstr>Calibri Light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533</cp:revision>
  <dcterms:created xsi:type="dcterms:W3CDTF">2016-02-25T11:28:00Z</dcterms:created>
  <dcterms:modified xsi:type="dcterms:W3CDTF">2023-10-27T08:36:28Z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B7E319D1ACCD43A19930ED10A3B6EA27_12</vt:lpwstr>
  </property>
</Properties>
</file>