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87" r:id="rId4"/>
    <p:sldId id="285" r:id="rId5"/>
    <p:sldId id="284" r:id="rId7"/>
    <p:sldId id="280" r:id="rId8"/>
    <p:sldId id="289" r:id="rId9"/>
    <p:sldId id="290" r:id="rId10"/>
    <p:sldId id="276" r:id="rId11"/>
    <p:sldId id="275" r:id="rId12"/>
    <p:sldId id="283" r:id="rId13"/>
    <p:sldId id="282" r:id="rId14"/>
    <p:sldId id="277" r:id="rId15"/>
    <p:sldId id="288" r:id="rId16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9" userDrawn="1">
          <p15:clr>
            <a:srgbClr val="A4A3A4"/>
          </p15:clr>
        </p15:guide>
        <p15:guide id="2" pos="29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  <a:srgbClr val="FF5050"/>
    <a:srgbClr val="B0F8F8"/>
    <a:srgbClr val="F566DF"/>
    <a:srgbClr val="B2EC0A"/>
    <a:srgbClr val="FF3535"/>
    <a:srgbClr val="A3E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704" y="-90"/>
      </p:cViewPr>
      <p:guideLst>
        <p:guide orient="horz" pos="2299"/>
        <p:guide pos="29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40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B7E0983-D0A9-47BD-8DF9-A3FC23A37BC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0" name="文本占位符 2"/>
          <p:cNvSpPr>
            <a:spLocks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/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59F0E41-90F4-4310-A8FE-6580958A9D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5055E6F-B2CE-4029-A2B0-2855511994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483B502-0504-43E9-BD74-531CB136EF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DE56313-C291-4FB1-9017-93A28D3A971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/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E299117-BA42-4BF7-BB5F-BDDEF670994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5D44F6C-E2A7-4856-8638-177237439F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/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anchor="t" anchorCtr="0"/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8D73A4-53B1-478C-8B94-BDB3F75717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4C1F8EE-E9AE-4761-AAC3-3ADD74153B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920EBF5-FFE9-4FD5-8169-EE86BCF0AD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F6C25B8-0833-4E0A-88E1-C8567E4762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129D195-74E1-4C8A-9B24-D8F7758F07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455613" y="608013"/>
            <a:ext cx="8228012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00">
                <a:solidFill>
                  <a:srgbClr val="898989"/>
                </a:solidFill>
                <a:ea typeface="微软雅黑" panose="020B0503020204020204" charset="-122"/>
              </a:defRPr>
            </a:lvl1pPr>
          </a:lstStyle>
          <a:p>
            <a:fld id="{4E1163E1-7746-4905-81A9-55E807A5B204}" type="slidenum">
              <a:rPr lang="zh-CN" altLang="en-US"/>
            </a:fld>
            <a:endParaRPr lang="zh-CN" altLang="en-US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slide" Target="slide13.xml"/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5852" y="2060905"/>
            <a:ext cx="9144000" cy="1584110"/>
          </a:xfrm>
          <a:ln>
            <a:miter lim="800000"/>
          </a:ln>
        </p:spPr>
        <p:txBody>
          <a:bodyPr lIns="91440" tIns="45720" rIns="91440" bIns="45720" anchor="ctr">
            <a:normAutofit/>
          </a:bodyPr>
          <a:lstStyle/>
          <a:p>
            <a:pPr defTabSz="914400">
              <a:defRPr/>
            </a:pPr>
            <a:r>
              <a:rPr lang="zh-CN" altLang="en-US" sz="8000" spc="0" noProof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835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+mn-ea"/>
                <a:ea typeface="+mn-ea"/>
              </a:rPr>
              <a:t>乘法的估算</a:t>
            </a:r>
            <a:endParaRPr lang="zh-CN" sz="8000" spc="0" noProof="1">
              <a:ln w="12700">
                <a:solidFill>
                  <a:schemeClr val="accent1"/>
                </a:solidFill>
                <a:prstDash val="solid"/>
              </a:ln>
              <a:solidFill>
                <a:srgbClr val="007835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4339" name="文本框 1"/>
          <p:cNvSpPr txBox="1">
            <a:spLocks noChangeArrowheads="1"/>
          </p:cNvSpPr>
          <p:nvPr/>
        </p:nvSpPr>
        <p:spPr bwMode="auto">
          <a:xfrm>
            <a:off x="313272" y="433025"/>
            <a:ext cx="57848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/>
              <a:t>人教版数学三年级上册     第六单元</a:t>
            </a:r>
            <a:endParaRPr lang="zh-CN" altLang="en-US" sz="2000" b="1" dirty="0"/>
          </a:p>
        </p:txBody>
      </p:sp>
      <p:grpSp>
        <p:nvGrpSpPr>
          <p:cNvPr id="14340" name="组合 24"/>
          <p:cNvGrpSpPr/>
          <p:nvPr/>
        </p:nvGrpSpPr>
        <p:grpSpPr bwMode="auto">
          <a:xfrm>
            <a:off x="1619250" y="5229125"/>
            <a:ext cx="1368425" cy="360363"/>
            <a:chOff x="2028" y="9149"/>
            <a:chExt cx="2606" cy="744"/>
          </a:xfrm>
        </p:grpSpPr>
        <p:pic>
          <p:nvPicPr>
            <p:cNvPr id="14341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600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  <a:hlinkClick r:id="rId2" action="ppaction://hlinksldjump"/>
                </a:rPr>
                <a:t>探究新知</a:t>
              </a:r>
              <a:endParaRPr lang="zh-CN" altLang="en-US" sz="1600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4343" name="组合 24"/>
          <p:cNvGrpSpPr/>
          <p:nvPr/>
        </p:nvGrpSpPr>
        <p:grpSpPr bwMode="auto">
          <a:xfrm>
            <a:off x="3159125" y="5229125"/>
            <a:ext cx="1368425" cy="360363"/>
            <a:chOff x="2028" y="9149"/>
            <a:chExt cx="2606" cy="744"/>
          </a:xfrm>
        </p:grpSpPr>
        <p:pic>
          <p:nvPicPr>
            <p:cNvPr id="14344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600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  <a:hlinkClick r:id="rId3" action="ppaction://hlinksldjump"/>
                </a:rPr>
                <a:t>基础练习</a:t>
              </a:r>
              <a:endParaRPr lang="zh-CN" altLang="en-US" sz="1600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4346" name="组合 24"/>
          <p:cNvGrpSpPr/>
          <p:nvPr/>
        </p:nvGrpSpPr>
        <p:grpSpPr bwMode="auto">
          <a:xfrm>
            <a:off x="4694238" y="5229125"/>
            <a:ext cx="1368425" cy="360363"/>
            <a:chOff x="2028" y="9149"/>
            <a:chExt cx="2606" cy="744"/>
          </a:xfrm>
        </p:grpSpPr>
        <p:pic>
          <p:nvPicPr>
            <p:cNvPr id="14347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600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  <a:hlinkClick r:id="rId4" action="ppaction://hlinksldjump"/>
                </a:rPr>
                <a:t>拓展练习</a:t>
              </a:r>
              <a:endParaRPr lang="zh-CN" altLang="en-US" sz="1600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4349" name="组合 24"/>
          <p:cNvGrpSpPr/>
          <p:nvPr/>
        </p:nvGrpSpPr>
        <p:grpSpPr bwMode="auto">
          <a:xfrm>
            <a:off x="6211888" y="5229125"/>
            <a:ext cx="1368425" cy="360363"/>
            <a:chOff x="2028" y="9149"/>
            <a:chExt cx="2606" cy="744"/>
          </a:xfrm>
        </p:grpSpPr>
        <p:pic>
          <p:nvPicPr>
            <p:cNvPr id="14350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1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1600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  <a:hlinkClick r:id="" action="ppaction://noaction"/>
                </a:rPr>
                <a:t>课堂小结</a:t>
              </a:r>
              <a:endParaRPr lang="zh-CN" altLang="en-US" sz="1600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4579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0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413" y="1341438"/>
            <a:ext cx="25336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2138" y="1916113"/>
            <a:ext cx="5759450" cy="1201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王伯伯家一共摘了</a:t>
            </a:r>
            <a:r>
              <a:rPr lang="en-US" altLang="zh-CN" sz="2400" spc="600" dirty="0">
                <a:latin typeface="+mn-ea"/>
                <a:ea typeface="+mn-ea"/>
              </a:rPr>
              <a:t>180</a:t>
            </a:r>
            <a:r>
              <a:rPr lang="zh-CN" altLang="en-US" sz="2400" spc="600" dirty="0">
                <a:latin typeface="+mn-ea"/>
                <a:ea typeface="+mn-ea"/>
              </a:rPr>
              <a:t>千克苹果。一个箱子最多能装</a:t>
            </a:r>
            <a:r>
              <a:rPr lang="en-US" altLang="zh-CN" sz="2400" spc="600" dirty="0">
                <a:latin typeface="+mn-ea"/>
                <a:ea typeface="+mn-ea"/>
              </a:rPr>
              <a:t>32</a:t>
            </a:r>
            <a:r>
              <a:rPr lang="zh-CN" altLang="en-US" sz="2400" spc="600" dirty="0">
                <a:latin typeface="+mn-ea"/>
                <a:ea typeface="+mn-ea"/>
              </a:rPr>
              <a:t>千克，</a:t>
            </a:r>
            <a:r>
              <a:rPr lang="en-US" altLang="zh-CN" sz="2400" spc="600" dirty="0">
                <a:latin typeface="+mn-ea"/>
                <a:ea typeface="+mn-ea"/>
              </a:rPr>
              <a:t>6</a:t>
            </a:r>
            <a:r>
              <a:rPr lang="zh-CN" altLang="en-US" sz="2400" spc="600" dirty="0">
                <a:latin typeface="+mn-ea"/>
                <a:ea typeface="+mn-ea"/>
              </a:rPr>
              <a:t>个箱子能装下这些苹果吗？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2138" y="3716338"/>
            <a:ext cx="26638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32×6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≈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3455988" y="4221163"/>
            <a:ext cx="0" cy="36036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808288" y="4508500"/>
            <a:ext cx="1331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接近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30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87900" y="3716338"/>
            <a:ext cx="23764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180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（千克）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08175" y="5414963"/>
            <a:ext cx="5111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答：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个箱子能装下这些苹果。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3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5603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4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25605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2997200"/>
            <a:ext cx="3059112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4213" y="1484313"/>
            <a:ext cx="71278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400" spc="600" dirty="0">
                <a:latin typeface="+mn-ea"/>
                <a:ea typeface="+mn-ea"/>
              </a:rPr>
              <a:t>一篇文章</a:t>
            </a:r>
            <a:r>
              <a:rPr lang="en-US" altLang="zh-CN" sz="2400" spc="600" dirty="0">
                <a:latin typeface="+mn-ea"/>
                <a:ea typeface="+mn-ea"/>
              </a:rPr>
              <a:t>500</a:t>
            </a:r>
            <a:r>
              <a:rPr lang="zh-CN" altLang="en-US" sz="2400" spc="600" dirty="0">
                <a:latin typeface="+mn-ea"/>
                <a:ea typeface="+mn-ea"/>
              </a:rPr>
              <a:t>字，李杰平均每分钟录入</a:t>
            </a:r>
            <a:r>
              <a:rPr lang="en-US" altLang="zh-CN" sz="2400" spc="600" dirty="0">
                <a:latin typeface="+mn-ea"/>
                <a:ea typeface="+mn-ea"/>
              </a:rPr>
              <a:t>75</a:t>
            </a:r>
            <a:r>
              <a:rPr lang="zh-CN" altLang="en-US" sz="2400" spc="600" dirty="0">
                <a:latin typeface="+mn-ea"/>
                <a:ea typeface="+mn-ea"/>
              </a:rPr>
              <a:t>个字。请问李杰</a:t>
            </a:r>
            <a:r>
              <a:rPr lang="en-US" altLang="zh-CN" sz="2400" spc="600" dirty="0">
                <a:latin typeface="+mn-ea"/>
                <a:ea typeface="+mn-ea"/>
              </a:rPr>
              <a:t>6</a:t>
            </a:r>
            <a:r>
              <a:rPr lang="zh-CN" altLang="en-US" sz="2400" spc="600" dirty="0">
                <a:latin typeface="+mn-ea"/>
                <a:ea typeface="+mn-ea"/>
              </a:rPr>
              <a:t>分钟能打完吗？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838" y="2822575"/>
            <a:ext cx="26638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75×6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≈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103688" y="3327400"/>
            <a:ext cx="0" cy="3603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527425" y="3614738"/>
            <a:ext cx="133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接近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80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35600" y="2822575"/>
            <a:ext cx="23764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480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（个）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35375" y="5199063"/>
            <a:ext cx="4537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答：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分钟不能打完。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1638" y="4479925"/>
            <a:ext cx="24479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480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＜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500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6627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8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基础练习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628775"/>
            <a:ext cx="5256212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24075" y="4033838"/>
            <a:ext cx="26638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720×12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≈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71663" y="4826000"/>
            <a:ext cx="1331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700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0200" y="4005263"/>
            <a:ext cx="237648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8400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（桶）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08175" y="5589588"/>
            <a:ext cx="4535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答：全年大约可以卖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8400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桶。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555875" y="4538663"/>
            <a:ext cx="0" cy="36036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7651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2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拓展练习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268413"/>
            <a:ext cx="46799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19700" y="1517650"/>
            <a:ext cx="36718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售</a:t>
            </a:r>
            <a:r>
              <a:rPr lang="zh-CN" altLang="en-US" sz="2400" spc="600" dirty="0">
                <a:latin typeface="+mn-ea"/>
                <a:ea typeface="+mn-ea"/>
              </a:rPr>
              <a:t>票员的钱收对了吗？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9700" y="1989138"/>
            <a:ext cx="3671888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如</a:t>
            </a:r>
            <a:r>
              <a:rPr lang="zh-CN" altLang="en-US" sz="2400" spc="600" dirty="0">
                <a:latin typeface="+mn-ea"/>
                <a:ea typeface="+mn-ea"/>
              </a:rPr>
              <a:t>果不对，实际应</a:t>
            </a:r>
            <a:r>
              <a:rPr lang="zh-CN" altLang="en-US" sz="2400" spc="600" dirty="0">
                <a:latin typeface="+mn-ea"/>
                <a:ea typeface="+mn-ea"/>
              </a:rPr>
              <a:t>该收多</a:t>
            </a:r>
            <a:r>
              <a:rPr lang="zh-CN" altLang="en-US" sz="2400" spc="600" dirty="0">
                <a:latin typeface="+mn-ea"/>
                <a:ea typeface="+mn-ea"/>
              </a:rPr>
              <a:t>少</a:t>
            </a:r>
            <a:r>
              <a:rPr lang="en-US" altLang="zh-CN" sz="2400" spc="600" dirty="0">
                <a:latin typeface="+mn-ea"/>
                <a:ea typeface="+mn-ea"/>
              </a:rPr>
              <a:t>?</a:t>
            </a:r>
            <a:endParaRPr lang="en-US" altLang="zh-CN" sz="2400" spc="600" dirty="0">
              <a:latin typeface="+mn-ea"/>
              <a:ea typeface="+mn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313" y="4508500"/>
            <a:ext cx="26638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347×6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≈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5900" y="5300663"/>
            <a:ext cx="133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400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4438" y="4479925"/>
            <a:ext cx="23749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2400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5288" y="6021388"/>
            <a:ext cx="6624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答：售票员的钱没有收对，实际应该收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2082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元。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00113" y="5013325"/>
            <a:ext cx="0" cy="3603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84663" y="5229225"/>
            <a:ext cx="266541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347×6=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2013" y="5241925"/>
            <a:ext cx="23749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2082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825" y="4508500"/>
            <a:ext cx="24479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2400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＜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2482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15363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4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 dirty="0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15365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625" y="3068638"/>
            <a:ext cx="3240088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213100"/>
            <a:ext cx="1223963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6"/>
          <p:cNvGrpSpPr/>
          <p:nvPr/>
        </p:nvGrpSpPr>
        <p:grpSpPr bwMode="auto">
          <a:xfrm>
            <a:off x="611188" y="2133600"/>
            <a:ext cx="1871662" cy="473075"/>
            <a:chOff x="467715" y="1484865"/>
            <a:chExt cx="1341120" cy="472440"/>
          </a:xfrm>
        </p:grpSpPr>
        <p:pic>
          <p:nvPicPr>
            <p:cNvPr id="15368" name="图片 2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715" y="1484865"/>
              <a:ext cx="1341120" cy="47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Box 3"/>
            <p:cNvSpPr txBox="1">
              <a:spLocks noChangeArrowheads="1"/>
            </p:cNvSpPr>
            <p:nvPr/>
          </p:nvSpPr>
          <p:spPr bwMode="auto">
            <a:xfrm>
              <a:off x="539720" y="1515968"/>
              <a:ext cx="1152080" cy="36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阅读与分析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10" name="圆角矩形标注 9"/>
          <p:cNvSpPr/>
          <p:nvPr/>
        </p:nvSpPr>
        <p:spPr>
          <a:xfrm>
            <a:off x="2268538" y="2852738"/>
            <a:ext cx="2735262" cy="863600"/>
          </a:xfrm>
          <a:prstGeom prst="wedgeRoundRectCallout">
            <a:avLst>
              <a:gd name="adj1" fmla="val -55058"/>
              <a:gd name="adj2" fmla="val 4800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</a:rPr>
              <a:t>知道了门票的价格和参观的人数。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2339975" y="5013325"/>
            <a:ext cx="2663825" cy="792163"/>
          </a:xfrm>
          <a:prstGeom prst="wedgeRoundRectCallout">
            <a:avLst>
              <a:gd name="adj1" fmla="val -54284"/>
              <a:gd name="adj2" fmla="val -4866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要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求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带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250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元买门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票够不够。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2268538" y="3933825"/>
            <a:ext cx="3167062" cy="863600"/>
          </a:xfrm>
          <a:prstGeom prst="wedgeRoundRectCallout">
            <a:avLst>
              <a:gd name="adj1" fmla="val -57875"/>
              <a:gd name="adj2" fmla="val -1816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</a:rPr>
              <a:t>门票的价格：</a:t>
            </a:r>
            <a:r>
              <a:rPr lang="en-US" altLang="zh-CN" sz="2400" dirty="0">
                <a:solidFill>
                  <a:schemeClr val="tx1"/>
                </a:solidFill>
              </a:rPr>
              <a:t>8</a:t>
            </a:r>
            <a:r>
              <a:rPr lang="zh-CN" altLang="en-US" sz="2400" dirty="0">
                <a:solidFill>
                  <a:schemeClr val="tx1"/>
                </a:solidFill>
              </a:rPr>
              <a:t>元</a:t>
            </a:r>
            <a:r>
              <a:rPr lang="en-US" altLang="zh-CN" sz="2400" dirty="0">
                <a:solidFill>
                  <a:schemeClr val="tx1"/>
                </a:solidFill>
              </a:rPr>
              <a:t>/</a:t>
            </a:r>
            <a:r>
              <a:rPr lang="zh-CN" altLang="en-US" sz="2400" dirty="0">
                <a:solidFill>
                  <a:schemeClr val="tx1"/>
                </a:solidFill>
              </a:rPr>
              <a:t>人</a:t>
            </a:r>
            <a:endParaRPr lang="en-US" altLang="zh-CN" sz="2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</a:rPr>
              <a:t>参观的人数</a:t>
            </a:r>
            <a:r>
              <a:rPr lang="zh-CN" altLang="en-US" sz="2400" dirty="0">
                <a:solidFill>
                  <a:schemeClr val="tx1"/>
                </a:solidFill>
              </a:rPr>
              <a:t>：</a:t>
            </a:r>
            <a:r>
              <a:rPr lang="en-US" altLang="zh-CN" sz="2400" dirty="0">
                <a:solidFill>
                  <a:schemeClr val="tx1"/>
                </a:solidFill>
              </a:rPr>
              <a:t>29</a:t>
            </a:r>
            <a:r>
              <a:rPr lang="zh-CN" altLang="en-US" sz="2400" dirty="0">
                <a:solidFill>
                  <a:schemeClr val="tx1"/>
                </a:solidFill>
              </a:rPr>
              <a:t>人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5373" name="TextBox 13"/>
          <p:cNvSpPr txBox="1">
            <a:spLocks noChangeArrowheads="1"/>
          </p:cNvSpPr>
          <p:nvPr/>
        </p:nvSpPr>
        <p:spPr bwMode="auto">
          <a:xfrm>
            <a:off x="539750" y="1341438"/>
            <a:ext cx="8135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anose="02010600030101010101" pitchFamily="2" charset="-122"/>
              </a:rPr>
              <a:t>三（</a:t>
            </a:r>
            <a:r>
              <a:rPr lang="en-US" altLang="zh-CN" sz="2400" dirty="0">
                <a:latin typeface="宋体" panose="02010600030101010101" pitchFamily="2" charset="-122"/>
              </a:rPr>
              <a:t>1</a:t>
            </a:r>
            <a:r>
              <a:rPr lang="zh-CN" altLang="en-US" sz="2400" dirty="0">
                <a:latin typeface="宋体" panose="02010600030101010101" pitchFamily="2" charset="-122"/>
              </a:rPr>
              <a:t>）班有</a:t>
            </a:r>
            <a:r>
              <a:rPr lang="en-US" altLang="zh-CN" sz="2400" dirty="0">
                <a:latin typeface="宋体" panose="02010600030101010101" pitchFamily="2" charset="-122"/>
              </a:rPr>
              <a:t>29</a:t>
            </a:r>
            <a:r>
              <a:rPr lang="zh-CN" altLang="en-US" sz="2400" dirty="0">
                <a:latin typeface="宋体" panose="02010600030101010101" pitchFamily="2" charset="-122"/>
              </a:rPr>
              <a:t>人参观，门票每人</a:t>
            </a:r>
            <a:r>
              <a:rPr lang="en-US" altLang="zh-CN" sz="2400" dirty="0">
                <a:latin typeface="宋体" panose="02010600030101010101" pitchFamily="2" charset="-122"/>
              </a:rPr>
              <a:t>8</a:t>
            </a:r>
            <a:r>
              <a:rPr lang="zh-CN" altLang="en-US" sz="2400" dirty="0">
                <a:latin typeface="宋体" panose="02010600030101010101" pitchFamily="2" charset="-122"/>
              </a:rPr>
              <a:t>元。带</a:t>
            </a:r>
            <a:r>
              <a:rPr lang="en-US" altLang="zh-CN" sz="2400" dirty="0">
                <a:latin typeface="宋体" panose="02010600030101010101" pitchFamily="2" charset="-122"/>
              </a:rPr>
              <a:t>250</a:t>
            </a:r>
            <a:r>
              <a:rPr lang="zh-CN" altLang="en-US" sz="2400" dirty="0">
                <a:latin typeface="宋体" panose="02010600030101010101" pitchFamily="2" charset="-122"/>
              </a:rPr>
              <a:t>元买门票够吗？</a:t>
            </a:r>
            <a:endParaRPr lang="zh-CN" altLang="en-US" sz="24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16387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88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3" name="组合 4"/>
          <p:cNvGrpSpPr/>
          <p:nvPr/>
        </p:nvGrpSpPr>
        <p:grpSpPr bwMode="auto">
          <a:xfrm>
            <a:off x="468313" y="1484313"/>
            <a:ext cx="1871662" cy="473075"/>
            <a:chOff x="467715" y="1484865"/>
            <a:chExt cx="1341120" cy="472440"/>
          </a:xfrm>
        </p:grpSpPr>
        <p:pic>
          <p:nvPicPr>
            <p:cNvPr id="16390" name="图片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715" y="1484865"/>
              <a:ext cx="1341120" cy="47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Box 3"/>
            <p:cNvSpPr txBox="1">
              <a:spLocks noChangeArrowheads="1"/>
            </p:cNvSpPr>
            <p:nvPr/>
          </p:nvSpPr>
          <p:spPr bwMode="auto">
            <a:xfrm>
              <a:off x="539720" y="1515968"/>
              <a:ext cx="1152080" cy="36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分析与解答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8199" name="图片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6950" y="3438525"/>
            <a:ext cx="1296988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圆角矩形标注 34"/>
          <p:cNvSpPr/>
          <p:nvPr/>
        </p:nvSpPr>
        <p:spPr>
          <a:xfrm>
            <a:off x="2012950" y="2068513"/>
            <a:ext cx="3638550" cy="1152525"/>
          </a:xfrm>
          <a:prstGeom prst="wedgeRoundRectCallout">
            <a:avLst>
              <a:gd name="adj1" fmla="val -36845"/>
              <a:gd name="adj2" fmla="val 8149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估算：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29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接近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30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，可以估一估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29×8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大约得多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少。</a:t>
            </a:r>
            <a:endParaRPr lang="zh-CN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圆角矩形标注 44"/>
          <p:cNvSpPr/>
          <p:nvPr/>
        </p:nvSpPr>
        <p:spPr>
          <a:xfrm>
            <a:off x="3917950" y="3292475"/>
            <a:ext cx="3132138" cy="1366838"/>
          </a:xfrm>
          <a:prstGeom prst="wedgeRoundRectCallout">
            <a:avLst>
              <a:gd name="adj1" fmla="val -72798"/>
              <a:gd name="adj2" fmla="val -1198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   29×8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≈</a:t>
            </a:r>
            <a:endParaRPr lang="en-US" altLang="zh-CN" sz="2400" dirty="0">
              <a:solidFill>
                <a:schemeClr val="tx1"/>
              </a:solidFill>
              <a:latin typeface="+mn-ea"/>
            </a:endParaRPr>
          </a:p>
          <a:p>
            <a:pPr algn="ctr">
              <a:defRPr/>
            </a:pPr>
            <a:endParaRPr lang="zh-CN" altLang="en-US" sz="24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7168" name="直接连接符 7167"/>
          <p:cNvCxnSpPr/>
          <p:nvPr/>
        </p:nvCxnSpPr>
        <p:spPr>
          <a:xfrm>
            <a:off x="4673600" y="3795713"/>
            <a:ext cx="0" cy="36036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465763" y="3795713"/>
            <a:ext cx="0" cy="36036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3" name="TextBox 7172"/>
          <p:cNvSpPr txBox="1">
            <a:spLocks noChangeArrowheads="1"/>
          </p:cNvSpPr>
          <p:nvPr/>
        </p:nvSpPr>
        <p:spPr bwMode="auto">
          <a:xfrm>
            <a:off x="4097338" y="4014788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latin typeface="宋体" panose="02010600030101010101" pitchFamily="2" charset="-122"/>
              </a:rPr>
              <a:t>接近</a:t>
            </a:r>
            <a:r>
              <a:rPr lang="en-US" altLang="zh-CN" sz="2400">
                <a:latin typeface="宋体" panose="02010600030101010101" pitchFamily="2" charset="-122"/>
              </a:rPr>
              <a:t>30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105400" y="4014788"/>
            <a:ext cx="11525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约等号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2293938" y="4948238"/>
            <a:ext cx="6310312" cy="533400"/>
          </a:xfrm>
          <a:prstGeom prst="wedgeRoundRectCallout">
            <a:avLst>
              <a:gd name="adj1" fmla="val -40105"/>
              <a:gd name="adj2" fmla="val -11380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29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×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8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＜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240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，所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以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带</a:t>
            </a:r>
            <a:r>
              <a:rPr lang="en-US" altLang="zh-CN" sz="2400" dirty="0">
                <a:solidFill>
                  <a:schemeClr val="tx1"/>
                </a:solidFill>
                <a:latin typeface="+mn-ea"/>
              </a:rPr>
              <a:t>250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元买门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票肯定够了。</a:t>
            </a:r>
            <a:endParaRPr lang="en-US" altLang="zh-CN" sz="2400" dirty="0">
              <a:solidFill>
                <a:schemeClr val="tx1"/>
              </a:solidFill>
              <a:latin typeface="+mn-ea"/>
            </a:endParaRPr>
          </a:p>
          <a:p>
            <a:pPr algn="ctr">
              <a:defRPr/>
            </a:pPr>
            <a:endParaRPr lang="zh-CN" altLang="en-US" sz="24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88013" y="3363913"/>
            <a:ext cx="15684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FF0000"/>
                </a:solidFill>
                <a:latin typeface="+mn-ea"/>
              </a:rPr>
              <a:t>240</a:t>
            </a: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（元）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45" grpId="0" bldLvl="0" animBg="1"/>
      <p:bldP spid="7173" grpId="0"/>
      <p:bldP spid="43" grpId="0"/>
      <p:bldP spid="4" grpId="0" bldLvl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18435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6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" name="组合 4"/>
          <p:cNvGrpSpPr/>
          <p:nvPr/>
        </p:nvGrpSpPr>
        <p:grpSpPr bwMode="auto">
          <a:xfrm>
            <a:off x="468313" y="1268413"/>
            <a:ext cx="1871662" cy="473075"/>
            <a:chOff x="467715" y="1484865"/>
            <a:chExt cx="1341120" cy="472440"/>
          </a:xfrm>
        </p:grpSpPr>
        <p:pic>
          <p:nvPicPr>
            <p:cNvPr id="18438" name="图片 2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7715" y="1484865"/>
              <a:ext cx="1341120" cy="472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9" name="TextBox 3"/>
            <p:cNvSpPr txBox="1">
              <a:spLocks noChangeArrowheads="1"/>
            </p:cNvSpPr>
            <p:nvPr/>
          </p:nvSpPr>
          <p:spPr bwMode="auto">
            <a:xfrm>
              <a:off x="539720" y="1515968"/>
              <a:ext cx="1152080" cy="36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想一想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35038" y="1989138"/>
            <a:ext cx="72739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</a:rPr>
              <a:t>如果</a:t>
            </a:r>
            <a:r>
              <a:rPr lang="en-US" altLang="zh-CN" sz="2400">
                <a:latin typeface="宋体" panose="02010600030101010101" pitchFamily="2" charset="-122"/>
              </a:rPr>
              <a:t>92</a:t>
            </a:r>
            <a:r>
              <a:rPr lang="zh-CN" altLang="en-US" sz="2400">
                <a:latin typeface="宋体" panose="02010600030101010101" pitchFamily="2" charset="-122"/>
              </a:rPr>
              <a:t>人参观，带</a:t>
            </a:r>
            <a:r>
              <a:rPr lang="en-US" altLang="zh-CN" sz="2400">
                <a:latin typeface="宋体" panose="02010600030101010101" pitchFamily="2" charset="-122"/>
              </a:rPr>
              <a:t>700</a:t>
            </a:r>
            <a:r>
              <a:rPr lang="zh-CN" altLang="en-US" sz="2400">
                <a:latin typeface="宋体" panose="02010600030101010101" pitchFamily="2" charset="-122"/>
              </a:rPr>
              <a:t>元买门票够吗？</a:t>
            </a:r>
            <a:r>
              <a:rPr lang="en-US" altLang="zh-CN" sz="2400">
                <a:latin typeface="宋体" panose="02010600030101010101" pitchFamily="2" charset="-122"/>
              </a:rPr>
              <a:t>800</a:t>
            </a:r>
            <a:r>
              <a:rPr lang="zh-CN" altLang="en-US" sz="2400">
                <a:latin typeface="宋体" panose="02010600030101010101" pitchFamily="2" charset="-122"/>
              </a:rPr>
              <a:t>元够吗？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3286125"/>
            <a:ext cx="115252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标注 9"/>
          <p:cNvSpPr/>
          <p:nvPr/>
        </p:nvSpPr>
        <p:spPr>
          <a:xfrm>
            <a:off x="2962275" y="2565400"/>
            <a:ext cx="2736850" cy="3024188"/>
          </a:xfrm>
          <a:prstGeom prst="wedgeRoundRectCallout">
            <a:avLst>
              <a:gd name="adj1" fmla="val 67514"/>
              <a:gd name="adj2" fmla="val -636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7" name="组合 10"/>
          <p:cNvGrpSpPr/>
          <p:nvPr/>
        </p:nvGrpSpPr>
        <p:grpSpPr bwMode="auto">
          <a:xfrm>
            <a:off x="3298825" y="3646488"/>
            <a:ext cx="2281238" cy="1376362"/>
            <a:chOff x="1292750" y="3326732"/>
            <a:chExt cx="2487195" cy="1376363"/>
          </a:xfrm>
        </p:grpSpPr>
        <p:cxnSp>
          <p:nvCxnSpPr>
            <p:cNvPr id="12" name="直接连接符 11"/>
            <p:cNvCxnSpPr/>
            <p:nvPr/>
          </p:nvCxnSpPr>
          <p:spPr bwMode="auto">
            <a:xfrm>
              <a:off x="1292750" y="4652295"/>
              <a:ext cx="2016411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8445" name="组合 26"/>
            <p:cNvGrpSpPr/>
            <p:nvPr/>
          </p:nvGrpSpPr>
          <p:grpSpPr bwMode="auto">
            <a:xfrm>
              <a:off x="1549507" y="3326732"/>
              <a:ext cx="2230438" cy="1376363"/>
              <a:chOff x="828269" y="2175280"/>
              <a:chExt cx="2231626" cy="1376259"/>
            </a:xfrm>
          </p:grpSpPr>
          <p:sp>
            <p:nvSpPr>
              <p:cNvPr id="18446" name="TextBox 13"/>
              <p:cNvSpPr txBox="1">
                <a:spLocks noChangeArrowheads="1"/>
              </p:cNvSpPr>
              <p:nvPr/>
            </p:nvSpPr>
            <p:spPr bwMode="auto">
              <a:xfrm>
                <a:off x="828270" y="2175280"/>
                <a:ext cx="2231625" cy="1200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2400">
                    <a:latin typeface="宋体" panose="02010600030101010101" pitchFamily="2" charset="-122"/>
                  </a:rPr>
                  <a:t>   9  2  </a:t>
                </a:r>
                <a:endParaRPr lang="en-US" altLang="zh-CN" sz="2400">
                  <a:latin typeface="宋体" panose="02010600030101010101" pitchFamily="2" charset="-122"/>
                </a:endParaRPr>
              </a:p>
              <a:p>
                <a:endParaRPr lang="en-US" altLang="zh-CN" sz="2400">
                  <a:latin typeface="宋体" panose="02010600030101010101" pitchFamily="2" charset="-122"/>
                </a:endParaRPr>
              </a:p>
              <a:p>
                <a:r>
                  <a:rPr lang="en-US" altLang="zh-CN" sz="2400">
                    <a:latin typeface="宋体" panose="02010600030101010101" pitchFamily="2" charset="-122"/>
                  </a:rPr>
                  <a:t>×    8</a:t>
                </a:r>
                <a:endParaRPr lang="en-US" altLang="zh-CN" sz="2400">
                  <a:latin typeface="宋体" panose="02010600030101010101" pitchFamily="2" charset="-122"/>
                </a:endParaRPr>
              </a:p>
            </p:txBody>
          </p:sp>
          <p:sp>
            <p:nvSpPr>
              <p:cNvPr id="18447" name="TextBox 14"/>
              <p:cNvSpPr txBox="1">
                <a:spLocks noChangeArrowheads="1"/>
              </p:cNvSpPr>
              <p:nvPr/>
            </p:nvSpPr>
            <p:spPr bwMode="auto">
              <a:xfrm>
                <a:off x="1403251" y="3213427"/>
                <a:ext cx="430441" cy="338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1600">
                    <a:latin typeface="宋体" panose="02010600030101010101" pitchFamily="2" charset="-122"/>
                  </a:rPr>
                  <a:t>1</a:t>
                </a:r>
                <a:endParaRPr lang="en-US" altLang="zh-CN" sz="1600">
                  <a:latin typeface="宋体" panose="02010600030101010101" pitchFamily="2" charset="-122"/>
                </a:endParaRPr>
              </a:p>
            </p:txBody>
          </p:sp>
        </p:grpSp>
      </p:grpSp>
      <p:grpSp>
        <p:nvGrpSpPr>
          <p:cNvPr id="11" name="组合 15"/>
          <p:cNvGrpSpPr/>
          <p:nvPr/>
        </p:nvGrpSpPr>
        <p:grpSpPr bwMode="auto">
          <a:xfrm>
            <a:off x="3562350" y="4984750"/>
            <a:ext cx="1296988" cy="461963"/>
            <a:chOff x="1620025" y="4695157"/>
            <a:chExt cx="1296497" cy="461963"/>
          </a:xfrm>
        </p:grpSpPr>
        <p:sp>
          <p:nvSpPr>
            <p:cNvPr id="18449" name="TextBox 16"/>
            <p:cNvSpPr txBox="1">
              <a:spLocks noChangeArrowheads="1"/>
            </p:cNvSpPr>
            <p:nvPr/>
          </p:nvSpPr>
          <p:spPr bwMode="auto">
            <a:xfrm>
              <a:off x="2484885" y="4695157"/>
              <a:ext cx="431637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宋体" panose="02010600030101010101" pitchFamily="2" charset="-122"/>
                </a:rPr>
                <a:t>6</a:t>
              </a:r>
              <a:endParaRPr lang="en-US" altLang="zh-CN" sz="2400">
                <a:latin typeface="宋体" panose="02010600030101010101" pitchFamily="2" charset="-122"/>
              </a:endParaRPr>
            </a:p>
          </p:txBody>
        </p:sp>
        <p:sp>
          <p:nvSpPr>
            <p:cNvPr id="18450" name="TextBox 17"/>
            <p:cNvSpPr txBox="1">
              <a:spLocks noChangeArrowheads="1"/>
            </p:cNvSpPr>
            <p:nvPr/>
          </p:nvSpPr>
          <p:spPr bwMode="auto">
            <a:xfrm>
              <a:off x="2053248" y="4695157"/>
              <a:ext cx="431637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宋体" panose="02010600030101010101" pitchFamily="2" charset="-122"/>
                </a:rPr>
                <a:t>3</a:t>
              </a:r>
              <a:endParaRPr lang="en-US" altLang="zh-CN" sz="2400">
                <a:latin typeface="宋体" panose="02010600030101010101" pitchFamily="2" charset="-122"/>
              </a:endParaRPr>
            </a:p>
          </p:txBody>
        </p:sp>
        <p:sp>
          <p:nvSpPr>
            <p:cNvPr id="18451" name="TextBox 18"/>
            <p:cNvSpPr txBox="1">
              <a:spLocks noChangeArrowheads="1"/>
            </p:cNvSpPr>
            <p:nvPr/>
          </p:nvSpPr>
          <p:spPr bwMode="auto">
            <a:xfrm>
              <a:off x="1620025" y="4695157"/>
              <a:ext cx="431637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400">
                  <a:latin typeface="宋体" panose="02010600030101010101" pitchFamily="2" charset="-122"/>
                </a:rPr>
                <a:t>7</a:t>
              </a:r>
              <a:endParaRPr lang="en-US" altLang="zh-CN" sz="2400">
                <a:latin typeface="宋体" panose="02010600030101010101" pitchFamily="2" charset="-122"/>
              </a:endParaRPr>
            </a:p>
          </p:txBody>
        </p:sp>
      </p:grp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203575" y="3184525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latin typeface="宋体" panose="02010600030101010101" pitchFamily="2" charset="-122"/>
              </a:rPr>
              <a:t>92×8=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4138613" y="3184525"/>
            <a:ext cx="1657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736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（元）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03575" y="2740025"/>
            <a:ext cx="22240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宋体" panose="02010600030101010101" pitchFamily="2" charset="-122"/>
              </a:rPr>
              <a:t>用竖式计算：</a:t>
            </a:r>
            <a:endParaRPr lang="zh-CN" altLang="en-US" sz="2400">
              <a:latin typeface="宋体" panose="02010600030101010101" pitchFamily="2" charset="-122"/>
            </a:endParaRPr>
          </a:p>
        </p:txBody>
      </p:sp>
      <p:sp>
        <p:nvSpPr>
          <p:cNvPr id="3" name="TextBox 21"/>
          <p:cNvSpPr txBox="1">
            <a:spLocks noChangeArrowheads="1"/>
          </p:cNvSpPr>
          <p:nvPr/>
        </p:nvSpPr>
        <p:spPr bwMode="auto">
          <a:xfrm>
            <a:off x="828675" y="5791200"/>
            <a:ext cx="1655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736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＜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800</a:t>
            </a:r>
            <a:endParaRPr lang="en-US" altLang="zh-CN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TextBox 21"/>
          <p:cNvSpPr txBox="1">
            <a:spLocks noChangeArrowheads="1"/>
          </p:cNvSpPr>
          <p:nvPr/>
        </p:nvSpPr>
        <p:spPr bwMode="auto">
          <a:xfrm>
            <a:off x="2339975" y="5805488"/>
            <a:ext cx="3998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所以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700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元不够，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800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元够了。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ldLvl="0" animBg="1"/>
      <p:bldP spid="20" grpId="0"/>
      <p:bldP spid="21" grpId="0"/>
      <p:bldP spid="2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19459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0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3" name="组合 4"/>
          <p:cNvGrpSpPr/>
          <p:nvPr/>
        </p:nvGrpSpPr>
        <p:grpSpPr bwMode="auto">
          <a:xfrm>
            <a:off x="755650" y="1412875"/>
            <a:ext cx="7993063" cy="1584325"/>
            <a:chOff x="107690" y="1412860"/>
            <a:chExt cx="7992462" cy="1583733"/>
          </a:xfrm>
        </p:grpSpPr>
        <p:pic>
          <p:nvPicPr>
            <p:cNvPr id="19462" name="图片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7690" y="1412860"/>
              <a:ext cx="3865391" cy="157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068205" y="1427143"/>
              <a:ext cx="4031947" cy="15694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600" dirty="0">
                  <a:latin typeface="+mn-ea"/>
                  <a:ea typeface="+mn-ea"/>
                </a:rPr>
                <a:t>四年级同学组织去秋游。每套车票和门票</a:t>
              </a:r>
              <a:r>
                <a:rPr lang="en-US" altLang="zh-CN" sz="2400" spc="600" dirty="0">
                  <a:latin typeface="+mn-ea"/>
                  <a:ea typeface="+mn-ea"/>
                </a:rPr>
                <a:t>49</a:t>
              </a:r>
              <a:r>
                <a:rPr lang="zh-CN" altLang="en-US" sz="2400" spc="600" dirty="0">
                  <a:latin typeface="+mn-ea"/>
                  <a:ea typeface="+mn-ea"/>
                </a:rPr>
                <a:t>元，一共需要</a:t>
              </a:r>
              <a:r>
                <a:rPr lang="en-US" altLang="zh-CN" sz="2400" spc="600" dirty="0">
                  <a:latin typeface="+mn-ea"/>
                  <a:ea typeface="+mn-ea"/>
                </a:rPr>
                <a:t>104</a:t>
              </a:r>
              <a:r>
                <a:rPr lang="zh-CN" altLang="en-US" sz="2400" spc="600" dirty="0">
                  <a:latin typeface="+mn-ea"/>
                  <a:ea typeface="+mn-ea"/>
                </a:rPr>
                <a:t>套票</a:t>
              </a:r>
              <a:r>
                <a:rPr lang="zh-CN" altLang="en-US" sz="2400" spc="600" dirty="0">
                  <a:latin typeface="+mn-ea"/>
                  <a:ea typeface="+mn-ea"/>
                </a:rPr>
                <a:t>。</a:t>
              </a:r>
              <a:r>
                <a:rPr lang="zh-CN" altLang="en-US" sz="2400" spc="600" dirty="0">
                  <a:latin typeface="+mn-ea"/>
                </a:rPr>
                <a:t>带</a:t>
              </a:r>
              <a:r>
                <a:rPr lang="en-US" altLang="zh-CN" sz="2400" spc="600" dirty="0">
                  <a:latin typeface="+mn-ea"/>
                </a:rPr>
                <a:t>5500</a:t>
              </a:r>
              <a:r>
                <a:rPr lang="zh-CN" altLang="en-US" sz="2400" spc="600" dirty="0">
                  <a:latin typeface="+mn-ea"/>
                </a:rPr>
                <a:t>元</a:t>
              </a:r>
              <a:r>
                <a:rPr lang="zh-CN" altLang="en-US" sz="2400" spc="600" dirty="0">
                  <a:latin typeface="+mn-ea"/>
                </a:rPr>
                <a:t>够吗？</a:t>
              </a:r>
              <a:endParaRPr lang="zh-CN" altLang="en-US" sz="2400" spc="600" dirty="0">
                <a:latin typeface="+mn-ea"/>
                <a:ea typeface="+mn-ea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835150" y="3170238"/>
            <a:ext cx="36734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方法一：</a:t>
            </a:r>
            <a:r>
              <a:rPr lang="en-US" altLang="zh-CN" sz="2400" spc="600" dirty="0">
                <a:latin typeface="+mn-ea"/>
                <a:ea typeface="+mn-ea"/>
              </a:rPr>
              <a:t>104×49</a:t>
            </a:r>
            <a:r>
              <a:rPr lang="zh-CN" altLang="en-US" sz="2400" spc="600" dirty="0">
                <a:latin typeface="+mn-ea"/>
                <a:ea typeface="+mn-ea"/>
              </a:rPr>
              <a:t>≈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743325" y="3573463"/>
            <a:ext cx="0" cy="36036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716463" y="3573463"/>
            <a:ext cx="0" cy="36036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095625" y="3860800"/>
            <a:ext cx="1331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100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92725" y="3141663"/>
            <a:ext cx="23749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5000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19588" y="3890963"/>
            <a:ext cx="828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50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35150" y="5056188"/>
            <a:ext cx="367347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方法二：</a:t>
            </a:r>
            <a:r>
              <a:rPr lang="en-US" altLang="zh-CN" sz="2400" spc="600" dirty="0">
                <a:latin typeface="+mn-ea"/>
                <a:ea typeface="+mn-ea"/>
              </a:rPr>
              <a:t>104×49</a:t>
            </a:r>
            <a:r>
              <a:rPr lang="zh-CN" altLang="en-US" sz="2400" spc="600" dirty="0">
                <a:latin typeface="+mn-ea"/>
                <a:ea typeface="+mn-ea"/>
              </a:rPr>
              <a:t>≈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743325" y="5457825"/>
            <a:ext cx="0" cy="3603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716463" y="5457825"/>
            <a:ext cx="0" cy="3603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95625" y="5745163"/>
            <a:ext cx="133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110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2725" y="5056188"/>
            <a:ext cx="23749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5500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319588" y="5775325"/>
            <a:ext cx="828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50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97250" y="4365625"/>
            <a:ext cx="326231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5000&lt;5500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,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</a:rPr>
              <a:t>够。</a:t>
            </a:r>
            <a:endParaRPr lang="zh-CN" altLang="en-US" sz="2400" spc="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48038" y="6165850"/>
            <a:ext cx="3262312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5500=5500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,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</a:rPr>
              <a:t>够。</a:t>
            </a:r>
            <a:endParaRPr lang="zh-CN" altLang="en-US" sz="2400" spc="6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0483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4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0485" name="组合 4"/>
          <p:cNvGrpSpPr/>
          <p:nvPr/>
        </p:nvGrpSpPr>
        <p:grpSpPr bwMode="auto">
          <a:xfrm>
            <a:off x="755650" y="1412875"/>
            <a:ext cx="8064500" cy="1584325"/>
            <a:chOff x="107690" y="1412860"/>
            <a:chExt cx="8064465" cy="1583733"/>
          </a:xfrm>
        </p:grpSpPr>
        <p:pic>
          <p:nvPicPr>
            <p:cNvPr id="20486" name="图片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7690" y="1412860"/>
              <a:ext cx="3865391" cy="157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068486" y="1427143"/>
              <a:ext cx="4103669" cy="15694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600" dirty="0">
                  <a:latin typeface="+mn-ea"/>
                  <a:ea typeface="+mn-ea"/>
                </a:rPr>
                <a:t>四年级同学组织去秋游。每套车票和门票</a:t>
              </a:r>
              <a:r>
                <a:rPr lang="en-US" altLang="zh-CN" sz="2400" spc="600" dirty="0">
                  <a:latin typeface="+mn-ea"/>
                  <a:ea typeface="+mn-ea"/>
                </a:rPr>
                <a:t>49</a:t>
              </a:r>
              <a:r>
                <a:rPr lang="zh-CN" altLang="en-US" sz="2400" spc="600" dirty="0">
                  <a:latin typeface="+mn-ea"/>
                  <a:ea typeface="+mn-ea"/>
                </a:rPr>
                <a:t>元，一共需要</a:t>
              </a:r>
              <a:r>
                <a:rPr lang="en-US" altLang="zh-CN" sz="2400" spc="600" dirty="0">
                  <a:latin typeface="+mn-ea"/>
                  <a:ea typeface="+mn-ea"/>
                </a:rPr>
                <a:t>104</a:t>
              </a:r>
              <a:r>
                <a:rPr lang="zh-CN" altLang="en-US" sz="2400" spc="600" dirty="0">
                  <a:latin typeface="+mn-ea"/>
                  <a:ea typeface="+mn-ea"/>
                </a:rPr>
                <a:t>套票</a:t>
              </a:r>
              <a:r>
                <a:rPr lang="zh-CN" altLang="en-US" sz="2400" spc="600" dirty="0">
                  <a:latin typeface="+mn-ea"/>
                  <a:ea typeface="+mn-ea"/>
                </a:rPr>
                <a:t>。带</a:t>
              </a:r>
              <a:r>
                <a:rPr lang="en-US" altLang="zh-CN" sz="2400" spc="600" dirty="0">
                  <a:latin typeface="+mn-ea"/>
                  <a:ea typeface="+mn-ea"/>
                </a:rPr>
                <a:t>5500</a:t>
              </a:r>
              <a:r>
                <a:rPr lang="zh-CN" altLang="en-US" sz="2400" spc="600" dirty="0">
                  <a:latin typeface="+mn-ea"/>
                  <a:ea typeface="+mn-ea"/>
                </a:rPr>
                <a:t>元够吗？</a:t>
              </a:r>
              <a:endParaRPr lang="zh-CN" altLang="en-US" sz="2400" spc="600" dirty="0">
                <a:latin typeface="+mn-ea"/>
                <a:ea typeface="+mn-ea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835150" y="3241675"/>
            <a:ext cx="36734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方法三：</a:t>
            </a:r>
            <a:r>
              <a:rPr lang="en-US" altLang="zh-CN" sz="2400" spc="600" dirty="0">
                <a:latin typeface="+mn-ea"/>
                <a:ea typeface="+mn-ea"/>
              </a:rPr>
              <a:t>104×49</a:t>
            </a:r>
            <a:r>
              <a:rPr lang="zh-CN" altLang="en-US" sz="2400" spc="600" dirty="0">
                <a:latin typeface="+mn-ea"/>
                <a:ea typeface="+mn-ea"/>
              </a:rPr>
              <a:t>≈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716463" y="3644900"/>
            <a:ext cx="0" cy="3603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435600" y="3213100"/>
            <a:ext cx="23764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5200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19588" y="3962400"/>
            <a:ext cx="828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50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35150" y="5056188"/>
            <a:ext cx="367347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方法四：</a:t>
            </a:r>
            <a:r>
              <a:rPr lang="en-US" altLang="zh-CN" sz="2400" spc="600" dirty="0">
                <a:latin typeface="+mn-ea"/>
                <a:ea typeface="+mn-ea"/>
              </a:rPr>
              <a:t>104×49</a:t>
            </a:r>
            <a:r>
              <a:rPr lang="zh-CN" altLang="en-US" sz="2400" spc="600" dirty="0">
                <a:latin typeface="+mn-ea"/>
                <a:ea typeface="+mn-ea"/>
              </a:rPr>
              <a:t>≈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743325" y="5457825"/>
            <a:ext cx="0" cy="36036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95625" y="5745163"/>
            <a:ext cx="1331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100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35600" y="5026025"/>
            <a:ext cx="23764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4900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419475" y="4437063"/>
            <a:ext cx="3262313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5200&lt;5500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,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</a:rPr>
              <a:t>够。</a:t>
            </a:r>
            <a:endParaRPr lang="zh-CN" altLang="en-US" sz="2400" spc="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19475" y="6165850"/>
            <a:ext cx="326231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4900&lt;5500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,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</a:rPr>
              <a:t>够。</a:t>
            </a:r>
            <a:endParaRPr lang="zh-CN" altLang="en-US" sz="2400" spc="6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7" grpId="0"/>
      <p:bldP spid="20" grpId="0"/>
      <p:bldP spid="21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1507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8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1509" name="组合 4"/>
          <p:cNvGrpSpPr/>
          <p:nvPr/>
        </p:nvGrpSpPr>
        <p:grpSpPr bwMode="auto">
          <a:xfrm>
            <a:off x="755650" y="1412875"/>
            <a:ext cx="7993063" cy="1584325"/>
            <a:chOff x="107690" y="1412860"/>
            <a:chExt cx="7992462" cy="1583733"/>
          </a:xfrm>
        </p:grpSpPr>
        <p:pic>
          <p:nvPicPr>
            <p:cNvPr id="21510" name="图片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7690" y="1412860"/>
              <a:ext cx="3865391" cy="15755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068205" y="1427143"/>
              <a:ext cx="4031947" cy="15694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spc="600" dirty="0">
                  <a:latin typeface="+mn-ea"/>
                  <a:ea typeface="+mn-ea"/>
                </a:rPr>
                <a:t>四年级同学组织去秋游。每套车票和门票</a:t>
              </a:r>
              <a:r>
                <a:rPr lang="en-US" altLang="zh-CN" sz="2400" spc="600" dirty="0">
                  <a:latin typeface="+mn-ea"/>
                  <a:ea typeface="+mn-ea"/>
                </a:rPr>
                <a:t>49</a:t>
              </a:r>
              <a:r>
                <a:rPr lang="zh-CN" altLang="en-US" sz="2400" spc="600" dirty="0">
                  <a:latin typeface="+mn-ea"/>
                  <a:ea typeface="+mn-ea"/>
                </a:rPr>
                <a:t>元，一共需要</a:t>
              </a:r>
              <a:r>
                <a:rPr lang="en-US" altLang="zh-CN" sz="2400" spc="600" dirty="0">
                  <a:latin typeface="+mn-ea"/>
                  <a:ea typeface="+mn-ea"/>
                </a:rPr>
                <a:t>104</a:t>
              </a:r>
              <a:r>
                <a:rPr lang="zh-CN" altLang="en-US" sz="2400" spc="600" dirty="0">
                  <a:latin typeface="+mn-ea"/>
                  <a:ea typeface="+mn-ea"/>
                </a:rPr>
                <a:t>套票</a:t>
              </a:r>
              <a:r>
                <a:rPr lang="zh-CN" altLang="en-US" sz="2400" spc="600" dirty="0">
                  <a:latin typeface="+mn-ea"/>
                  <a:ea typeface="+mn-ea"/>
                </a:rPr>
                <a:t>。</a:t>
              </a:r>
              <a:r>
                <a:rPr lang="zh-CN" altLang="en-US" sz="2400" spc="600" dirty="0">
                  <a:latin typeface="+mn-ea"/>
                </a:rPr>
                <a:t>带</a:t>
              </a:r>
              <a:r>
                <a:rPr lang="en-US" altLang="zh-CN" sz="2400" spc="600" dirty="0">
                  <a:latin typeface="+mn-ea"/>
                </a:rPr>
                <a:t>5500</a:t>
              </a:r>
              <a:r>
                <a:rPr lang="zh-CN" altLang="en-US" sz="2400" spc="600" dirty="0">
                  <a:latin typeface="+mn-ea"/>
                </a:rPr>
                <a:t>元够吗？</a:t>
              </a:r>
              <a:endParaRPr lang="zh-CN" altLang="en-US" sz="2400" spc="600" dirty="0">
                <a:latin typeface="+mn-ea"/>
                <a:ea typeface="+mn-ea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835150" y="3241675"/>
            <a:ext cx="36734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方法五：</a:t>
            </a:r>
            <a:r>
              <a:rPr lang="en-US" altLang="zh-CN" sz="2400" spc="600" dirty="0">
                <a:latin typeface="+mn-ea"/>
                <a:ea typeface="+mn-ea"/>
              </a:rPr>
              <a:t>104×49=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19700" y="3213100"/>
            <a:ext cx="23764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5096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92500" y="3644900"/>
            <a:ext cx="30972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5096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≈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5100</a:t>
            </a:r>
            <a:endParaRPr lang="en-US" altLang="zh-CN" sz="2400" spc="600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5100&lt;5500,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够。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116013" y="4652963"/>
            <a:ext cx="6767512" cy="12239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dirty="0">
                <a:solidFill>
                  <a:schemeClr val="tx1"/>
                </a:solidFill>
              </a:rPr>
              <a:t>估算时估大还是估小，要依据实际情况而定，不能机</a:t>
            </a:r>
            <a:r>
              <a:rPr lang="zh-CN" altLang="en-US" sz="2400" dirty="0">
                <a:solidFill>
                  <a:schemeClr val="tx1"/>
                </a:solidFill>
              </a:rPr>
              <a:t>械地采</a:t>
            </a:r>
            <a:r>
              <a:rPr lang="zh-CN" altLang="en-US" sz="2400" dirty="0">
                <a:solidFill>
                  <a:schemeClr val="tx1"/>
                </a:solidFill>
              </a:rPr>
              <a:t>取“四舍五入”法取近似数，但是结果一定要接近准确值。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35" grpId="0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2531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2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223963" y="1341438"/>
            <a:ext cx="669607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spc="600" dirty="0">
                <a:latin typeface="+mn-ea"/>
                <a:ea typeface="+mn-ea"/>
              </a:rPr>
              <a:t>教室布置场地摆</a:t>
            </a:r>
            <a:r>
              <a:rPr lang="en-US" altLang="zh-CN" sz="2400" spc="600" dirty="0">
                <a:latin typeface="+mn-ea"/>
                <a:ea typeface="+mn-ea"/>
              </a:rPr>
              <a:t>7</a:t>
            </a:r>
            <a:r>
              <a:rPr lang="zh-CN" altLang="en-US" sz="2400" spc="600" dirty="0">
                <a:latin typeface="+mn-ea"/>
                <a:ea typeface="+mn-ea"/>
              </a:rPr>
              <a:t>行气球，每行摆</a:t>
            </a:r>
            <a:r>
              <a:rPr lang="en-US" altLang="zh-CN" sz="2400" spc="600" dirty="0">
                <a:latin typeface="+mn-ea"/>
                <a:ea typeface="+mn-ea"/>
              </a:rPr>
              <a:t>22</a:t>
            </a:r>
            <a:r>
              <a:rPr lang="zh-CN" altLang="en-US" sz="2400" spc="600" dirty="0">
                <a:latin typeface="+mn-ea"/>
                <a:ea typeface="+mn-ea"/>
              </a:rPr>
              <a:t>个。买</a:t>
            </a:r>
            <a:r>
              <a:rPr lang="en-US" altLang="zh-CN" sz="2400" spc="600" dirty="0">
                <a:latin typeface="+mn-ea"/>
                <a:ea typeface="+mn-ea"/>
              </a:rPr>
              <a:t>130</a:t>
            </a:r>
            <a:r>
              <a:rPr lang="zh-CN" altLang="en-US" sz="2400" spc="600" dirty="0">
                <a:latin typeface="+mn-ea"/>
                <a:ea typeface="+mn-ea"/>
              </a:rPr>
              <a:t>个气球够吗</a:t>
            </a:r>
            <a:r>
              <a:rPr lang="en-US" altLang="zh-CN" sz="2400" spc="600" dirty="0">
                <a:latin typeface="+mn-ea"/>
                <a:ea typeface="+mn-ea"/>
              </a:rPr>
              <a:t>?</a:t>
            </a:r>
            <a:endParaRPr lang="zh-CN" altLang="en-US" sz="2400" spc="600" dirty="0">
              <a:latin typeface="+mn-ea"/>
              <a:ea typeface="+mn-ea"/>
            </a:endParaRPr>
          </a:p>
        </p:txBody>
      </p:sp>
      <p:pic>
        <p:nvPicPr>
          <p:cNvPr id="22534" name="图片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2852738"/>
            <a:ext cx="3565525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051050" y="2822575"/>
            <a:ext cx="26654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7×22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≈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8400" y="2822575"/>
            <a:ext cx="23764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140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（个）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900113" y="5300663"/>
            <a:ext cx="4535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答：买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130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个气球不够。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79613" y="4292600"/>
            <a:ext cx="24479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20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＜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22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2125" y="4724400"/>
            <a:ext cx="288131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130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</a:rPr>
              <a:t>＜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140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952750" y="3297238"/>
            <a:ext cx="0" cy="36036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555875" y="3614738"/>
            <a:ext cx="8286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20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  <p:bldP spid="15" grpId="0"/>
      <p:bldP spid="16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24"/>
          <p:cNvGrpSpPr/>
          <p:nvPr/>
        </p:nvGrpSpPr>
        <p:grpSpPr bwMode="auto">
          <a:xfrm>
            <a:off x="266700" y="400050"/>
            <a:ext cx="1536700" cy="461963"/>
            <a:chOff x="2028" y="9149"/>
            <a:chExt cx="2606" cy="744"/>
          </a:xfrm>
        </p:grpSpPr>
        <p:pic>
          <p:nvPicPr>
            <p:cNvPr id="23555" name="图片 25" descr="标志1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028" y="9149"/>
              <a:ext cx="2606" cy="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6" name="文本框 26"/>
            <p:cNvSpPr txBox="1">
              <a:spLocks noChangeArrowheads="1"/>
            </p:cNvSpPr>
            <p:nvPr/>
          </p:nvSpPr>
          <p:spPr bwMode="auto">
            <a:xfrm>
              <a:off x="2677" y="9149"/>
              <a:ext cx="1957" cy="5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0070C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探究新知</a:t>
              </a:r>
              <a:endParaRPr lang="zh-CN" altLang="en-US" b="1">
                <a:solidFill>
                  <a:srgbClr val="0070C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1484313"/>
            <a:ext cx="3598862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750" y="1196975"/>
            <a:ext cx="3960813" cy="2774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400" spc="600" dirty="0">
                <a:latin typeface="+mn-ea"/>
                <a:ea typeface="+mn-ea"/>
              </a:rPr>
              <a:t>学校有</a:t>
            </a:r>
            <a:r>
              <a:rPr lang="en-US" altLang="zh-CN" sz="2400" spc="600" dirty="0">
                <a:latin typeface="+mn-ea"/>
                <a:ea typeface="+mn-ea"/>
              </a:rPr>
              <a:t>180</a:t>
            </a:r>
            <a:r>
              <a:rPr lang="zh-CN" altLang="en-US" sz="2400" spc="600" dirty="0">
                <a:latin typeface="+mn-ea"/>
                <a:ea typeface="+mn-ea"/>
              </a:rPr>
              <a:t>人想一起体验</a:t>
            </a:r>
            <a:r>
              <a:rPr lang="en-US" altLang="zh-CN" sz="2400" spc="600" dirty="0">
                <a:latin typeface="+mn-ea"/>
                <a:ea typeface="+mn-ea"/>
              </a:rPr>
              <a:t>4D</a:t>
            </a:r>
            <a:r>
              <a:rPr lang="zh-CN" altLang="en-US" sz="2400" spc="600" dirty="0">
                <a:latin typeface="+mn-ea"/>
                <a:ea typeface="+mn-ea"/>
              </a:rPr>
              <a:t>电影，体验室有</a:t>
            </a:r>
            <a:r>
              <a:rPr lang="en-US" altLang="zh-CN" sz="2400" spc="600" dirty="0">
                <a:latin typeface="+mn-ea"/>
                <a:ea typeface="+mn-ea"/>
              </a:rPr>
              <a:t>6</a:t>
            </a:r>
            <a:r>
              <a:rPr lang="zh-CN" altLang="en-US" sz="2400" spc="600" dirty="0">
                <a:latin typeface="+mn-ea"/>
                <a:ea typeface="+mn-ea"/>
              </a:rPr>
              <a:t>排座位，每排座位最多能坐</a:t>
            </a:r>
            <a:r>
              <a:rPr lang="en-US" altLang="zh-CN" sz="2400" spc="600" dirty="0">
                <a:latin typeface="+mn-ea"/>
                <a:ea typeface="+mn-ea"/>
              </a:rPr>
              <a:t>32</a:t>
            </a:r>
            <a:r>
              <a:rPr lang="zh-CN" altLang="en-US" sz="2400" spc="600" dirty="0">
                <a:latin typeface="+mn-ea"/>
                <a:ea typeface="+mn-ea"/>
              </a:rPr>
              <a:t>人。请问这</a:t>
            </a:r>
            <a:r>
              <a:rPr lang="zh-CN" altLang="en-US" sz="2400" spc="600" dirty="0">
                <a:latin typeface="+mn-ea"/>
                <a:ea typeface="+mn-ea"/>
              </a:rPr>
              <a:t>些座位够</a:t>
            </a:r>
            <a:r>
              <a:rPr lang="zh-CN" altLang="en-US" sz="2400" spc="600" dirty="0">
                <a:latin typeface="+mn-ea"/>
                <a:ea typeface="+mn-ea"/>
              </a:rPr>
              <a:t>坐吗？</a:t>
            </a:r>
            <a:endParaRPr lang="en-US" altLang="zh-CN" sz="2400" spc="600" dirty="0">
              <a:latin typeface="+mn-ea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650" y="4251325"/>
            <a:ext cx="266382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32×6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≈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4438" y="4221163"/>
            <a:ext cx="23764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  <a:ea typeface="+mn-ea"/>
              </a:rPr>
              <a:t>180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  <a:ea typeface="+mn-ea"/>
              </a:rPr>
              <a:t>（元）</a:t>
            </a:r>
            <a:endParaRPr lang="zh-CN" altLang="en-US" sz="2400" spc="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67175" y="5445125"/>
            <a:ext cx="3959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答：这些座位不够坐。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4000" y="4799013"/>
            <a:ext cx="24495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30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</a:rPr>
              <a:t>＜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32</a:t>
            </a:r>
            <a:endParaRPr lang="zh-CN" altLang="en-US" sz="2400" spc="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2413" y="5418138"/>
            <a:ext cx="37449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30×6</a:t>
            </a:r>
            <a:r>
              <a:rPr lang="zh-CN" altLang="en-US" sz="2400" spc="600" dirty="0">
                <a:solidFill>
                  <a:srgbClr val="FF0000"/>
                </a:solidFill>
                <a:latin typeface="+mn-ea"/>
              </a:rPr>
              <a:t>＜</a:t>
            </a:r>
            <a:r>
              <a:rPr lang="en-US" altLang="zh-CN" sz="2400" spc="600" dirty="0">
                <a:solidFill>
                  <a:srgbClr val="FF0000"/>
                </a:solidFill>
                <a:latin typeface="+mn-ea"/>
              </a:rPr>
              <a:t>32×6</a:t>
            </a:r>
            <a:endParaRPr lang="zh-CN" altLang="en-US" sz="2400" spc="600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0" grpId="0"/>
      <p:bldP spid="12" grpId="0"/>
      <p:bldP spid="1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commondata" val="eyJoZGlkIjoiN2YzNjBkOTgyNWQ1YTMxYzM3MzMwNWFiODNmOWIzYWMifQ==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1087</Words>
  <Application>WPS 演示</Application>
  <PresentationFormat>全屏显示(4:3)</PresentationFormat>
  <Paragraphs>214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Wingdings</vt:lpstr>
      <vt:lpstr>Calibri</vt:lpstr>
      <vt:lpstr>幼圆</vt:lpstr>
      <vt:lpstr>Arial</vt:lpstr>
      <vt:lpstr>Arial Unicode MS</vt:lpstr>
      <vt:lpstr>第一PPT模板网-WWW.1PPT.COM</vt:lpstr>
      <vt:lpstr>乘法的估算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58</cp:revision>
  <dcterms:created xsi:type="dcterms:W3CDTF">2019-05-23T06:46:00Z</dcterms:created>
  <dcterms:modified xsi:type="dcterms:W3CDTF">2023-10-27T08:37:23Z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E37476B0D4254F638868C69420523F73_12</vt:lpwstr>
  </property>
</Properties>
</file>