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13" r:id="rId5"/>
    <p:sldId id="789" r:id="rId6"/>
    <p:sldId id="739" r:id="rId7"/>
    <p:sldId id="955" r:id="rId8"/>
    <p:sldId id="934" r:id="rId9"/>
    <p:sldId id="935" r:id="rId10"/>
    <p:sldId id="936" r:id="rId11"/>
    <p:sldId id="954" r:id="rId12"/>
    <p:sldId id="956" r:id="rId13"/>
    <p:sldId id="946" r:id="rId14"/>
    <p:sldId id="947" r:id="rId15"/>
    <p:sldId id="948" r:id="rId16"/>
    <p:sldId id="949" r:id="rId17"/>
    <p:sldId id="957" r:id="rId18"/>
    <p:sldId id="735" r:id="rId19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5" userDrawn="1">
          <p15:clr>
            <a:srgbClr val="A4A3A4"/>
          </p15:clr>
        </p15:guide>
        <p15:guide id="2" pos="32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074" y="-348"/>
      </p:cViewPr>
      <p:guideLst>
        <p:guide orient="horz" pos="2005"/>
        <p:guide pos="3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3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45C1-D59B-4C53-8B7F-F15A2D6B1B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8B610-8B1E-4917-9945-3B2FD6A961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304912" y="297235"/>
            <a:ext cx="8457978" cy="4549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3.xml"/><Relationship Id="rId26" Type="http://schemas.openxmlformats.org/officeDocument/2006/relationships/image" Target="../media/image4.png"/><Relationship Id="rId25" Type="http://schemas.openxmlformats.org/officeDocument/2006/relationships/image" Target="../media/image6.png"/><Relationship Id="rId24" Type="http://schemas.openxmlformats.org/officeDocument/2006/relationships/image" Target="../media/image3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3290104" cy="435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8" name="文本框 4"/>
          <p:cNvSpPr txBox="1"/>
          <p:nvPr/>
        </p:nvSpPr>
        <p:spPr>
          <a:xfrm>
            <a:off x="4484236" y="2001369"/>
            <a:ext cx="3001977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数字编码</a:t>
            </a:r>
            <a:endParaRPr 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: 圆角 32"/>
          <p:cNvSpPr/>
          <p:nvPr/>
        </p:nvSpPr>
        <p:spPr>
          <a:xfrm>
            <a:off x="4419604" y="3194503"/>
            <a:ext cx="3352712" cy="367821"/>
          </a:xfrm>
          <a:prstGeom prst="roundRect">
            <a:avLst/>
          </a:prstGeom>
          <a:solidFill>
            <a:srgbClr val="8CC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1168" y="1363261"/>
            <a:ext cx="2827184" cy="28864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484236" y="3237345"/>
            <a:ext cx="3288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1200" spc="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1200" spc="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2022</a:t>
            </a:r>
            <a:r>
              <a:rPr lang="zh-CN" altLang="en-US" sz="1200" spc="200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新）人教版三年级上册数学课件</a:t>
            </a:r>
            <a:endParaRPr lang="zh-CN" altLang="en-US" sz="1200" spc="200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3290104" cy="435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4" name="文本框 4"/>
          <p:cNvSpPr txBox="1"/>
          <p:nvPr/>
        </p:nvSpPr>
        <p:spPr>
          <a:xfrm>
            <a:off x="4655248" y="2993362"/>
            <a:ext cx="23839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  <a:endParaRPr 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7820000">
            <a:off x="5305592" y="1627769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文本框 8"/>
          <p:cNvSpPr txBox="1"/>
          <p:nvPr/>
        </p:nvSpPr>
        <p:spPr>
          <a:xfrm>
            <a:off x="5632458" y="2014960"/>
            <a:ext cx="556886" cy="61555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01168" y="1363261"/>
            <a:ext cx="2827184" cy="2886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" y="1353802"/>
            <a:ext cx="8540750" cy="101600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王刚的出生日期是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2008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日，你能把他的身份证号码补充完整吗？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57200" y="2572367"/>
          <a:ext cx="8126730" cy="685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  <a:gridCol w="451485"/>
              </a:tblGrid>
              <a:tr h="68516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0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0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zh-CN" altLang="en-US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X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X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7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altLang="zh-CN" sz="2800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9</a:t>
                      </a:r>
                      <a:endParaRPr lang="en-US" altLang="zh-CN" sz="280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>
                    <a:lnL w="19050" cmpd="sng">
                      <a:solidFill>
                        <a:srgbClr val="0070C0"/>
                      </a:solidFill>
                      <a:prstDash val="solid"/>
                    </a:lnL>
                    <a:lnR w="19050" cmpd="sng">
                      <a:solidFill>
                        <a:srgbClr val="0070C0"/>
                      </a:solidFill>
                      <a:prstDash val="solid"/>
                    </a:lnR>
                    <a:lnT w="19050" cmpd="sng">
                      <a:solidFill>
                        <a:srgbClr val="0070C0"/>
                      </a:solidFill>
                      <a:prstDash val="solid"/>
                    </a:lnT>
                    <a:lnB w="19050" cmpd="sng">
                      <a:solidFill>
                        <a:srgbClr val="0070C0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2199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6576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48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847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0292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90210" y="2648567"/>
            <a:ext cx="410210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9436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6400800" y="2648567"/>
            <a:ext cx="45910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006560">
            <a:off x="152516" y="133414"/>
            <a:ext cx="1295486" cy="67429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00259" y="659245"/>
            <a:ext cx="137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81000" y="363855"/>
            <a:ext cx="441960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19200" y="973455"/>
            <a:ext cx="6370320" cy="1647190"/>
            <a:chOff x="1920" y="1533"/>
            <a:chExt cx="10032" cy="2594"/>
          </a:xfrm>
        </p:grpSpPr>
        <p:sp>
          <p:nvSpPr>
            <p:cNvPr id="22573" name="AutoShape 27"/>
            <p:cNvSpPr/>
            <p:nvPr/>
          </p:nvSpPr>
          <p:spPr>
            <a:xfrm>
              <a:off x="1920" y="1533"/>
              <a:ext cx="4512" cy="1511"/>
            </a:xfrm>
            <a:prstGeom prst="wedgeRoundRectCallout">
              <a:avLst>
                <a:gd name="adj1" fmla="val -57180"/>
                <a:gd name="adj2" fmla="val 2440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我是三年级（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32061</a:t>
              </a:r>
              <a:endParaRPr lang="en-US"/>
            </a:p>
          </p:txBody>
        </p:sp>
        <p:sp>
          <p:nvSpPr>
            <p:cNvPr id="4" name="AutoShape 27"/>
            <p:cNvSpPr/>
            <p:nvPr/>
          </p:nvSpPr>
          <p:spPr>
            <a:xfrm>
              <a:off x="7440" y="1540"/>
              <a:ext cx="4512" cy="1511"/>
            </a:xfrm>
            <a:prstGeom prst="wedgeRoundRectCallout">
              <a:avLst>
                <a:gd name="adj1" fmla="val 60106"/>
                <a:gd name="adj2" fmla="val 2253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我是二年级（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6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21122</a:t>
              </a:r>
              <a:endParaRPr lang="en-US"/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2786380"/>
            <a:ext cx="8693150" cy="101600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）号码为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64061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的学生是几年级几班的几号运动员？是男生还是女生？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62000" y="3943350"/>
            <a:ext cx="7328535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答：是六年级（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）班的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号运动员，是男生。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5066" y="1045177"/>
            <a:ext cx="737934" cy="61217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76781" y="1533461"/>
            <a:ext cx="1352582" cy="1352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95400" y="819150"/>
            <a:ext cx="6370320" cy="1647190"/>
            <a:chOff x="1920" y="1533"/>
            <a:chExt cx="10032" cy="2594"/>
          </a:xfrm>
        </p:grpSpPr>
        <p:sp>
          <p:nvSpPr>
            <p:cNvPr id="22573" name="AutoShape 27"/>
            <p:cNvSpPr/>
            <p:nvPr/>
          </p:nvSpPr>
          <p:spPr>
            <a:xfrm>
              <a:off x="1920" y="1533"/>
              <a:ext cx="4512" cy="1511"/>
            </a:xfrm>
            <a:prstGeom prst="wedgeRoundRectCallout">
              <a:avLst>
                <a:gd name="adj1" fmla="val -57180"/>
                <a:gd name="adj2" fmla="val 2440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我是三年级（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32061</a:t>
              </a:r>
              <a:endParaRPr lang="en-US"/>
            </a:p>
          </p:txBody>
        </p:sp>
        <p:sp>
          <p:nvSpPr>
            <p:cNvPr id="4" name="AutoShape 27"/>
            <p:cNvSpPr/>
            <p:nvPr/>
          </p:nvSpPr>
          <p:spPr>
            <a:xfrm>
              <a:off x="7440" y="1540"/>
              <a:ext cx="4512" cy="1511"/>
            </a:xfrm>
            <a:prstGeom prst="wedgeRoundRectCallout">
              <a:avLst>
                <a:gd name="adj1" fmla="val 60106"/>
                <a:gd name="adj2" fmla="val 2253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我是二年级（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6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21122</a:t>
              </a:r>
              <a:endParaRPr lang="en-US"/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25425" y="2800350"/>
            <a:ext cx="8693150" cy="110172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李玲（女）是五年级（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）班的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号运动员，那么李玲的号码是（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）。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52800" y="3359785"/>
            <a:ext cx="1122680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52112</a:t>
            </a:r>
            <a:endParaRPr 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6353" y="992805"/>
            <a:ext cx="737934" cy="61217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65720" y="1280763"/>
            <a:ext cx="1352582" cy="1352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95400" y="819150"/>
            <a:ext cx="6370320" cy="1647190"/>
            <a:chOff x="1920" y="1533"/>
            <a:chExt cx="10032" cy="2594"/>
          </a:xfrm>
        </p:grpSpPr>
        <p:sp>
          <p:nvSpPr>
            <p:cNvPr id="22573" name="AutoShape 27"/>
            <p:cNvSpPr/>
            <p:nvPr/>
          </p:nvSpPr>
          <p:spPr>
            <a:xfrm>
              <a:off x="1920" y="1533"/>
              <a:ext cx="4512" cy="1511"/>
            </a:xfrm>
            <a:prstGeom prst="wedgeRoundRectCallout">
              <a:avLst>
                <a:gd name="adj1" fmla="val -57180"/>
                <a:gd name="adj2" fmla="val 2440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我是三年级（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6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32061</a:t>
              </a:r>
              <a:endParaRPr lang="en-US"/>
            </a:p>
          </p:txBody>
        </p:sp>
        <p:sp>
          <p:nvSpPr>
            <p:cNvPr id="4" name="AutoShape 27"/>
            <p:cNvSpPr/>
            <p:nvPr/>
          </p:nvSpPr>
          <p:spPr>
            <a:xfrm>
              <a:off x="7440" y="1540"/>
              <a:ext cx="4512" cy="1511"/>
            </a:xfrm>
            <a:prstGeom prst="wedgeRoundRectCallout">
              <a:avLst>
                <a:gd name="adj1" fmla="val 60106"/>
                <a:gd name="adj2" fmla="val 22534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9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我是二年级（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）班的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</a:rPr>
                <a:t>12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号运动员。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60" y="3305"/>
              <a:ext cx="1738" cy="822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800" b="1" ker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21122</a:t>
              </a:r>
              <a:endParaRPr lang="en-US"/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2495550"/>
            <a:ext cx="8693150" cy="110172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李阳的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号码是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36072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，她的哥哥也参加了运动会，哥哥的号码可能是（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）。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990600" y="3714750"/>
            <a:ext cx="6237605" cy="58483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29091  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42031  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③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51072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569970" y="3055620"/>
            <a:ext cx="554990" cy="542290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2666" y="992805"/>
            <a:ext cx="737934" cy="61217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13017" y="1268079"/>
            <a:ext cx="1352582" cy="1352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3290104" cy="435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4" name="文本框 4"/>
          <p:cNvSpPr txBox="1"/>
          <p:nvPr/>
        </p:nvSpPr>
        <p:spPr>
          <a:xfrm>
            <a:off x="4655248" y="2993362"/>
            <a:ext cx="23839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  <a:endParaRPr 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7820000">
            <a:off x="5305592" y="1627769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文本框 8"/>
          <p:cNvSpPr txBox="1"/>
          <p:nvPr/>
        </p:nvSpPr>
        <p:spPr>
          <a:xfrm>
            <a:off x="5632458" y="2014960"/>
            <a:ext cx="556886" cy="61555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01168" y="1363261"/>
            <a:ext cx="2827184" cy="2886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990694" y="1276384"/>
            <a:ext cx="5142230" cy="499110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这节课你们都学会了哪些知识？</a:t>
            </a:r>
            <a:endParaRPr lang="zh-CN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089952" y="1962163"/>
            <a:ext cx="2372360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认识邮政编码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089952" y="2647963"/>
            <a:ext cx="2841625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认识</a:t>
            </a: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身份证号码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1089952" y="3333763"/>
            <a:ext cx="2841625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数字编码的应用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1006560">
            <a:off x="152516" y="133414"/>
            <a:ext cx="1295486" cy="67429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00259" y="659245"/>
            <a:ext cx="137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29188" y="1383049"/>
            <a:ext cx="2372668" cy="30289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0"/>
            <a:ext cx="9144000" cy="4748893"/>
            <a:chOff x="0" y="0"/>
            <a:chExt cx="12192000" cy="63318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4386805" cy="580571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526143"/>
              <a:ext cx="12192000" cy="580571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498295" y="1448981"/>
            <a:ext cx="4363230" cy="505582"/>
            <a:chOff x="1491483" y="2772523"/>
            <a:chExt cx="5817640" cy="674109"/>
          </a:xfrm>
        </p:grpSpPr>
        <p:sp>
          <p:nvSpPr>
            <p:cNvPr id="10" name="矩形 9"/>
            <p:cNvSpPr/>
            <p:nvPr/>
          </p:nvSpPr>
          <p:spPr>
            <a:xfrm>
              <a:off x="2294199" y="3185021"/>
              <a:ext cx="5014924" cy="26161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endParaRPr lang="en-GB" altLang="zh-CN" sz="675">
                <a:solidFill>
                  <a:srgbClr val="7A34E7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91483" y="2772523"/>
              <a:ext cx="729260" cy="615553"/>
            </a:xfrm>
            <a:prstGeom prst="rect">
              <a:avLst/>
            </a:prstGeom>
            <a:solidFill>
              <a:srgbClr val="8CCA2B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>
                  <a:solidFill>
                    <a:schemeClr val="bg1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  <a:cs typeface="+mn-ea"/>
                  <a:sym typeface="+mn-lt"/>
                </a:rPr>
                <a:t>01</a:t>
              </a:r>
              <a:endParaRPr kumimoji="1" lang="zh-CN" altLang="en-US" sz="240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98295" y="2190760"/>
            <a:ext cx="4363230" cy="505582"/>
            <a:chOff x="1491483" y="2772523"/>
            <a:chExt cx="5817640" cy="674108"/>
          </a:xfrm>
        </p:grpSpPr>
        <p:sp>
          <p:nvSpPr>
            <p:cNvPr id="14" name="矩形 13"/>
            <p:cNvSpPr/>
            <p:nvPr/>
          </p:nvSpPr>
          <p:spPr>
            <a:xfrm>
              <a:off x="2294199" y="3185021"/>
              <a:ext cx="5014924" cy="2616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endParaRPr lang="en-GB" altLang="zh-CN" sz="675">
                <a:solidFill>
                  <a:srgbClr val="7A34E7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91483" y="2772523"/>
              <a:ext cx="729260" cy="615552"/>
            </a:xfrm>
            <a:prstGeom prst="rect">
              <a:avLst/>
            </a:prstGeom>
            <a:solidFill>
              <a:srgbClr val="8CCA2B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>
                  <a:solidFill>
                    <a:schemeClr val="bg1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  <a:cs typeface="+mn-ea"/>
                  <a:sym typeface="+mn-lt"/>
                </a:rPr>
                <a:t>02</a:t>
              </a:r>
              <a:endParaRPr kumimoji="1" lang="zh-CN" altLang="en-US" sz="240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98295" y="2876542"/>
            <a:ext cx="4363230" cy="505582"/>
            <a:chOff x="1491483" y="2772523"/>
            <a:chExt cx="5817640" cy="674108"/>
          </a:xfrm>
        </p:grpSpPr>
        <p:sp>
          <p:nvSpPr>
            <p:cNvPr id="18" name="矩形 17"/>
            <p:cNvSpPr/>
            <p:nvPr/>
          </p:nvSpPr>
          <p:spPr>
            <a:xfrm>
              <a:off x="2294199" y="3185021"/>
              <a:ext cx="5014924" cy="2616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endParaRPr lang="en-GB" altLang="zh-CN" sz="675">
                <a:solidFill>
                  <a:srgbClr val="7A34E7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91483" y="2772523"/>
              <a:ext cx="729260" cy="615552"/>
            </a:xfrm>
            <a:prstGeom prst="rect">
              <a:avLst/>
            </a:prstGeom>
            <a:solidFill>
              <a:srgbClr val="8CCA2B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>
                  <a:solidFill>
                    <a:schemeClr val="bg1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  <a:cs typeface="+mn-ea"/>
                  <a:sym typeface="+mn-lt"/>
                </a:rPr>
                <a:t>03</a:t>
              </a:r>
              <a:endParaRPr kumimoji="1" lang="zh-CN" altLang="en-US" sz="240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10645" y="1288258"/>
            <a:ext cx="2441662" cy="710446"/>
          </a:xfrm>
          <a:prstGeom prst="roundRect">
            <a:avLst>
              <a:gd name="adj" fmla="val 27713"/>
            </a:avLst>
          </a:prstGeom>
          <a:solidFill>
            <a:srgbClr val="8CCA2B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33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目 录</a:t>
            </a:r>
            <a:r>
              <a:rPr lang="en-US" altLang="zh-CN" sz="33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</a:t>
            </a:r>
            <a:r>
              <a:rPr lang="en-US" altLang="zh-CN" sz="15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Contents</a:t>
            </a:r>
            <a:endParaRPr lang="en-US" altLang="zh-CN" sz="33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479213" y="3513930"/>
            <a:ext cx="4363230" cy="505582"/>
            <a:chOff x="1491483" y="2772523"/>
            <a:chExt cx="5817640" cy="674108"/>
          </a:xfrm>
        </p:grpSpPr>
        <p:sp>
          <p:nvSpPr>
            <p:cNvPr id="25" name="矩形 24"/>
            <p:cNvSpPr/>
            <p:nvPr/>
          </p:nvSpPr>
          <p:spPr>
            <a:xfrm>
              <a:off x="2294199" y="3185021"/>
              <a:ext cx="5014924" cy="2616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endParaRPr lang="en-GB" altLang="zh-CN" sz="675">
                <a:solidFill>
                  <a:srgbClr val="7A34E7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91483" y="2772523"/>
              <a:ext cx="729260" cy="615552"/>
            </a:xfrm>
            <a:prstGeom prst="rect">
              <a:avLst/>
            </a:prstGeom>
            <a:solidFill>
              <a:srgbClr val="8CCA2B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>
                  <a:solidFill>
                    <a:schemeClr val="bg1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  <a:cs typeface="+mn-ea"/>
                  <a:sym typeface="+mn-lt"/>
                </a:rPr>
                <a:t>03</a:t>
              </a:r>
              <a:endParaRPr kumimoji="1" lang="zh-CN" altLang="en-US" sz="2400">
                <a:solidFill>
                  <a:schemeClr val="bg1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5333980" y="1504978"/>
            <a:ext cx="129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355002" y="2236316"/>
            <a:ext cx="129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新课讲解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55002" y="2928546"/>
            <a:ext cx="127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333926" y="3592065"/>
            <a:ext cx="1295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90563" y="2161863"/>
            <a:ext cx="2423871" cy="24238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057466" y="201496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3290104" cy="435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4" name="文本框 4"/>
          <p:cNvSpPr txBox="1"/>
          <p:nvPr/>
        </p:nvSpPr>
        <p:spPr>
          <a:xfrm>
            <a:off x="4655248" y="2993362"/>
            <a:ext cx="23839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22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 rot="17820000">
            <a:off x="5305592" y="1627769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文本框 8"/>
          <p:cNvSpPr txBox="1"/>
          <p:nvPr/>
        </p:nvSpPr>
        <p:spPr>
          <a:xfrm>
            <a:off x="5632458" y="2014960"/>
            <a:ext cx="556886" cy="61403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101168" y="1363261"/>
            <a:ext cx="2827184" cy="2886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915035" y="3714750"/>
            <a:ext cx="79629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你知道邮政编码和身份证号码中的数字或字母表示的含义吗？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990090" y="971550"/>
            <a:ext cx="4775835" cy="28282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06560">
            <a:off x="152516" y="133414"/>
            <a:ext cx="1295486" cy="67429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00259" y="659245"/>
            <a:ext cx="137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复习巩固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pct90">
            <a:fgClr>
              <a:srgbClr val="8CCA2B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3290104" cy="435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4607"/>
            <a:ext cx="9144000" cy="4354286"/>
          </a:xfrm>
          <a:prstGeom prst="rect">
            <a:avLst/>
          </a:prstGeom>
        </p:spPr>
      </p:pic>
      <p:sp>
        <p:nvSpPr>
          <p:cNvPr id="4" name="文本框 4"/>
          <p:cNvSpPr txBox="1"/>
          <p:nvPr/>
        </p:nvSpPr>
        <p:spPr>
          <a:xfrm>
            <a:off x="4655248" y="2993362"/>
            <a:ext cx="23839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dist"/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新知讲解</a:t>
            </a:r>
            <a:endParaRPr 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7820000">
            <a:off x="5305592" y="1627769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文本框 8"/>
          <p:cNvSpPr txBox="1"/>
          <p:nvPr/>
        </p:nvSpPr>
        <p:spPr>
          <a:xfrm>
            <a:off x="5632458" y="2014960"/>
            <a:ext cx="556886" cy="61555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01168" y="1363261"/>
            <a:ext cx="2827184" cy="28864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304800" y="514404"/>
            <a:ext cx="3921125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</a:t>
            </a:r>
            <a:r>
              <a:rPr lang="en-US" alt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认识邮政编码。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5214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88535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77157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21468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632846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94306" y="2264577"/>
            <a:ext cx="453600" cy="4528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80751" y="1429096"/>
            <a:ext cx="39616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邮政编码包含信息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38881" y="1438252"/>
            <a:ext cx="3248298" cy="5232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41" name="肘形连接符 40"/>
          <p:cNvCxnSpPr/>
          <p:nvPr/>
        </p:nvCxnSpPr>
        <p:spPr>
          <a:xfrm>
            <a:off x="602014" y="2861527"/>
            <a:ext cx="696687" cy="177554"/>
          </a:xfrm>
          <a:prstGeom prst="bentConnector3">
            <a:avLst>
              <a:gd name="adj1" fmla="val -97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1298701" y="2861527"/>
            <a:ext cx="0" cy="1775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肘形连接符 42"/>
          <p:cNvCxnSpPr/>
          <p:nvPr/>
        </p:nvCxnSpPr>
        <p:spPr>
          <a:xfrm flipV="1">
            <a:off x="950357" y="2861528"/>
            <a:ext cx="1153600" cy="523782"/>
          </a:xfrm>
          <a:prstGeom prst="bentConnector3">
            <a:avLst>
              <a:gd name="adj1" fmla="val 10002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950357" y="3123419"/>
            <a:ext cx="0" cy="2707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肘形连接符 44"/>
          <p:cNvCxnSpPr/>
          <p:nvPr/>
        </p:nvCxnSpPr>
        <p:spPr>
          <a:xfrm flipV="1">
            <a:off x="1676437" y="2861527"/>
            <a:ext cx="1197295" cy="807680"/>
          </a:xfrm>
          <a:prstGeom prst="bentConnector3">
            <a:avLst>
              <a:gd name="adj1" fmla="val 9967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1676437" y="3429322"/>
            <a:ext cx="0" cy="248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肘形连接符 46"/>
          <p:cNvCxnSpPr/>
          <p:nvPr/>
        </p:nvCxnSpPr>
        <p:spPr>
          <a:xfrm flipV="1">
            <a:off x="2264454" y="3003571"/>
            <a:ext cx="1728923" cy="960471"/>
          </a:xfrm>
          <a:prstGeom prst="bentConnector3">
            <a:avLst>
              <a:gd name="adj1" fmla="val 9775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270829" y="3715280"/>
            <a:ext cx="0" cy="248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肘形连接符 48"/>
          <p:cNvCxnSpPr/>
          <p:nvPr/>
        </p:nvCxnSpPr>
        <p:spPr>
          <a:xfrm>
            <a:off x="3602727" y="2823767"/>
            <a:ext cx="696687" cy="177554"/>
          </a:xfrm>
          <a:prstGeom prst="bentConnector3">
            <a:avLst>
              <a:gd name="adj1" fmla="val -97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4299414" y="2823767"/>
            <a:ext cx="0" cy="1775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573580" y="2769381"/>
            <a:ext cx="1001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湖北省</a:t>
            </a:r>
            <a:endParaRPr lang="zh-CN" altLang="en-US" sz="1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67362" y="3086410"/>
            <a:ext cx="985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荆门邮区</a:t>
            </a:r>
            <a:endParaRPr lang="zh-CN" altLang="en-US" sz="1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754957" y="3394187"/>
            <a:ext cx="1279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沙洋县邮局</a:t>
            </a:r>
            <a:endParaRPr lang="zh-CN" altLang="en-US" sz="1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571518" y="2700527"/>
            <a:ext cx="1491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楷体" panose="02010609060101010101" charset="-122"/>
                <a:ea typeface="楷体" panose="02010609060101010101" charset="-122"/>
              </a:rPr>
              <a:t>投递局</a:t>
            </a:r>
            <a:endParaRPr lang="zh-CN" altLang="en-US" sz="1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30673" y="3659259"/>
            <a:ext cx="1629013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五里镇支局</a:t>
            </a:r>
            <a:endParaRPr lang="zh-CN" altLang="en-US" sz="1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652409" y="968510"/>
            <a:ext cx="3822449" cy="1137044"/>
            <a:chOff x="4383410" y="1107016"/>
            <a:chExt cx="3822449" cy="1137044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83410" y="1461150"/>
              <a:ext cx="3767204" cy="782910"/>
            </a:xfrm>
            <a:prstGeom prst="rect">
              <a:avLst/>
            </a:prstGeom>
          </p:spPr>
        </p:pic>
        <p:sp>
          <p:nvSpPr>
            <p:cNvPr id="58" name="TextBox 12"/>
            <p:cNvSpPr txBox="1">
              <a:spLocks noChangeArrowheads="1"/>
            </p:cNvSpPr>
            <p:nvPr/>
          </p:nvSpPr>
          <p:spPr bwMode="auto">
            <a:xfrm>
              <a:off x="5050723" y="1107016"/>
              <a:ext cx="3155136" cy="930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前两位表示省（自治区、直辖市）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98735" y="2125137"/>
            <a:ext cx="4460142" cy="782910"/>
            <a:chOff x="4438655" y="1567195"/>
            <a:chExt cx="4460142" cy="782910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38655" y="1567195"/>
              <a:ext cx="3767204" cy="782910"/>
            </a:xfrm>
            <a:prstGeom prst="rect">
              <a:avLst/>
            </a:prstGeom>
          </p:spPr>
        </p:pic>
        <p:sp>
          <p:nvSpPr>
            <p:cNvPr id="61" name="TextBox 12"/>
            <p:cNvSpPr txBox="1">
              <a:spLocks noChangeArrowheads="1"/>
            </p:cNvSpPr>
            <p:nvPr/>
          </p:nvSpPr>
          <p:spPr bwMode="auto">
            <a:xfrm>
              <a:off x="5198099" y="1625553"/>
              <a:ext cx="3700698" cy="49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第三位表示邮区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72040" y="3044078"/>
            <a:ext cx="4445483" cy="782910"/>
            <a:chOff x="4060830" y="1567195"/>
            <a:chExt cx="4445483" cy="782910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060830" y="1567195"/>
              <a:ext cx="3767204" cy="782910"/>
            </a:xfrm>
            <a:prstGeom prst="rect">
              <a:avLst/>
            </a:prstGeom>
          </p:spPr>
        </p:pic>
        <p:sp>
          <p:nvSpPr>
            <p:cNvPr id="64" name="TextBox 12"/>
            <p:cNvSpPr txBox="1">
              <a:spLocks noChangeArrowheads="1"/>
            </p:cNvSpPr>
            <p:nvPr/>
          </p:nvSpPr>
          <p:spPr bwMode="auto">
            <a:xfrm>
              <a:off x="4777561" y="1652407"/>
              <a:ext cx="3728752" cy="49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第四位表示县（市）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25231" y="3958880"/>
            <a:ext cx="4965700" cy="782955"/>
            <a:chOff x="3683005" y="1642760"/>
            <a:chExt cx="4965700" cy="782955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83005" y="1642760"/>
              <a:ext cx="4817745" cy="782955"/>
            </a:xfrm>
            <a:prstGeom prst="rect">
              <a:avLst/>
            </a:prstGeom>
          </p:spPr>
        </p:pic>
        <p:sp>
          <p:nvSpPr>
            <p:cNvPr id="67" name="TextBox 12"/>
            <p:cNvSpPr txBox="1">
              <a:spLocks noChangeArrowheads="1"/>
            </p:cNvSpPr>
            <p:nvPr/>
          </p:nvSpPr>
          <p:spPr bwMode="auto">
            <a:xfrm>
              <a:off x="4431670" y="1759600"/>
              <a:ext cx="4217035" cy="499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最后两位表示投递局（所）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38" grpId="0" animBg="1"/>
      <p:bldP spid="39" grpId="0"/>
      <p:bldP spid="40" grpId="0" animBg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5" grpId="0"/>
      <p:bldP spid="5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04800" y="211455"/>
            <a:ext cx="4086225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</a:t>
            </a:r>
            <a:r>
              <a:rPr lang="en-US" alt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认识身份证号码。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3835" y="821055"/>
            <a:ext cx="4314825" cy="573405"/>
            <a:chOff x="1389" y="3039"/>
            <a:chExt cx="6795" cy="903"/>
          </a:xfrm>
        </p:grpSpPr>
        <p:sp>
          <p:nvSpPr>
            <p:cNvPr id="15" name="文本框 14"/>
            <p:cNvSpPr txBox="1"/>
            <p:nvPr/>
          </p:nvSpPr>
          <p:spPr>
            <a:xfrm>
              <a:off x="1450" y="3074"/>
              <a:ext cx="6734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身份证号码包含的信息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1389" y="3039"/>
              <a:ext cx="6090" cy="90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6574473" y="1724343"/>
            <a:ext cx="482600" cy="2087563"/>
          </a:xfrm>
          <a:prstGeom prst="rect">
            <a:avLst/>
          </a:prstGeom>
          <a:solidFill>
            <a:schemeClr val="accent5">
              <a:lumMod val="60000"/>
              <a:lumOff val="40000"/>
              <a:alpha val="70195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+mn-cs"/>
            </a:endParaRPr>
          </a:p>
        </p:txBody>
      </p:sp>
      <p:sp>
        <p:nvSpPr>
          <p:cNvPr id="17" name="Rectangle 10"/>
          <p:cNvSpPr/>
          <p:nvPr/>
        </p:nvSpPr>
        <p:spPr>
          <a:xfrm>
            <a:off x="5604510" y="1724343"/>
            <a:ext cx="969963" cy="2087562"/>
          </a:xfrm>
          <a:prstGeom prst="rect">
            <a:avLst/>
          </a:prstGeom>
          <a:solidFill>
            <a:srgbClr val="00B050">
              <a:alpha val="70195"/>
            </a:srgbClr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8" name="Rectangle 10"/>
          <p:cNvSpPr/>
          <p:nvPr/>
        </p:nvSpPr>
        <p:spPr>
          <a:xfrm>
            <a:off x="3004185" y="1724343"/>
            <a:ext cx="2595563" cy="2087562"/>
          </a:xfrm>
          <a:prstGeom prst="rect">
            <a:avLst/>
          </a:prstGeom>
          <a:solidFill>
            <a:srgbClr val="F49701">
              <a:alpha val="70195"/>
            </a:srgbClr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3" name="Rectangle 10"/>
          <p:cNvSpPr/>
          <p:nvPr/>
        </p:nvSpPr>
        <p:spPr>
          <a:xfrm>
            <a:off x="886460" y="1724343"/>
            <a:ext cx="2111375" cy="2087562"/>
          </a:xfrm>
          <a:prstGeom prst="rect">
            <a:avLst/>
          </a:prstGeom>
          <a:solidFill>
            <a:srgbClr val="FFFF00">
              <a:alpha val="70195"/>
            </a:srgbClr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grpSp>
        <p:nvGrpSpPr>
          <p:cNvPr id="24583" name="Group 13"/>
          <p:cNvGrpSpPr/>
          <p:nvPr/>
        </p:nvGrpSpPr>
        <p:grpSpPr>
          <a:xfrm>
            <a:off x="894397" y="1716405"/>
            <a:ext cx="6627813" cy="2095500"/>
            <a:chOff x="793" y="709"/>
            <a:chExt cx="4175" cy="1320"/>
          </a:xfrm>
        </p:grpSpPr>
        <p:sp>
          <p:nvSpPr>
            <p:cNvPr id="56" name="Rectangle 2"/>
            <p:cNvSpPr>
              <a:spLocks noChangeArrowheads="1"/>
            </p:cNvSpPr>
            <p:nvPr/>
          </p:nvSpPr>
          <p:spPr bwMode="auto">
            <a:xfrm>
              <a:off x="793" y="709"/>
              <a:ext cx="4123" cy="40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600" b="1" i="0" u="none" strike="noStrike" kern="1600" cap="none" spc="80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36****198505112677 </a:t>
              </a:r>
              <a:endParaRPr kumimoji="0" lang="en-US" altLang="zh-CN" sz="3600" b="1" i="0" u="none" strike="noStrike" kern="1600" cap="none" spc="80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793" y="1188"/>
              <a:ext cx="4097" cy="4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600" b="1" i="0" u="none" strike="noStrike" kern="1600" cap="none" spc="80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36****199004136966 </a:t>
              </a:r>
              <a:endParaRPr kumimoji="0" lang="en-US" altLang="zh-CN" sz="3600" b="1" i="0" u="none" strike="noStrike" kern="1600" cap="none" spc="80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793" y="1622"/>
              <a:ext cx="4175" cy="40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600" cap="none" spc="800" normalizeH="0" baseline="0" noProof="0">
                  <a:ln>
                    <a:noFill/>
                  </a:ln>
                  <a:solidFill>
                    <a:srgbClr val="1C1C1C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41****20050311318X</a:t>
              </a:r>
              <a:endParaRPr kumimoji="0" lang="en-US" altLang="zh-CN" sz="3600" b="1" i="0" u="none" strike="noStrike" kern="1600" cap="none" spc="80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391285" y="3811905"/>
            <a:ext cx="11010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地址码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409950" y="3792855"/>
            <a:ext cx="17830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出生日期码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39105" y="3854768"/>
            <a:ext cx="11010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顺序码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196773" y="2562543"/>
            <a:ext cx="12287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校验码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248400" y="1735455"/>
            <a:ext cx="304800" cy="2057400"/>
          </a:xfrm>
          <a:prstGeom prst="round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73" name="AutoShape 27"/>
          <p:cNvSpPr/>
          <p:nvPr/>
        </p:nvSpPr>
        <p:spPr>
          <a:xfrm>
            <a:off x="5029200" y="405765"/>
            <a:ext cx="2632710" cy="959231"/>
          </a:xfrm>
          <a:prstGeom prst="wedgeRoundRectCallout">
            <a:avLst>
              <a:gd name="adj1" fmla="val 2315"/>
              <a:gd name="adj2" fmla="val 89172"/>
              <a:gd name="adj3" fmla="val 16667"/>
            </a:avLst>
          </a:prstGeom>
          <a:solidFill>
            <a:schemeClr val="bg1">
              <a:lumMod val="95000"/>
            </a:schemeClr>
          </a:solidFill>
          <a:ln w="1905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单数表示男性，双数表示女性。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04800" y="4379844"/>
            <a:ext cx="8380095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生活中还有哪些数字编码？你知道这些编码包含的信息吗？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6" grpId="0" animBg="1"/>
      <p:bldP spid="17" grpId="0" animBg="1"/>
      <p:bldP spid="18" grpId="0" animBg="1"/>
      <p:bldP spid="53" grpId="0" animBg="1"/>
      <p:bldP spid="59" grpId="0"/>
      <p:bldP spid="60" grpId="0"/>
      <p:bldP spid="26" grpId="0"/>
      <p:bldP spid="31" grpId="0"/>
      <p:bldP spid="33" grpId="0" animBg="1"/>
      <p:bldP spid="2257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04800" y="285750"/>
            <a:ext cx="3910965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</a:t>
            </a:r>
            <a:r>
              <a:rPr lang="en-US" alt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>
                <a:solidFill>
                  <a:srgbClr val="0B5FD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数字编码的应用。</a:t>
            </a:r>
            <a:endParaRPr lang="zh-CN" altLang="en-US" sz="2800" b="1">
              <a:solidFill>
                <a:srgbClr val="0B5FD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573" name="AutoShape 27"/>
          <p:cNvSpPr/>
          <p:nvPr/>
        </p:nvSpPr>
        <p:spPr>
          <a:xfrm>
            <a:off x="1498600" y="995045"/>
            <a:ext cx="6418580" cy="578485"/>
          </a:xfrm>
          <a:prstGeom prst="wedgeRoundRectCallout">
            <a:avLst>
              <a:gd name="adj1" fmla="val -54392"/>
              <a:gd name="adj2" fmla="val -11935"/>
              <a:gd name="adj3" fmla="val 16667"/>
            </a:avLst>
          </a:prstGeom>
          <a:solidFill>
            <a:schemeClr val="tx2">
              <a:lumMod val="10000"/>
              <a:lumOff val="90000"/>
            </a:schemeClr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试试看，给学校的每名学生编一个学号。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571" name="AutoShape 27"/>
          <p:cNvSpPr/>
          <p:nvPr/>
        </p:nvSpPr>
        <p:spPr>
          <a:xfrm>
            <a:off x="2547620" y="1842770"/>
            <a:ext cx="4469130" cy="577850"/>
          </a:xfrm>
          <a:prstGeom prst="wedgeRoundRectCallout">
            <a:avLst>
              <a:gd name="adj1" fmla="val 57928"/>
              <a:gd name="adj2" fmla="val 285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学号中要包含哪些信息呢？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38200" y="2579370"/>
            <a:ext cx="358203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能看出哪一年入学</a:t>
            </a:r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endParaRPr lang="en-US" altLang="zh-CN" sz="2800" b="1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143000" y="3055620"/>
            <a:ext cx="40468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包含年级和班级</a:t>
            </a:r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endParaRPr lang="en-US" altLang="zh-CN" sz="2800" b="1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339850" y="3544570"/>
            <a:ext cx="46774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包含学生在班级中的序号</a:t>
            </a:r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endParaRPr lang="en-US" altLang="zh-CN" sz="2800" b="1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586230" y="4069080"/>
            <a:ext cx="46774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</a:t>
            </a:r>
            <a:r>
              <a:rPr lang="zh-CN" sz="2800" b="1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能区分出性别。</a:t>
            </a:r>
            <a:endParaRPr lang="zh-CN" sz="2800" b="1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5066" y="1045177"/>
            <a:ext cx="737934" cy="6121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76781" y="1533461"/>
            <a:ext cx="1352582" cy="1352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6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6435" y="209550"/>
            <a:ext cx="7505065" cy="341122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371600" y="3562350"/>
            <a:ext cx="4182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ker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2019    03    28    2</a:t>
            </a:r>
            <a:endParaRPr 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1524000" y="4019550"/>
            <a:ext cx="74295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>
            <a:off x="1873885" y="4104640"/>
            <a:ext cx="0" cy="3486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1183640" y="4476750"/>
            <a:ext cx="14693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入学年份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943860" y="4019550"/>
            <a:ext cx="4680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flipH="1">
            <a:off x="3204845" y="4104640"/>
            <a:ext cx="0" cy="3486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2816860" y="4476750"/>
            <a:ext cx="8972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班级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048760" y="4037330"/>
            <a:ext cx="4680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>
            <a:off x="4309745" y="4122420"/>
            <a:ext cx="0" cy="3486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3921760" y="4494530"/>
            <a:ext cx="8972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序号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5053330" y="4042410"/>
            <a:ext cx="4680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H="1">
            <a:off x="5314315" y="4127500"/>
            <a:ext cx="0" cy="3486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4926330" y="4499610"/>
            <a:ext cx="8972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4C2DD1"/>
                </a:solidFill>
                <a:latin typeface="楷体" panose="02010609060101010101" charset="-122"/>
                <a:ea typeface="楷体" panose="02010609060101010101" charset="-122"/>
              </a:rPr>
              <a:t>性别</a:t>
            </a:r>
            <a:endParaRPr lang="zh-CN" altLang="en-US" sz="2400" b="1">
              <a:solidFill>
                <a:srgbClr val="4C2DD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172200" y="4019550"/>
            <a:ext cx="167068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表示男生，</a:t>
            </a:r>
            <a:r>
              <a:rPr lang="en-US" altLang="zh-CN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表示女生。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9" grpId="0"/>
      <p:bldP spid="34" grpId="0"/>
      <p:bldP spid="37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693.5181102362203,&quot;width&quot;:6236.913385826771}"/>
</p:tagLst>
</file>

<file path=ppt/tags/tag2.xml><?xml version="1.0" encoding="utf-8"?>
<p:tagLst xmlns:p="http://schemas.openxmlformats.org/presentationml/2006/main">
  <p:tag name="TABLE_ENDDRAG_ORIGIN_RECT" val="639*53"/>
  <p:tag name="TABLE_ENDDRAG_RECT" val="36*148*639*53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GIwODFkOTgzNTQzYjU1NzhjOTQ2MTRiZjFlNDExYTM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1702</Words>
  <Application>WPS 演示</Application>
  <PresentationFormat>全屏显示(16:9)</PresentationFormat>
  <Paragraphs>227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微软雅黑</vt:lpstr>
      <vt:lpstr>黑体</vt:lpstr>
      <vt:lpstr>庞门正道标题体</vt:lpstr>
      <vt:lpstr>楷体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2022-10-20T08:08:00Z</cp:lastPrinted>
  <dcterms:created xsi:type="dcterms:W3CDTF">2022-10-20T08:08:00Z</dcterms:created>
  <dcterms:modified xsi:type="dcterms:W3CDTF">2023-10-27T08:38:20Z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88F0D2CEDB394D2FBCD1601386959C56_12</vt:lpwstr>
  </property>
  <property fmtid="{D5CDD505-2E9C-101B-9397-08002B2CF9AE}" pid="3" name="KSOProductBuildVer">
    <vt:lpwstr>2052-12.1.0.15712</vt:lpwstr>
  </property>
</Properties>
</file>